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A84C"/>
    <a:srgbClr val="4CAF82"/>
    <a:srgbClr val="E05C5C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209" d="100"/>
          <a:sy n="209" d="100"/>
        </p:scale>
        <p:origin x="186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8215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sv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1" Type="http://schemas.openxmlformats.org/officeDocument/2006/relationships/image" Target="../media/image16.svg"/><Relationship Id="rId5" Type="http://schemas.openxmlformats.org/officeDocument/2006/relationships/image" Target="../media/image10.png"/><Relationship Id="rId15" Type="http://schemas.openxmlformats.org/officeDocument/2006/relationships/image" Target="../media/image20.sv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sv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9.png"/><Relationship Id="rId18" Type="http://schemas.openxmlformats.org/officeDocument/2006/relationships/image" Target="../media/image64.svg"/><Relationship Id="rId26" Type="http://schemas.openxmlformats.org/officeDocument/2006/relationships/image" Target="../media/image72.svg"/><Relationship Id="rId3" Type="http://schemas.openxmlformats.org/officeDocument/2006/relationships/image" Target="../media/image49.png"/><Relationship Id="rId21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58.svg"/><Relationship Id="rId17" Type="http://schemas.openxmlformats.org/officeDocument/2006/relationships/image" Target="../media/image63.png"/><Relationship Id="rId25" Type="http://schemas.openxmlformats.org/officeDocument/2006/relationships/image" Target="../media/image71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2.svg"/><Relationship Id="rId20" Type="http://schemas.openxmlformats.org/officeDocument/2006/relationships/image" Target="../media/image66.svg"/><Relationship Id="rId29" Type="http://schemas.openxmlformats.org/officeDocument/2006/relationships/image" Target="../media/image7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svg"/><Relationship Id="rId11" Type="http://schemas.openxmlformats.org/officeDocument/2006/relationships/image" Target="../media/image57.png"/><Relationship Id="rId24" Type="http://schemas.openxmlformats.org/officeDocument/2006/relationships/image" Target="../media/image70.sv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10" Type="http://schemas.openxmlformats.org/officeDocument/2006/relationships/image" Target="../media/image56.svg"/><Relationship Id="rId19" Type="http://schemas.openxmlformats.org/officeDocument/2006/relationships/image" Target="../media/image65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svg"/><Relationship Id="rId22" Type="http://schemas.openxmlformats.org/officeDocument/2006/relationships/image" Target="../media/image68.svg"/><Relationship Id="rId27" Type="http://schemas.openxmlformats.org/officeDocument/2006/relationships/image" Target="../media/image7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13" Type="http://schemas.openxmlformats.org/officeDocument/2006/relationships/image" Target="../media/image21.png"/><Relationship Id="rId3" Type="http://schemas.openxmlformats.org/officeDocument/2006/relationships/image" Target="../media/image76.png"/><Relationship Id="rId7" Type="http://schemas.openxmlformats.org/officeDocument/2006/relationships/image" Target="../media/image1.png"/><Relationship Id="rId12" Type="http://schemas.openxmlformats.org/officeDocument/2006/relationships/image" Target="../media/image84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11" Type="http://schemas.openxmlformats.org/officeDocument/2006/relationships/image" Target="../media/image83.png"/><Relationship Id="rId5" Type="http://schemas.openxmlformats.org/officeDocument/2006/relationships/image" Target="../media/image78.png"/><Relationship Id="rId15" Type="http://schemas.openxmlformats.org/officeDocument/2006/relationships/image" Target="../media/image86.png"/><Relationship Id="rId10" Type="http://schemas.openxmlformats.org/officeDocument/2006/relationships/image" Target="../media/image82.svg"/><Relationship Id="rId4" Type="http://schemas.openxmlformats.org/officeDocument/2006/relationships/image" Target="../media/image77.png"/><Relationship Id="rId9" Type="http://schemas.openxmlformats.org/officeDocument/2006/relationships/image" Target="../media/image81.png"/><Relationship Id="rId14" Type="http://schemas.openxmlformats.org/officeDocument/2006/relationships/image" Target="../media/image8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svg"/><Relationship Id="rId5" Type="http://schemas.openxmlformats.org/officeDocument/2006/relationships/image" Target="../media/image90.png"/><Relationship Id="rId10" Type="http://schemas.openxmlformats.org/officeDocument/2006/relationships/image" Target="../media/image94.svg"/><Relationship Id="rId4" Type="http://schemas.openxmlformats.org/officeDocument/2006/relationships/image" Target="../media/image89.svg"/><Relationship Id="rId9" Type="http://schemas.openxmlformats.org/officeDocument/2006/relationships/image" Target="../media/image8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26" Type="http://schemas.openxmlformats.org/officeDocument/2006/relationships/image" Target="../media/image118.svg"/><Relationship Id="rId3" Type="http://schemas.openxmlformats.org/officeDocument/2006/relationships/image" Target="../media/image95.png"/><Relationship Id="rId21" Type="http://schemas.openxmlformats.org/officeDocument/2006/relationships/image" Target="../media/image113.svg"/><Relationship Id="rId7" Type="http://schemas.openxmlformats.org/officeDocument/2006/relationships/image" Target="../media/image99.png"/><Relationship Id="rId12" Type="http://schemas.openxmlformats.org/officeDocument/2006/relationships/image" Target="../media/image104.svg"/><Relationship Id="rId17" Type="http://schemas.openxmlformats.org/officeDocument/2006/relationships/image" Target="../media/image109.svg"/><Relationship Id="rId25" Type="http://schemas.openxmlformats.org/officeDocument/2006/relationships/image" Target="../media/image117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svg"/><Relationship Id="rId11" Type="http://schemas.openxmlformats.org/officeDocument/2006/relationships/image" Target="../media/image103.png"/><Relationship Id="rId24" Type="http://schemas.openxmlformats.org/officeDocument/2006/relationships/image" Target="../media/image116.png"/><Relationship Id="rId5" Type="http://schemas.openxmlformats.org/officeDocument/2006/relationships/image" Target="../media/image97.png"/><Relationship Id="rId15" Type="http://schemas.openxmlformats.org/officeDocument/2006/relationships/image" Target="../media/image107.svg"/><Relationship Id="rId23" Type="http://schemas.openxmlformats.org/officeDocument/2006/relationships/image" Target="../media/image115.svg"/><Relationship Id="rId10" Type="http://schemas.openxmlformats.org/officeDocument/2006/relationships/image" Target="../media/image102.svg"/><Relationship Id="rId19" Type="http://schemas.openxmlformats.org/officeDocument/2006/relationships/image" Target="../media/image111.svg"/><Relationship Id="rId4" Type="http://schemas.openxmlformats.org/officeDocument/2006/relationships/image" Target="../media/image96.svg"/><Relationship Id="rId9" Type="http://schemas.openxmlformats.org/officeDocument/2006/relationships/image" Target="../media/image101.png"/><Relationship Id="rId14" Type="http://schemas.openxmlformats.org/officeDocument/2006/relationships/image" Target="../media/image106.svg"/><Relationship Id="rId22" Type="http://schemas.openxmlformats.org/officeDocument/2006/relationships/image" Target="../media/image1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svg"/><Relationship Id="rId13" Type="http://schemas.openxmlformats.org/officeDocument/2006/relationships/image" Target="../media/image129.sv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17" Type="http://schemas.openxmlformats.org/officeDocument/2006/relationships/image" Target="../media/image132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svg"/><Relationship Id="rId11" Type="http://schemas.openxmlformats.org/officeDocument/2006/relationships/image" Target="../media/image127.svg"/><Relationship Id="rId5" Type="http://schemas.openxmlformats.org/officeDocument/2006/relationships/image" Target="../media/image121.png"/><Relationship Id="rId15" Type="http://schemas.openxmlformats.org/officeDocument/2006/relationships/image" Target="../media/image131.svg"/><Relationship Id="rId10" Type="http://schemas.openxmlformats.org/officeDocument/2006/relationships/image" Target="../media/image126.svg"/><Relationship Id="rId4" Type="http://schemas.openxmlformats.org/officeDocument/2006/relationships/image" Target="../media/image120.sv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svg"/><Relationship Id="rId13" Type="http://schemas.openxmlformats.org/officeDocument/2006/relationships/image" Target="../media/image143.png"/><Relationship Id="rId18" Type="http://schemas.openxmlformats.org/officeDocument/2006/relationships/image" Target="../media/image148.svg"/><Relationship Id="rId3" Type="http://schemas.openxmlformats.org/officeDocument/2006/relationships/image" Target="../media/image133.png"/><Relationship Id="rId21" Type="http://schemas.openxmlformats.org/officeDocument/2006/relationships/image" Target="../media/image151.png"/><Relationship Id="rId7" Type="http://schemas.openxmlformats.org/officeDocument/2006/relationships/image" Target="../media/image137.png"/><Relationship Id="rId12" Type="http://schemas.openxmlformats.org/officeDocument/2006/relationships/image" Target="../media/image142.svg"/><Relationship Id="rId17" Type="http://schemas.openxmlformats.org/officeDocument/2006/relationships/image" Target="../media/image14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46.svg"/><Relationship Id="rId20" Type="http://schemas.openxmlformats.org/officeDocument/2006/relationships/image" Target="../media/image15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svg"/><Relationship Id="rId11" Type="http://schemas.openxmlformats.org/officeDocument/2006/relationships/image" Target="../media/image141.png"/><Relationship Id="rId24" Type="http://schemas.openxmlformats.org/officeDocument/2006/relationships/image" Target="../media/image154.svg"/><Relationship Id="rId5" Type="http://schemas.openxmlformats.org/officeDocument/2006/relationships/image" Target="../media/image135.png"/><Relationship Id="rId15" Type="http://schemas.openxmlformats.org/officeDocument/2006/relationships/image" Target="../media/image145.png"/><Relationship Id="rId23" Type="http://schemas.openxmlformats.org/officeDocument/2006/relationships/image" Target="../media/image153.png"/><Relationship Id="rId10" Type="http://schemas.openxmlformats.org/officeDocument/2006/relationships/image" Target="../media/image140.svg"/><Relationship Id="rId19" Type="http://schemas.openxmlformats.org/officeDocument/2006/relationships/image" Target="../media/image149.png"/><Relationship Id="rId4" Type="http://schemas.openxmlformats.org/officeDocument/2006/relationships/image" Target="../media/image134.svg"/><Relationship Id="rId9" Type="http://schemas.openxmlformats.org/officeDocument/2006/relationships/image" Target="../media/image139.png"/><Relationship Id="rId14" Type="http://schemas.openxmlformats.org/officeDocument/2006/relationships/image" Target="../media/image144.svg"/><Relationship Id="rId22" Type="http://schemas.openxmlformats.org/officeDocument/2006/relationships/image" Target="../media/image15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svg"/><Relationship Id="rId3" Type="http://schemas.openxmlformats.org/officeDocument/2006/relationships/image" Target="../media/image155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svg"/><Relationship Id="rId5" Type="http://schemas.openxmlformats.org/officeDocument/2006/relationships/image" Target="../media/image116.png"/><Relationship Id="rId4" Type="http://schemas.openxmlformats.org/officeDocument/2006/relationships/image" Target="../media/image15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svg"/><Relationship Id="rId5" Type="http://schemas.openxmlformats.org/officeDocument/2006/relationships/image" Target="../media/image116.png"/><Relationship Id="rId4" Type="http://schemas.openxmlformats.org/officeDocument/2006/relationships/image" Target="../media/image16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svg"/><Relationship Id="rId3" Type="http://schemas.openxmlformats.org/officeDocument/2006/relationships/image" Target="../media/image162.png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4.svg"/><Relationship Id="rId5" Type="http://schemas.openxmlformats.org/officeDocument/2006/relationships/image" Target="../media/image116.png"/><Relationship Id="rId4" Type="http://schemas.openxmlformats.org/officeDocument/2006/relationships/image" Target="../media/image16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sv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0.svg"/><Relationship Id="rId5" Type="http://schemas.openxmlformats.org/officeDocument/2006/relationships/image" Target="../media/image169.png"/><Relationship Id="rId4" Type="http://schemas.openxmlformats.org/officeDocument/2006/relationships/image" Target="../media/image16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3.svg"/><Relationship Id="rId18" Type="http://schemas.openxmlformats.org/officeDocument/2006/relationships/image" Target="../media/image188.svg"/><Relationship Id="rId3" Type="http://schemas.openxmlformats.org/officeDocument/2006/relationships/image" Target="../media/image173.png"/><Relationship Id="rId7" Type="http://schemas.openxmlformats.org/officeDocument/2006/relationships/image" Target="../media/image177.svg"/><Relationship Id="rId12" Type="http://schemas.openxmlformats.org/officeDocument/2006/relationships/image" Target="../media/image182.png"/><Relationship Id="rId17" Type="http://schemas.openxmlformats.org/officeDocument/2006/relationships/image" Target="../media/image187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8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6.svg"/><Relationship Id="rId11" Type="http://schemas.openxmlformats.org/officeDocument/2006/relationships/image" Target="../media/image181.svg"/><Relationship Id="rId5" Type="http://schemas.openxmlformats.org/officeDocument/2006/relationships/image" Target="../media/image175.png"/><Relationship Id="rId15" Type="http://schemas.openxmlformats.org/officeDocument/2006/relationships/image" Target="../media/image185.svg"/><Relationship Id="rId10" Type="http://schemas.openxmlformats.org/officeDocument/2006/relationships/image" Target="../media/image180.png"/><Relationship Id="rId4" Type="http://schemas.openxmlformats.org/officeDocument/2006/relationships/image" Target="../media/image174.svg"/><Relationship Id="rId9" Type="http://schemas.openxmlformats.org/officeDocument/2006/relationships/image" Target="../media/image179.svg"/><Relationship Id="rId14" Type="http://schemas.openxmlformats.org/officeDocument/2006/relationships/image" Target="../media/image18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143125" y="788670"/>
            <a:ext cx="4857750" cy="3429000"/>
          </a:xfrm>
          <a:prstGeom prst="rect">
            <a:avLst/>
          </a:prstGeom>
          <a:gradFill rotWithShape="1">
            <a:gsLst>
              <a:gs pos="0">
                <a:srgbClr val="C9A84C">
                  <a:alpha val="10000"/>
                </a:srgbClr>
              </a:gs>
              <a:gs pos="45000">
                <a:srgbClr val="C9A84C">
                  <a:alpha val="4000"/>
                </a:srgbClr>
              </a:gs>
              <a:gs pos="75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47295" y="2624872"/>
            <a:ext cx="49411" cy="4941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93071" y="3227636"/>
            <a:ext cx="7590" cy="273397"/>
          </a:xfrm>
          <a:prstGeom prst="rect">
            <a:avLst/>
          </a:prstGeom>
          <a:solidFill>
            <a:srgbClr val="C9A84C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75746" y="3227636"/>
            <a:ext cx="7590" cy="273397"/>
          </a:xfrm>
          <a:prstGeom prst="rect">
            <a:avLst/>
          </a:prstGeom>
          <a:solidFill>
            <a:srgbClr val="C9A84C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58420" y="3227636"/>
            <a:ext cx="7590" cy="273397"/>
          </a:xfrm>
          <a:prstGeom prst="rect">
            <a:avLst/>
          </a:prstGeom>
          <a:solidFill>
            <a:srgbClr val="C9A84C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5421" cy="51435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/>
              </a:gs>
              <a:gs pos="7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108579" y="0"/>
            <a:ext cx="35421" cy="51435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/>
              </a:gs>
              <a:gs pos="7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9144000" cy="4316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C9A84C"/>
              </a:gs>
              <a:gs pos="8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9144000" cy="372070"/>
          </a:xfrm>
          <a:prstGeom prst="rect">
            <a:avLst/>
          </a:prstGeom>
          <a:solidFill>
            <a:srgbClr val="0A1628">
              <a:alpha val="8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0" y="362545"/>
            <a:ext cx="9144000" cy="9525"/>
          </a:xfrm>
          <a:prstGeom prst="rect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-91440" y="1849576"/>
            <a:ext cx="9326880" cy="859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223"/>
              </a:lnSpc>
              <a:spcAft>
                <a:spcPts val="230"/>
              </a:spcAft>
              <a:buNone/>
            </a:pPr>
            <a:r>
              <a:rPr lang="en-US" sz="2930" kern="0" spc="59" dirty="0">
                <a:solidFill>
                  <a:srgbClr val="C9A84C"/>
                </a:solidFill>
                <a:effectLst>
                  <a:glow rad="1073151">
                    <a:srgbClr val="C9A84C">
                      <a:alpha val="7500"/>
                    </a:srgbClr>
                  </a:glow>
                </a:effectLst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Apache Junction Offense Location Analysis 2023–2025</a:t>
            </a:r>
            <a:endParaRPr lang="en-US" sz="2930" dirty="0"/>
          </a:p>
        </p:txBody>
      </p:sp>
      <p:sp>
        <p:nvSpPr>
          <p:cNvPr id="22" name="Text 19"/>
          <p:cNvSpPr/>
          <p:nvPr/>
        </p:nvSpPr>
        <p:spPr>
          <a:xfrm>
            <a:off x="3429000" y="2646462"/>
            <a:ext cx="22860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1767967" y="2754362"/>
            <a:ext cx="5607918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kern="0" spc="90" dirty="0">
                <a:solidFill>
                  <a:srgbClr val="DCE8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PINAL COUNTY ATTORNEY'S OFFICE  |  CITY COUNCIL BRIEFING</a:t>
            </a:r>
            <a:endParaRPr lang="en-US" sz="1130" dirty="0"/>
          </a:p>
        </p:txBody>
      </p:sp>
      <p:sp>
        <p:nvSpPr>
          <p:cNvPr id="24" name="Text 21"/>
          <p:cNvSpPr/>
          <p:nvPr/>
        </p:nvSpPr>
        <p:spPr>
          <a:xfrm>
            <a:off x="2993380" y="3127028"/>
            <a:ext cx="3157240" cy="474762"/>
          </a:xfrm>
          <a:prstGeom prst="roundRect">
            <a:avLst>
              <a:gd name="adj" fmla="val 6153"/>
            </a:avLst>
          </a:prstGeom>
          <a:solidFill>
            <a:srgbClr val="132040">
              <a:alpha val="92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3002905" y="3136553"/>
            <a:ext cx="1090166" cy="455712"/>
          </a:xfrm>
          <a:prstGeom prst="rect">
            <a:avLst/>
          </a:prstGeom>
          <a:solidFill>
            <a:srgbClr val="C9A84C">
              <a:alpha val="1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3245346" y="3207544"/>
            <a:ext cx="66581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</a:t>
            </a:r>
            <a:endParaRPr lang="en-US" sz="560" dirty="0"/>
          </a:p>
        </p:txBody>
      </p:sp>
      <p:sp>
        <p:nvSpPr>
          <p:cNvPr id="27" name="Text 24"/>
          <p:cNvSpPr/>
          <p:nvPr/>
        </p:nvSpPr>
        <p:spPr>
          <a:xfrm>
            <a:off x="3284514" y="3355988"/>
            <a:ext cx="535863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60"/>
              </a:lnSpc>
              <a:buNone/>
            </a:pPr>
            <a:r>
              <a:rPr lang="en-US" sz="14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2,020</a:t>
            </a:r>
            <a:endParaRPr lang="en-US" sz="1460" dirty="0"/>
          </a:p>
        </p:txBody>
      </p:sp>
      <p:sp>
        <p:nvSpPr>
          <p:cNvPr id="28" name="Text 25"/>
          <p:cNvSpPr/>
          <p:nvPr/>
        </p:nvSpPr>
        <p:spPr>
          <a:xfrm>
            <a:off x="4093071" y="3040033"/>
            <a:ext cx="696328" cy="911423"/>
          </a:xfrm>
          <a:prstGeom prst="rect">
            <a:avLst/>
          </a:prstGeom>
          <a:noFill/>
          <a:ln/>
        </p:spPr>
        <p:txBody>
          <a:bodyPr wrap="square" lIns="200660" tIns="71120" rIns="200660" bIns="7112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560" kern="0" spc="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</a:p>
          <a:p>
            <a:pPr marL="0" indent="0" algn="ctr">
              <a:lnSpc>
                <a:spcPts val="1800"/>
              </a:lnSpc>
              <a:buNone/>
            </a:pPr>
            <a:r>
              <a:rPr lang="en-US" sz="1240" b="1" kern="0" spc="5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641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4775746" y="3045113"/>
            <a:ext cx="696328" cy="911423"/>
          </a:xfrm>
          <a:prstGeom prst="rect">
            <a:avLst/>
          </a:prstGeom>
          <a:noFill/>
          <a:ln/>
        </p:spPr>
        <p:txBody>
          <a:bodyPr wrap="square" lIns="200660" tIns="71120" rIns="200660" bIns="7112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560" kern="0" spc="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
</a:t>
            </a:r>
            <a:r>
              <a:rPr lang="en-US" sz="1240" b="1" kern="0" spc="5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647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5458420" y="3045113"/>
            <a:ext cx="696328" cy="911423"/>
          </a:xfrm>
          <a:prstGeom prst="rect">
            <a:avLst/>
          </a:prstGeom>
          <a:noFill/>
          <a:ln/>
        </p:spPr>
        <p:txBody>
          <a:bodyPr wrap="square" lIns="200660" tIns="71120" rIns="200660" bIns="7112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560" kern="0" spc="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
</a:t>
            </a:r>
            <a:r>
              <a:rPr lang="en-US" sz="1240" b="1" kern="0" spc="5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732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1804095" y="3745260"/>
            <a:ext cx="1802073" cy="256877"/>
          </a:xfrm>
          <a:prstGeom prst="roundRect">
            <a:avLst>
              <a:gd name="adj" fmla="val 8405"/>
            </a:avLst>
          </a:prstGeom>
          <a:solidFill>
            <a:srgbClr val="132040">
              <a:alpha val="85000"/>
            </a:srgbClr>
          </a:solidFill>
          <a:ln w="9525">
            <a:solidFill>
              <a:srgbClr val="C9A84C">
                <a:alpha val="22000"/>
              </a:srgbClr>
            </a:solidFill>
          </a:ln>
        </p:spPr>
        <p:txBody>
          <a:bodyPr wrap="none" lIns="260579" tIns="49530" rIns="128270" bIns="49530" rtlCol="0" anchor="ctr"/>
          <a:lstStyle/>
          <a:p>
            <a:pPr marL="0" indent="0" algn="l">
              <a:buNone/>
            </a:pPr>
            <a:r>
              <a:rPr lang="en-US" sz="730" kern="0" spc="3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Pinal County Attorney's Office</a:t>
            </a:r>
            <a:endParaRPr lang="en-US" sz="730" dirty="0"/>
          </a:p>
        </p:txBody>
      </p:sp>
      <p:pic>
        <p:nvPicPr>
          <p:cNvPr id="32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13046" y="3807330"/>
            <a:ext cx="132588" cy="132588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3742283" y="3816548"/>
            <a:ext cx="7590" cy="114300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30"/>
          <p:cNvSpPr/>
          <p:nvPr/>
        </p:nvSpPr>
        <p:spPr>
          <a:xfrm>
            <a:off x="3921323" y="3745260"/>
            <a:ext cx="1450038" cy="256877"/>
          </a:xfrm>
          <a:prstGeom prst="roundRect">
            <a:avLst>
              <a:gd name="adj" fmla="val 8405"/>
            </a:avLst>
          </a:prstGeom>
          <a:solidFill>
            <a:srgbClr val="132040">
              <a:alpha val="85000"/>
            </a:srgbClr>
          </a:solidFill>
          <a:ln w="9525">
            <a:solidFill>
              <a:srgbClr val="C9A84C">
                <a:alpha val="22000"/>
              </a:srgbClr>
            </a:solidFill>
          </a:ln>
        </p:spPr>
        <p:txBody>
          <a:bodyPr wrap="none" lIns="260579" tIns="49530" rIns="128270" bIns="49530" rtlCol="0" anchor="ctr"/>
          <a:lstStyle/>
          <a:p>
            <a:pPr marL="0" indent="0" algn="l">
              <a:buNone/>
            </a:pPr>
            <a:r>
              <a:rPr lang="en-US" sz="730" kern="0" spc="3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2,020 Cases Analyzed</a:t>
            </a:r>
            <a:endParaRPr lang="en-US" sz="730" dirty="0"/>
          </a:p>
        </p:txBody>
      </p:sp>
      <p:pic>
        <p:nvPicPr>
          <p:cNvPr id="35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0275" y="3807330"/>
            <a:ext cx="132588" cy="132588"/>
          </a:xfrm>
          <a:prstGeom prst="rect">
            <a:avLst/>
          </a:prstGeom>
        </p:spPr>
      </p:pic>
      <p:sp>
        <p:nvSpPr>
          <p:cNvPr id="36" name="Text 31"/>
          <p:cNvSpPr/>
          <p:nvPr/>
        </p:nvSpPr>
        <p:spPr>
          <a:xfrm>
            <a:off x="5514380" y="3816548"/>
            <a:ext cx="7590" cy="114300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2"/>
          <p:cNvSpPr/>
          <p:nvPr/>
        </p:nvSpPr>
        <p:spPr>
          <a:xfrm>
            <a:off x="5693420" y="3745260"/>
            <a:ext cx="1679415" cy="256877"/>
          </a:xfrm>
          <a:prstGeom prst="roundRect">
            <a:avLst>
              <a:gd name="adj" fmla="val 8405"/>
            </a:avLst>
          </a:prstGeom>
          <a:solidFill>
            <a:srgbClr val="132040">
              <a:alpha val="85000"/>
            </a:srgbClr>
          </a:solidFill>
          <a:ln w="9525">
            <a:solidFill>
              <a:srgbClr val="C9A84C">
                <a:alpha val="22000"/>
              </a:srgbClr>
            </a:solidFill>
          </a:ln>
        </p:spPr>
        <p:txBody>
          <a:bodyPr wrap="none" lIns="260579" tIns="49530" rIns="128270" bIns="49530" rtlCol="0" anchor="ctr"/>
          <a:lstStyle/>
          <a:p>
            <a:pPr marL="0" indent="0" algn="l">
              <a:buNone/>
            </a:pPr>
            <a:r>
              <a:rPr lang="en-US" sz="730" kern="0" spc="3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Three-Year Analysis Period</a:t>
            </a:r>
            <a:endParaRPr lang="en-US" sz="730" dirty="0"/>
          </a:p>
        </p:txBody>
      </p:sp>
      <p:pic>
        <p:nvPicPr>
          <p:cNvPr id="38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2371" y="3807330"/>
            <a:ext cx="132588" cy="132588"/>
          </a:xfrm>
          <a:prstGeom prst="rect">
            <a:avLst/>
          </a:prstGeom>
        </p:spPr>
      </p:pic>
      <p:sp>
        <p:nvSpPr>
          <p:cNvPr id="39" name="Text 33"/>
          <p:cNvSpPr/>
          <p:nvPr/>
        </p:nvSpPr>
        <p:spPr>
          <a:xfrm>
            <a:off x="0" y="4501009"/>
            <a:ext cx="9144000" cy="642491"/>
          </a:xfrm>
          <a:prstGeom prst="rect">
            <a:avLst/>
          </a:prstGeom>
          <a:gradFill rotWithShape="1">
            <a:gsLst>
              <a:gs pos="0">
                <a:srgbClr val="050C19">
                  <a:alpha val="95000"/>
                </a:srgbClr>
              </a:gs>
              <a:gs pos="100000">
                <a:srgbClr val="0A1628">
                  <a:alpha val="70000"/>
                </a:srgbClr>
              </a:gs>
            </a:gsLst>
            <a:lin ang="162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4"/>
          <p:cNvSpPr/>
          <p:nvPr/>
        </p:nvSpPr>
        <p:spPr>
          <a:xfrm>
            <a:off x="0" y="4501009"/>
            <a:ext cx="9144000" cy="9525"/>
          </a:xfrm>
          <a:prstGeom prst="rect">
            <a:avLst/>
          </a:prstGeom>
          <a:solidFill>
            <a:srgbClr val="C9A84C">
              <a:alpha val="1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5"/>
          <p:cNvSpPr/>
          <p:nvPr/>
        </p:nvSpPr>
        <p:spPr>
          <a:xfrm>
            <a:off x="4400550" y="4635996"/>
            <a:ext cx="342900" cy="7590"/>
          </a:xfrm>
          <a:prstGeom prst="rect">
            <a:avLst/>
          </a:prstGeom>
          <a:solidFill>
            <a:srgbClr val="C9A84C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6"/>
          <p:cNvSpPr/>
          <p:nvPr/>
        </p:nvSpPr>
        <p:spPr>
          <a:xfrm>
            <a:off x="2433779" y="4700588"/>
            <a:ext cx="427629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85"/>
              </a:lnSpc>
              <a:buNone/>
            </a:pPr>
            <a:r>
              <a:rPr lang="en-US" sz="790" kern="0" spc="11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TO APACHE JUNCTION CITY COUNCIL  |  JUNE 2026</a:t>
            </a:r>
            <a:endParaRPr lang="en-US" sz="790" dirty="0"/>
          </a:p>
        </p:txBody>
      </p:sp>
      <p:sp>
        <p:nvSpPr>
          <p:cNvPr id="43" name="Text 37"/>
          <p:cNvSpPr/>
          <p:nvPr/>
        </p:nvSpPr>
        <p:spPr>
          <a:xfrm>
            <a:off x="1849978" y="4894213"/>
            <a:ext cx="5444044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75"/>
              </a:lnSpc>
              <a:buNone/>
            </a:pPr>
            <a:r>
              <a:rPr lang="en-US" sz="650" kern="0" spc="20" dirty="0">
                <a:solidFill>
                  <a:srgbClr val="8FA3C8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Offense location data reflects reported incident address. Cases without a listed location are excluded from geographic analysis.</a:t>
            </a:r>
            <a:endParaRPr lang="en-US" sz="650" dirty="0"/>
          </a:p>
        </p:txBody>
      </p:sp>
      <p:sp>
        <p:nvSpPr>
          <p:cNvPr id="44" name="Text 38"/>
          <p:cNvSpPr/>
          <p:nvPr/>
        </p:nvSpPr>
        <p:spPr>
          <a:xfrm>
            <a:off x="100310" y="4271070"/>
            <a:ext cx="9525" cy="200620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9"/>
          <p:cNvSpPr/>
          <p:nvPr/>
        </p:nvSpPr>
        <p:spPr>
          <a:xfrm>
            <a:off x="9034165" y="4271070"/>
            <a:ext cx="9525" cy="200620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4CE9A75-D07B-341F-7004-9C4D27DA8B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6577" y="398082"/>
            <a:ext cx="1390696" cy="13906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C9A84C"/>
              </a:gs>
              <a:gs pos="8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571780" y="0"/>
            <a:ext cx="1572220" cy="1572220"/>
          </a:xfrm>
          <a:prstGeom prst="ellipse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3714750"/>
            <a:ext cx="1572220" cy="1428750"/>
          </a:xfrm>
          <a:prstGeom prst="ellipse">
            <a:avLst/>
          </a:prstGeom>
          <a:gradFill rotWithShape="1">
            <a:gsLst>
              <a:gs pos="0">
                <a:srgbClr val="8FA3C8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09575" y="963513"/>
            <a:ext cx="4252017" cy="21580"/>
          </a:xfrm>
          <a:custGeom>
            <a:avLst/>
            <a:gdLst/>
            <a:ahLst/>
            <a:cxnLst/>
            <a:rect l="l" t="t" r="r" b="b"/>
            <a:pathLst>
              <a:path w="4252017" h="21580">
                <a:moveTo>
                  <a:pt x="86360" y="0"/>
                </a:moveTo>
                <a:lnTo>
                  <a:pt x="4165657" y="0"/>
                </a:lnTo>
                <a:lnTo>
                  <a:pt x="4187073" y="2698"/>
                </a:lnTo>
                <a:lnTo>
                  <a:pt x="4195702" y="5395"/>
                </a:lnTo>
                <a:lnTo>
                  <a:pt x="4202157" y="8093"/>
                </a:lnTo>
                <a:lnTo>
                  <a:pt x="4207457" y="10790"/>
                </a:lnTo>
                <a:lnTo>
                  <a:pt x="4212000" y="13488"/>
                </a:lnTo>
                <a:lnTo>
                  <a:pt x="4215991" y="16185"/>
                </a:lnTo>
                <a:lnTo>
                  <a:pt x="4219554" y="18883"/>
                </a:lnTo>
                <a:lnTo>
                  <a:pt x="4222768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C9A84C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52095" y="963513"/>
            <a:ext cx="3882333" cy="21580"/>
          </a:xfrm>
          <a:custGeom>
            <a:avLst/>
            <a:gdLst/>
            <a:ahLst/>
            <a:cxnLst/>
            <a:rect l="l" t="t" r="r" b="b"/>
            <a:pathLst>
              <a:path w="3882333" h="21580">
                <a:moveTo>
                  <a:pt x="86360" y="0"/>
                </a:moveTo>
                <a:lnTo>
                  <a:pt x="3795973" y="0"/>
                </a:lnTo>
                <a:lnTo>
                  <a:pt x="3817389" y="2698"/>
                </a:lnTo>
                <a:lnTo>
                  <a:pt x="3826018" y="5395"/>
                </a:lnTo>
                <a:lnTo>
                  <a:pt x="3832473" y="8093"/>
                </a:lnTo>
                <a:lnTo>
                  <a:pt x="3837773" y="10790"/>
                </a:lnTo>
                <a:lnTo>
                  <a:pt x="3842316" y="13488"/>
                </a:lnTo>
                <a:lnTo>
                  <a:pt x="3846307" y="16185"/>
                </a:lnTo>
                <a:lnTo>
                  <a:pt x="3849869" y="18883"/>
                </a:lnTo>
                <a:lnTo>
                  <a:pt x="3853083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8FA3C8">
                  <a:alpha val="50000"/>
                </a:srgbClr>
              </a:gs>
              <a:gs pos="100000">
                <a:srgbClr val="8FA3C8">
                  <a:alpha val="1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0050" y="257770"/>
            <a:ext cx="917829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112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JUNCTION OFFENSE LOCATION ANALYSIS · 2023–2025</a:t>
            </a:r>
            <a:endParaRPr lang="en-US" sz="620" dirty="0"/>
          </a:p>
        </p:txBody>
      </p:sp>
      <p:sp>
        <p:nvSpPr>
          <p:cNvPr id="10" name="Text 8"/>
          <p:cNvSpPr/>
          <p:nvPr/>
        </p:nvSpPr>
        <p:spPr>
          <a:xfrm>
            <a:off x="400050" y="418951"/>
            <a:ext cx="8927973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4"/>
              </a:lnSpc>
              <a:buNone/>
            </a:pPr>
            <a:r>
              <a:rPr lang="en-US" sz="2140" kern="0" spc="43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About This Report</a:t>
            </a:r>
            <a:endParaRPr lang="en-US" sz="2140" dirty="0"/>
          </a:p>
        </p:txBody>
      </p:sp>
      <p:sp>
        <p:nvSpPr>
          <p:cNvPr id="11" name="Text 9"/>
          <p:cNvSpPr/>
          <p:nvPr/>
        </p:nvSpPr>
        <p:spPr>
          <a:xfrm>
            <a:off x="400050" y="774948"/>
            <a:ext cx="457200" cy="21580"/>
          </a:xfrm>
          <a:prstGeom prst="roundRect">
            <a:avLst>
              <a:gd name="adj" fmla="val 64736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00050" y="953988"/>
            <a:ext cx="4271070" cy="3324969"/>
          </a:xfrm>
          <a:prstGeom prst="roundRect">
            <a:avLst>
              <a:gd name="adj" fmla="val 2597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62000" y="1134963"/>
            <a:ext cx="210303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THIS REPORT COVERS</a:t>
            </a:r>
            <a:endParaRPr lang="en-US" sz="9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644" y="1154394"/>
            <a:ext cx="132588" cy="132588"/>
          </a:xfrm>
          <a:prstGeom prst="rect">
            <a:avLst/>
          </a:prstGeom>
        </p:spPr>
      </p:pic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435" y="1411123"/>
            <a:ext cx="132588" cy="13258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51582" y="1420713"/>
            <a:ext cx="3799216" cy="335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Location-level case counts across </a:t>
            </a:r>
            <a:r>
              <a:rPr lang="en-US" sz="9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(641), 2024 (647), and 2025 (732) </a:t>
            </a:r>
            <a:r>
              <a:rPr lang="en-US" sz="9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2,020 total cases</a:t>
            </a:r>
            <a:endParaRPr lang="en-US" sz="9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1435" y="1817424"/>
            <a:ext cx="132588" cy="13258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51582" y="1827014"/>
            <a:ext cx="3359840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20 offense locations </a:t>
            </a:r>
            <a:r>
              <a:rPr lang="en-US" sz="9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ranked by case volume </a:t>
            </a:r>
            <a:r>
              <a:rPr lang="en-US" sz="9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year</a:t>
            </a:r>
            <a:endParaRPr lang="en-US" sz="90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435" y="2063734"/>
            <a:ext cx="132588" cy="13258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1582" y="2073325"/>
            <a:ext cx="3228380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Persistent hotspot corridors </a:t>
            </a:r>
            <a:r>
              <a:rPr lang="en-US" sz="9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appearing in multiple years</a:t>
            </a:r>
            <a:endParaRPr lang="en-US" sz="90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1435" y="2310045"/>
            <a:ext cx="132588" cy="13258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51582" y="2319635"/>
            <a:ext cx="2662595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hotspots </a:t>
            </a:r>
            <a:r>
              <a:rPr lang="en-US" sz="9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newly active in 2024–2025</a:t>
            </a:r>
            <a:endParaRPr lang="en-US" sz="900" dirty="0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435" y="2556355"/>
            <a:ext cx="132588" cy="132588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751582" y="2565946"/>
            <a:ext cx="2935501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address </a:t>
            </a:r>
            <a:r>
              <a:rPr lang="en-US" sz="9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dives </a:t>
            </a:r>
            <a:r>
              <a:rPr lang="en-US" sz="9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top 5 locations</a:t>
            </a:r>
            <a:endParaRPr lang="en-US" sz="9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1435" y="2802666"/>
            <a:ext cx="132588" cy="132588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751582" y="2812256"/>
            <a:ext cx="3655338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criminal charge categories </a:t>
            </a:r>
            <a:r>
              <a:rPr lang="en-US" sz="9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Apache Junction included</a:t>
            </a:r>
            <a:endParaRPr lang="en-US" sz="900" dirty="0"/>
          </a:p>
        </p:txBody>
      </p:sp>
      <p:sp>
        <p:nvSpPr>
          <p:cNvPr id="27" name="Text 18"/>
          <p:cNvSpPr/>
          <p:nvPr/>
        </p:nvSpPr>
        <p:spPr>
          <a:xfrm>
            <a:off x="594866" y="3670846"/>
            <a:ext cx="3881438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19"/>
          <p:cNvSpPr/>
          <p:nvPr/>
        </p:nvSpPr>
        <p:spPr>
          <a:xfrm>
            <a:off x="556455" y="3780681"/>
            <a:ext cx="1174281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60"/>
              </a:lnSpc>
              <a:buNone/>
            </a:pPr>
            <a:r>
              <a:rPr lang="en-US" sz="14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60" dirty="0"/>
          </a:p>
        </p:txBody>
      </p:sp>
      <p:sp>
        <p:nvSpPr>
          <p:cNvPr id="29" name="Text 20"/>
          <p:cNvSpPr/>
          <p:nvPr/>
        </p:nvSpPr>
        <p:spPr>
          <a:xfrm>
            <a:off x="539993" y="3979962"/>
            <a:ext cx="120720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</a:t>
            </a:r>
            <a:endParaRPr lang="en-US" sz="620" dirty="0"/>
          </a:p>
        </p:txBody>
      </p:sp>
      <p:sp>
        <p:nvSpPr>
          <p:cNvPr id="30" name="Text 21"/>
          <p:cNvSpPr/>
          <p:nvPr/>
        </p:nvSpPr>
        <p:spPr>
          <a:xfrm>
            <a:off x="1835795" y="3780681"/>
            <a:ext cx="7590" cy="317302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2"/>
          <p:cNvSpPr/>
          <p:nvPr/>
        </p:nvSpPr>
        <p:spPr>
          <a:xfrm>
            <a:off x="1948444" y="3780681"/>
            <a:ext cx="1174281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60"/>
              </a:lnSpc>
              <a:buNone/>
            </a:pPr>
            <a:r>
              <a:rPr lang="en-US" sz="14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2,020</a:t>
            </a:r>
            <a:endParaRPr lang="en-US" sz="1460" dirty="0"/>
          </a:p>
        </p:txBody>
      </p:sp>
      <p:sp>
        <p:nvSpPr>
          <p:cNvPr id="32" name="Text 23"/>
          <p:cNvSpPr/>
          <p:nvPr/>
        </p:nvSpPr>
        <p:spPr>
          <a:xfrm>
            <a:off x="1931983" y="3979962"/>
            <a:ext cx="120720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</a:t>
            </a:r>
            <a:endParaRPr lang="en-US" sz="620" dirty="0"/>
          </a:p>
        </p:txBody>
      </p:sp>
      <p:sp>
        <p:nvSpPr>
          <p:cNvPr id="33" name="Text 24"/>
          <p:cNvSpPr/>
          <p:nvPr/>
        </p:nvSpPr>
        <p:spPr>
          <a:xfrm>
            <a:off x="3227784" y="3780681"/>
            <a:ext cx="7590" cy="317302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5"/>
          <p:cNvSpPr/>
          <p:nvPr/>
        </p:nvSpPr>
        <p:spPr>
          <a:xfrm>
            <a:off x="3340434" y="3780681"/>
            <a:ext cx="1174281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60"/>
              </a:lnSpc>
              <a:buNone/>
            </a:pPr>
            <a:r>
              <a:rPr lang="en-US" sz="14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1,828</a:t>
            </a:r>
            <a:endParaRPr lang="en-US" sz="1460" dirty="0"/>
          </a:p>
        </p:txBody>
      </p:sp>
      <p:sp>
        <p:nvSpPr>
          <p:cNvPr id="35" name="Text 26"/>
          <p:cNvSpPr/>
          <p:nvPr/>
        </p:nvSpPr>
        <p:spPr>
          <a:xfrm>
            <a:off x="3323972" y="3979962"/>
            <a:ext cx="120720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MAPPED</a:t>
            </a:r>
            <a:endParaRPr lang="en-US" sz="620" dirty="0"/>
          </a:p>
        </p:txBody>
      </p:sp>
      <p:sp>
        <p:nvSpPr>
          <p:cNvPr id="36" name="Text 27"/>
          <p:cNvSpPr/>
          <p:nvPr/>
        </p:nvSpPr>
        <p:spPr>
          <a:xfrm>
            <a:off x="4842570" y="953988"/>
            <a:ext cx="3901380" cy="3324969"/>
          </a:xfrm>
          <a:prstGeom prst="roundRect">
            <a:avLst>
              <a:gd name="adj" fmla="val 2597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28"/>
          <p:cNvSpPr/>
          <p:nvPr/>
        </p:nvSpPr>
        <p:spPr>
          <a:xfrm>
            <a:off x="5199757" y="1134963"/>
            <a:ext cx="167836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8FA3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METHODOLOGY NOTES</a:t>
            </a:r>
            <a:endParaRPr lang="en-US" sz="900" dirty="0"/>
          </a:p>
        </p:txBody>
      </p:sp>
      <p:pic>
        <p:nvPicPr>
          <p:cNvPr id="38" name="Image 7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016782" y="1154394"/>
            <a:ext cx="132588" cy="132588"/>
          </a:xfrm>
          <a:prstGeom prst="rect">
            <a:avLst/>
          </a:prstGeom>
        </p:spPr>
      </p:pic>
      <p:sp>
        <p:nvSpPr>
          <p:cNvPr id="39" name="Text 29"/>
          <p:cNvSpPr/>
          <p:nvPr/>
        </p:nvSpPr>
        <p:spPr>
          <a:xfrm>
            <a:off x="5037386" y="1639491"/>
            <a:ext cx="3511748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0"/>
          <p:cNvSpPr/>
          <p:nvPr/>
        </p:nvSpPr>
        <p:spPr>
          <a:xfrm>
            <a:off x="5037386" y="1470124"/>
            <a:ext cx="43160" cy="43160"/>
          </a:xfrm>
          <a:prstGeom prst="ellipse">
            <a:avLst/>
          </a:prstGeom>
          <a:solidFill>
            <a:srgbClr val="8FA3C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1"/>
          <p:cNvSpPr/>
          <p:nvPr/>
        </p:nvSpPr>
        <p:spPr>
          <a:xfrm>
            <a:off x="5151537" y="1420713"/>
            <a:ext cx="3341668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source:</a:t>
            </a:r>
            <a:r>
              <a:rPr lang="en-US" sz="7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Pinal County Attorney Office </a:t>
            </a:r>
            <a:r>
              <a:rPr lang="en-US" sz="76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management system</a:t>
            </a:r>
            <a:endParaRPr lang="en-US" sz="760" dirty="0"/>
          </a:p>
        </p:txBody>
      </p:sp>
      <p:sp>
        <p:nvSpPr>
          <p:cNvPr id="42" name="Text 32"/>
          <p:cNvSpPr/>
          <p:nvPr/>
        </p:nvSpPr>
        <p:spPr>
          <a:xfrm>
            <a:off x="5037386" y="1978372"/>
            <a:ext cx="3511748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3"/>
          <p:cNvSpPr/>
          <p:nvPr/>
        </p:nvSpPr>
        <p:spPr>
          <a:xfrm>
            <a:off x="5037386" y="1777157"/>
            <a:ext cx="43160" cy="43160"/>
          </a:xfrm>
          <a:prstGeom prst="ellipse">
            <a:avLst/>
          </a:prstGeom>
          <a:solidFill>
            <a:srgbClr val="8FA3C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4"/>
          <p:cNvSpPr/>
          <p:nvPr/>
        </p:nvSpPr>
        <p:spPr>
          <a:xfrm>
            <a:off x="6030385" y="1695742"/>
            <a:ext cx="641152" cy="189086"/>
          </a:xfrm>
          <a:prstGeom prst="roundRect">
            <a:avLst>
              <a:gd name="adj" fmla="val 15448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2,020 cases</a:t>
            </a:r>
            <a:endParaRPr lang="en-US" sz="680" dirty="0"/>
          </a:p>
        </p:txBody>
      </p:sp>
      <p:sp>
        <p:nvSpPr>
          <p:cNvPr id="45" name="Text 35"/>
          <p:cNvSpPr/>
          <p:nvPr/>
        </p:nvSpPr>
        <p:spPr>
          <a:xfrm>
            <a:off x="5037386" y="2457301"/>
            <a:ext cx="3511748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36"/>
          <p:cNvSpPr/>
          <p:nvPr/>
        </p:nvSpPr>
        <p:spPr>
          <a:xfrm>
            <a:off x="5037386" y="2116038"/>
            <a:ext cx="43160" cy="43160"/>
          </a:xfrm>
          <a:prstGeom prst="ellipse">
            <a:avLst/>
          </a:prstGeom>
          <a:solidFill>
            <a:srgbClr val="8FA3C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37"/>
          <p:cNvSpPr/>
          <p:nvPr/>
        </p:nvSpPr>
        <p:spPr>
          <a:xfrm>
            <a:off x="6709898" y="2043767"/>
            <a:ext cx="734467" cy="189086"/>
          </a:xfrm>
          <a:prstGeom prst="roundRect">
            <a:avLst>
              <a:gd name="adj" fmla="val 15448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1,828 mapped</a:t>
            </a:r>
            <a:endParaRPr lang="en-US" sz="680" dirty="0"/>
          </a:p>
        </p:txBody>
      </p:sp>
      <p:sp>
        <p:nvSpPr>
          <p:cNvPr id="48" name="Text 38"/>
          <p:cNvSpPr/>
          <p:nvPr/>
        </p:nvSpPr>
        <p:spPr>
          <a:xfrm>
            <a:off x="5037386" y="2936230"/>
            <a:ext cx="3511748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39"/>
          <p:cNvSpPr/>
          <p:nvPr/>
        </p:nvSpPr>
        <p:spPr>
          <a:xfrm>
            <a:off x="5037386" y="2594967"/>
            <a:ext cx="43160" cy="43160"/>
          </a:xfrm>
          <a:prstGeom prst="ellipse">
            <a:avLst/>
          </a:prstGeom>
          <a:solidFill>
            <a:srgbClr val="8FA3C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0"/>
          <p:cNvSpPr/>
          <p:nvPr/>
        </p:nvSpPr>
        <p:spPr>
          <a:xfrm>
            <a:off x="5912435" y="2522696"/>
            <a:ext cx="859929" cy="189086"/>
          </a:xfrm>
          <a:prstGeom prst="roundRect">
            <a:avLst>
              <a:gd name="adj" fmla="val 15448"/>
            </a:avLst>
          </a:prstGeom>
          <a:solidFill>
            <a:srgbClr val="8FA3C8">
              <a:alpha val="12000"/>
            </a:srgbClr>
          </a:solidFill>
          <a:ln w="9525">
            <a:solidFill>
              <a:srgbClr val="8FA3C8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 cases (9.5%)</a:t>
            </a:r>
            <a:endParaRPr lang="en-US" sz="680" dirty="0"/>
          </a:p>
        </p:txBody>
      </p:sp>
      <p:sp>
        <p:nvSpPr>
          <p:cNvPr id="51" name="Text 41"/>
          <p:cNvSpPr/>
          <p:nvPr/>
        </p:nvSpPr>
        <p:spPr>
          <a:xfrm>
            <a:off x="5037386" y="3073896"/>
            <a:ext cx="43160" cy="43160"/>
          </a:xfrm>
          <a:prstGeom prst="ellipse">
            <a:avLst/>
          </a:prstGeom>
          <a:solidFill>
            <a:srgbClr val="8FA3C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2"/>
          <p:cNvSpPr/>
          <p:nvPr/>
        </p:nvSpPr>
        <p:spPr>
          <a:xfrm>
            <a:off x="5151537" y="3024485"/>
            <a:ext cx="3465549" cy="4411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strings </a:t>
            </a:r>
            <a:r>
              <a:rPr lang="en-US" sz="76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normalized across years</a:t>
            </a:r>
            <a:r>
              <a:rPr lang="en-US" sz="7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intersections, unit numbers, and abbreviations reconciled to standard form; </a:t>
            </a:r>
            <a:r>
              <a:rPr lang="en-US" sz="76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60 corridor</a:t>
            </a:r>
            <a:r>
              <a:rPr lang="en-US" sz="7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grouped by milepost range (MM 195–MM 217)</a:t>
            </a:r>
            <a:endParaRPr lang="en-US" sz="760" dirty="0"/>
          </a:p>
        </p:txBody>
      </p:sp>
      <p:sp>
        <p:nvSpPr>
          <p:cNvPr id="53" name="Text 43"/>
          <p:cNvSpPr/>
          <p:nvPr/>
        </p:nvSpPr>
        <p:spPr>
          <a:xfrm>
            <a:off x="5037386" y="3544937"/>
            <a:ext cx="3511748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4" name="Image 8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008671" y="3633499"/>
            <a:ext cx="132588" cy="132588"/>
          </a:xfrm>
          <a:prstGeom prst="rect">
            <a:avLst/>
          </a:prstGeom>
        </p:spPr>
      </p:pic>
      <p:sp>
        <p:nvSpPr>
          <p:cNvPr id="55" name="Text 44"/>
          <p:cNvSpPr/>
          <p:nvPr/>
        </p:nvSpPr>
        <p:spPr>
          <a:xfrm>
            <a:off x="5169694" y="3640782"/>
            <a:ext cx="81560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BY YEAR</a:t>
            </a:r>
            <a:endParaRPr lang="en-US" sz="620" dirty="0"/>
          </a:p>
        </p:txBody>
      </p:sp>
      <p:sp>
        <p:nvSpPr>
          <p:cNvPr id="56" name="Text 45"/>
          <p:cNvSpPr/>
          <p:nvPr/>
        </p:nvSpPr>
        <p:spPr>
          <a:xfrm>
            <a:off x="5037386" y="3815953"/>
            <a:ext cx="1132437" cy="476894"/>
          </a:xfrm>
          <a:prstGeom prst="roundRect">
            <a:avLst>
              <a:gd name="adj" fmla="val 9054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lIns="71120" tIns="57150" rIns="71120" bIns="57150" rtlCol="0" anchor="t"/>
          <a:lstStyle/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</a:p>
          <a:p>
            <a:pPr marL="0" indent="0" algn="l">
              <a:buNone/>
            </a:pPr>
            <a:endParaRPr lang="en-US" sz="620" dirty="0"/>
          </a:p>
          <a:p>
            <a:pPr marL="0" indent="0" algn="l">
              <a:buNone/>
            </a:pPr>
            <a:r>
              <a:rPr lang="en-US" sz="68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641 cases</a:t>
            </a:r>
            <a:endParaRPr lang="en-US" sz="620" dirty="0"/>
          </a:p>
        </p:txBody>
      </p:sp>
      <p:sp>
        <p:nvSpPr>
          <p:cNvPr id="57" name="Text 46"/>
          <p:cNvSpPr/>
          <p:nvPr/>
        </p:nvSpPr>
        <p:spPr>
          <a:xfrm>
            <a:off x="5117902" y="4029819"/>
            <a:ext cx="971401" cy="35421"/>
          </a:xfrm>
          <a:prstGeom prst="roundRect">
            <a:avLst>
              <a:gd name="adj" fmla="val 60953"/>
            </a:avLst>
          </a:prstGeom>
          <a:solidFill>
            <a:srgbClr val="FFFFFF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47"/>
          <p:cNvSpPr/>
          <p:nvPr/>
        </p:nvSpPr>
        <p:spPr>
          <a:xfrm>
            <a:off x="5117902" y="4029819"/>
            <a:ext cx="854720" cy="35421"/>
          </a:xfrm>
          <a:prstGeom prst="roundRect">
            <a:avLst>
              <a:gd name="adj" fmla="val 60953"/>
            </a:avLst>
          </a:prstGeom>
          <a:solidFill>
            <a:srgbClr val="C9A84C">
              <a:alpha val="7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48"/>
          <p:cNvSpPr/>
          <p:nvPr/>
        </p:nvSpPr>
        <p:spPr>
          <a:xfrm>
            <a:off x="6226969" y="3815953"/>
            <a:ext cx="1132580" cy="476894"/>
          </a:xfrm>
          <a:prstGeom prst="roundRect">
            <a:avLst>
              <a:gd name="adj" fmla="val 9054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lIns="71120" tIns="57150" rIns="71120" bIns="57150" rtlCol="0" anchor="t"/>
          <a:lstStyle/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</a:p>
          <a:p>
            <a:pPr marL="0" indent="0" algn="l">
              <a:buNone/>
            </a:pPr>
            <a:endParaRPr lang="en-US" sz="620" dirty="0"/>
          </a:p>
          <a:p>
            <a:pPr marL="0" indent="0" algn="l">
              <a:buNone/>
            </a:pPr>
            <a:r>
              <a:rPr lang="en-US" sz="68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647 cases</a:t>
            </a:r>
            <a:endParaRPr lang="en-US" sz="620" dirty="0"/>
          </a:p>
        </p:txBody>
      </p:sp>
      <p:sp>
        <p:nvSpPr>
          <p:cNvPr id="60" name="Text 49"/>
          <p:cNvSpPr/>
          <p:nvPr/>
        </p:nvSpPr>
        <p:spPr>
          <a:xfrm>
            <a:off x="6307485" y="4029819"/>
            <a:ext cx="971550" cy="35421"/>
          </a:xfrm>
          <a:prstGeom prst="roundRect">
            <a:avLst>
              <a:gd name="adj" fmla="val 60953"/>
            </a:avLst>
          </a:prstGeom>
          <a:solidFill>
            <a:srgbClr val="FFFFFF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50"/>
          <p:cNvSpPr/>
          <p:nvPr/>
        </p:nvSpPr>
        <p:spPr>
          <a:xfrm>
            <a:off x="6307485" y="4029819"/>
            <a:ext cx="864543" cy="35421"/>
          </a:xfrm>
          <a:prstGeom prst="roundRect">
            <a:avLst>
              <a:gd name="adj" fmla="val 60953"/>
            </a:avLst>
          </a:prstGeom>
          <a:solidFill>
            <a:srgbClr val="C9A84C">
              <a:alpha val="7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51"/>
          <p:cNvSpPr/>
          <p:nvPr/>
        </p:nvSpPr>
        <p:spPr>
          <a:xfrm>
            <a:off x="7416701" y="3815953"/>
            <a:ext cx="1132437" cy="476894"/>
          </a:xfrm>
          <a:prstGeom prst="roundRect">
            <a:avLst>
              <a:gd name="adj" fmla="val 9054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lIns="71120" tIns="57150" rIns="71120" bIns="57150" rtlCol="0" anchor="t"/>
          <a:lstStyle/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</a:p>
          <a:p>
            <a:pPr marL="0" indent="0" algn="l">
              <a:buNone/>
            </a:pPr>
            <a:endParaRPr lang="en-US" sz="620" dirty="0"/>
          </a:p>
          <a:p>
            <a:pPr marL="0" indent="0" algn="l">
              <a:buNone/>
            </a:pPr>
            <a:r>
              <a:rPr lang="en-US" sz="68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 cases</a:t>
            </a:r>
            <a:endParaRPr lang="en-US" sz="620" dirty="0"/>
          </a:p>
        </p:txBody>
      </p:sp>
      <p:sp>
        <p:nvSpPr>
          <p:cNvPr id="63" name="Text 52"/>
          <p:cNvSpPr/>
          <p:nvPr/>
        </p:nvSpPr>
        <p:spPr>
          <a:xfrm>
            <a:off x="7497217" y="4029819"/>
            <a:ext cx="971401" cy="35421"/>
          </a:xfrm>
          <a:prstGeom prst="roundRect">
            <a:avLst>
              <a:gd name="adj" fmla="val 60953"/>
            </a:avLst>
          </a:prstGeom>
          <a:solidFill>
            <a:srgbClr val="FFFFFF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3"/>
          <p:cNvSpPr/>
          <p:nvPr/>
        </p:nvSpPr>
        <p:spPr>
          <a:xfrm>
            <a:off x="7497217" y="4029819"/>
            <a:ext cx="971401" cy="35421"/>
          </a:xfrm>
          <a:prstGeom prst="roundRect">
            <a:avLst>
              <a:gd name="adj" fmla="val 60953"/>
            </a:avLst>
          </a:prstGeom>
          <a:solidFill>
            <a:srgbClr val="C9A84C">
              <a:alpha val="7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54"/>
          <p:cNvSpPr/>
          <p:nvPr/>
        </p:nvSpPr>
        <p:spPr>
          <a:xfrm>
            <a:off x="400050" y="4407098"/>
            <a:ext cx="8343900" cy="521791"/>
          </a:xfrm>
          <a:prstGeom prst="roundRect">
            <a:avLst>
              <a:gd name="adj" fmla="val 13630"/>
            </a:avLst>
          </a:prstGeom>
          <a:gradFill rotWithShape="1">
            <a:gsLst>
              <a:gs pos="0">
                <a:srgbClr val="C9A84C">
                  <a:alpha val="13000"/>
                </a:srgbClr>
              </a:gs>
              <a:gs pos="100000">
                <a:srgbClr val="C9A84C">
                  <a:alpha val="600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55"/>
          <p:cNvSpPr/>
          <p:nvPr/>
        </p:nvSpPr>
        <p:spPr>
          <a:xfrm>
            <a:off x="400050" y="4407098"/>
            <a:ext cx="28575" cy="521791"/>
          </a:xfrm>
          <a:custGeom>
            <a:avLst/>
            <a:gdLst/>
            <a:ahLst/>
            <a:cxnLst/>
            <a:rect l="l" t="t" r="r" b="b"/>
            <a:pathLst>
              <a:path w="28575" h="521791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507662"/>
                </a:lnTo>
                <a:lnTo>
                  <a:pt x="25003" y="504813"/>
                </a:lnTo>
                <a:lnTo>
                  <a:pt x="21431" y="501554"/>
                </a:lnTo>
                <a:lnTo>
                  <a:pt x="17859" y="497803"/>
                </a:lnTo>
                <a:lnTo>
                  <a:pt x="14288" y="493428"/>
                </a:lnTo>
                <a:lnTo>
                  <a:pt x="10716" y="488213"/>
                </a:lnTo>
                <a:lnTo>
                  <a:pt x="7144" y="481737"/>
                </a:lnTo>
                <a:lnTo>
                  <a:pt x="3572" y="472927"/>
                </a:lnTo>
                <a:lnTo>
                  <a:pt x="0" y="450671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7" name="Image 9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64812" y="4601626"/>
            <a:ext cx="132588" cy="132588"/>
          </a:xfrm>
          <a:prstGeom prst="rect">
            <a:avLst/>
          </a:prstGeom>
        </p:spPr>
      </p:pic>
      <p:sp>
        <p:nvSpPr>
          <p:cNvPr id="68" name="Text 56"/>
          <p:cNvSpPr/>
          <p:nvPr/>
        </p:nvSpPr>
        <p:spPr>
          <a:xfrm>
            <a:off x="790426" y="4516934"/>
            <a:ext cx="7956539" cy="317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89"/>
              </a:lnSpc>
              <a:buNone/>
            </a:pPr>
            <a:r>
              <a:rPr lang="en-US" sz="8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1,828 of 2,020 cases (90.5%) include a specific offense location address and are fully mapped.</a:t>
            </a:r>
            <a:r>
              <a:rPr lang="en-US" sz="820" dirty="0">
                <a:solidFill>
                  <a:srgbClr val="E8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192 cases (9.5%) had no offense address recorded and could not be mapped — these are excluded from all geographic rankings and hotspot analysis.</a:t>
            </a:r>
            <a:endParaRPr lang="en-US" sz="820" dirty="0"/>
          </a:p>
        </p:txBody>
      </p:sp>
      <p:sp>
        <p:nvSpPr>
          <p:cNvPr id="75" name="Text 31">
            <a:extLst>
              <a:ext uri="{FF2B5EF4-FFF2-40B4-BE49-F238E27FC236}">
                <a16:creationId xmlns:a16="http://schemas.microsoft.com/office/drawing/2014/main" id="{6FF6C759-3867-BC13-BE9F-78C7B5FD2E9E}"/>
              </a:ext>
            </a:extLst>
          </p:cNvPr>
          <p:cNvSpPr/>
          <p:nvPr/>
        </p:nvSpPr>
        <p:spPr>
          <a:xfrm>
            <a:off x="5149370" y="1715208"/>
            <a:ext cx="3341668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 analyzed:</a:t>
            </a:r>
            <a:r>
              <a:rPr lang="en-US" sz="7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                    - 2023: 641 – 2024: -647 – 2025: 732</a:t>
            </a:r>
            <a:endParaRPr lang="en-US" sz="760" dirty="0"/>
          </a:p>
        </p:txBody>
      </p:sp>
      <p:sp>
        <p:nvSpPr>
          <p:cNvPr id="76" name="Text 31">
            <a:extLst>
              <a:ext uri="{FF2B5EF4-FFF2-40B4-BE49-F238E27FC236}">
                <a16:creationId xmlns:a16="http://schemas.microsoft.com/office/drawing/2014/main" id="{9F80FED1-0FE8-C8F0-1DD8-B43BA7F39AA4}"/>
              </a:ext>
            </a:extLst>
          </p:cNvPr>
          <p:cNvSpPr/>
          <p:nvPr/>
        </p:nvSpPr>
        <p:spPr>
          <a:xfrm>
            <a:off x="5151537" y="2059855"/>
            <a:ext cx="3341668" cy="2702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with recorded offense location:                                     </a:t>
            </a:r>
            <a:r>
              <a:rPr lang="en-US" sz="760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included in all geographic</a:t>
            </a:r>
          </a:p>
          <a:p>
            <a:pPr marL="0" indent="0" algn="l">
              <a:lnSpc>
                <a:spcPts val="1102"/>
              </a:lnSpc>
              <a:buNone/>
            </a:pPr>
            <a:r>
              <a:rPr lang="en-US" sz="760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analysis</a:t>
            </a:r>
            <a:endParaRPr lang="en-US" sz="760" dirty="0"/>
          </a:p>
        </p:txBody>
      </p:sp>
      <p:sp>
        <p:nvSpPr>
          <p:cNvPr id="77" name="Text 31">
            <a:extLst>
              <a:ext uri="{FF2B5EF4-FFF2-40B4-BE49-F238E27FC236}">
                <a16:creationId xmlns:a16="http://schemas.microsoft.com/office/drawing/2014/main" id="{EB58430B-1080-B558-F1D6-B1CCAB7775ED}"/>
              </a:ext>
            </a:extLst>
          </p:cNvPr>
          <p:cNvSpPr/>
          <p:nvPr/>
        </p:nvSpPr>
        <p:spPr>
          <a:xfrm>
            <a:off x="5151537" y="2516693"/>
            <a:ext cx="3341668" cy="3522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76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Unmapped cases: </a:t>
            </a:r>
            <a:r>
              <a:rPr lang="en-US" sz="7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                              had no offense address recorded and could </a:t>
            </a:r>
          </a:p>
          <a:p>
            <a:pPr marL="0" indent="0" algn="l">
              <a:lnSpc>
                <a:spcPts val="1102"/>
              </a:lnSpc>
              <a:buNone/>
            </a:pPr>
            <a:r>
              <a:rPr lang="en-US" sz="7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be mapped – excluded from all geographic rankings</a:t>
            </a:r>
            <a:endParaRPr lang="en-US" sz="7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7000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287220" y="0"/>
            <a:ext cx="1856780" cy="1856780"/>
          </a:xfrm>
          <a:prstGeom prst="ellipse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99591" y="200620"/>
            <a:ext cx="93993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112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HOTSPOT INTELLIGENCE · 2023 – 2025</a:t>
            </a:r>
            <a:endParaRPr lang="en-US" sz="620" dirty="0"/>
          </a:p>
        </p:txBody>
      </p:sp>
      <p:sp>
        <p:nvSpPr>
          <p:cNvPr id="5" name="Text 3"/>
          <p:cNvSpPr/>
          <p:nvPr/>
        </p:nvSpPr>
        <p:spPr>
          <a:xfrm>
            <a:off x="299591" y="347811"/>
            <a:ext cx="9142955" cy="266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1"/>
              </a:lnSpc>
              <a:buNone/>
            </a:pPr>
            <a:r>
              <a:rPr lang="en-US" sz="1910" kern="0" spc="19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Three-Year </a:t>
            </a:r>
            <a:r>
              <a:rPr lang="en-US" sz="1910" b="1" kern="0" spc="19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Hotspot Overview</a:t>
            </a:r>
            <a:endParaRPr lang="en-US" sz="1910" dirty="0"/>
          </a:p>
        </p:txBody>
      </p:sp>
      <p:sp>
        <p:nvSpPr>
          <p:cNvPr id="6" name="Text 4"/>
          <p:cNvSpPr/>
          <p:nvPr/>
        </p:nvSpPr>
        <p:spPr>
          <a:xfrm>
            <a:off x="299591" y="636240"/>
            <a:ext cx="9399300" cy="144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0"/>
              </a:lnSpc>
              <a:spcBef>
                <a:spcPts val="170"/>
              </a:spcBef>
              <a:buNone/>
            </a:pPr>
            <a:r>
              <a:rPr lang="en-US" sz="760" kern="0" spc="8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10 offense locations across 2023, 2024, and 2025 combined — ranked by three-year case volume · 192 cases had no recorded offense location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299591" y="867370"/>
            <a:ext cx="6430417" cy="3954810"/>
          </a:xfrm>
          <a:prstGeom prst="roundRect">
            <a:avLst>
              <a:gd name="adj" fmla="val 2184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09116" y="876895"/>
            <a:ext cx="6411367" cy="221010"/>
          </a:xfrm>
          <a:prstGeom prst="rect">
            <a:avLst/>
          </a:prstGeom>
          <a:gradFill rotWithShape="1">
            <a:gsLst>
              <a:gs pos="0">
                <a:srgbClr val="B8922C"/>
              </a:gs>
              <a:gs pos="50000">
                <a:srgbClr val="C9A84C"/>
              </a:gs>
              <a:gs pos="100000">
                <a:srgbClr val="D4B055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84706" y="934045"/>
            <a:ext cx="23607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</a:t>
            </a:r>
            <a:endParaRPr lang="en-US" sz="560" dirty="0"/>
          </a:p>
        </p:txBody>
      </p:sp>
      <p:sp>
        <p:nvSpPr>
          <p:cNvPr id="10" name="Text 8"/>
          <p:cNvSpPr/>
          <p:nvPr/>
        </p:nvSpPr>
        <p:spPr>
          <a:xfrm>
            <a:off x="639217" y="934045"/>
            <a:ext cx="116365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</a:t>
            </a:r>
            <a:endParaRPr lang="en-US" sz="560" dirty="0"/>
          </a:p>
        </p:txBody>
      </p:sp>
      <p:sp>
        <p:nvSpPr>
          <p:cNvPr id="11" name="Text 9"/>
          <p:cNvSpPr/>
          <p:nvPr/>
        </p:nvSpPr>
        <p:spPr>
          <a:xfrm>
            <a:off x="1709112" y="934045"/>
            <a:ext cx="37719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60" dirty="0"/>
          </a:p>
        </p:txBody>
      </p:sp>
      <p:sp>
        <p:nvSpPr>
          <p:cNvPr id="12" name="Text 10"/>
          <p:cNvSpPr/>
          <p:nvPr/>
        </p:nvSpPr>
        <p:spPr>
          <a:xfrm>
            <a:off x="2081183" y="934045"/>
            <a:ext cx="37719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60" dirty="0"/>
          </a:p>
        </p:txBody>
      </p:sp>
      <p:sp>
        <p:nvSpPr>
          <p:cNvPr id="13" name="Text 11"/>
          <p:cNvSpPr/>
          <p:nvPr/>
        </p:nvSpPr>
        <p:spPr>
          <a:xfrm>
            <a:off x="2453253" y="934045"/>
            <a:ext cx="37719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60" dirty="0"/>
          </a:p>
        </p:txBody>
      </p:sp>
      <p:sp>
        <p:nvSpPr>
          <p:cNvPr id="14" name="Text 12"/>
          <p:cNvSpPr/>
          <p:nvPr/>
        </p:nvSpPr>
        <p:spPr>
          <a:xfrm>
            <a:off x="2821774" y="934045"/>
            <a:ext cx="45528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560" dirty="0"/>
          </a:p>
        </p:txBody>
      </p:sp>
      <p:sp>
        <p:nvSpPr>
          <p:cNvPr id="15" name="Text 13"/>
          <p:cNvSpPr/>
          <p:nvPr/>
        </p:nvSpPr>
        <p:spPr>
          <a:xfrm>
            <a:off x="3314700" y="934045"/>
            <a:ext cx="3651409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CRIME</a:t>
            </a:r>
            <a:endParaRPr lang="en-US" sz="560" dirty="0"/>
          </a:p>
        </p:txBody>
      </p:sp>
      <p:sp>
        <p:nvSpPr>
          <p:cNvPr id="16" name="Text 14"/>
          <p:cNvSpPr/>
          <p:nvPr/>
        </p:nvSpPr>
        <p:spPr>
          <a:xfrm>
            <a:off x="309116" y="1097905"/>
            <a:ext cx="6411367" cy="255091"/>
          </a:xfrm>
          <a:prstGeom prst="rect">
            <a:avLst/>
          </a:prstGeom>
          <a:gradFill rotWithShape="1">
            <a:gsLst>
              <a:gs pos="0">
                <a:srgbClr val="C9A84C">
                  <a:alpha val="18000"/>
                </a:srgbClr>
              </a:gs>
              <a:gs pos="100000">
                <a:srgbClr val="C9A84C">
                  <a:alpha val="6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95436" y="1146721"/>
            <a:ext cx="157460" cy="173206"/>
          </a:xfrm>
          <a:prstGeom prst="roundRect">
            <a:avLst>
              <a:gd name="adj" fmla="val 22583"/>
            </a:avLst>
          </a:prstGeom>
          <a:solidFill>
            <a:srgbClr val="C9A84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18" name="Text 16"/>
          <p:cNvSpPr/>
          <p:nvPr/>
        </p:nvSpPr>
        <p:spPr>
          <a:xfrm>
            <a:off x="639217" y="1160711"/>
            <a:ext cx="91318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</a:t>
            </a:r>
            <a:endParaRPr lang="en-US" sz="68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>
            <a:alphaModFix amt="8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2766" y="1159157"/>
            <a:ext cx="132588" cy="132588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709112" y="1160711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C9A84C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680" dirty="0"/>
          </a:p>
        </p:txBody>
      </p:sp>
      <p:sp>
        <p:nvSpPr>
          <p:cNvPr id="21" name="Text 18"/>
          <p:cNvSpPr/>
          <p:nvPr/>
        </p:nvSpPr>
        <p:spPr>
          <a:xfrm>
            <a:off x="2081183" y="1160711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C9A84C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680" dirty="0"/>
          </a:p>
        </p:txBody>
      </p:sp>
      <p:sp>
        <p:nvSpPr>
          <p:cNvPr id="22" name="Text 19"/>
          <p:cNvSpPr/>
          <p:nvPr/>
        </p:nvSpPr>
        <p:spPr>
          <a:xfrm>
            <a:off x="2453253" y="1160711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C9A84C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680" dirty="0"/>
          </a:p>
        </p:txBody>
      </p:sp>
      <p:sp>
        <p:nvSpPr>
          <p:cNvPr id="23" name="Text 20"/>
          <p:cNvSpPr/>
          <p:nvPr/>
        </p:nvSpPr>
        <p:spPr>
          <a:xfrm>
            <a:off x="2821774" y="1150144"/>
            <a:ext cx="45528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</a:t>
            </a:r>
            <a:endParaRPr lang="en-US" sz="790" dirty="0"/>
          </a:p>
        </p:txBody>
      </p:sp>
      <p:sp>
        <p:nvSpPr>
          <p:cNvPr id="24" name="Text 21"/>
          <p:cNvSpPr/>
          <p:nvPr/>
        </p:nvSpPr>
        <p:spPr>
          <a:xfrm>
            <a:off x="3285530" y="1169343"/>
            <a:ext cx="3683496" cy="112216"/>
          </a:xfrm>
          <a:prstGeom prst="rect">
            <a:avLst/>
          </a:prstGeom>
          <a:noFill/>
          <a:ln/>
        </p:spPr>
        <p:txBody>
          <a:bodyPr wrap="none" lIns="2921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C9A84C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Theft/Drug/Assault — </a:t>
            </a:r>
            <a:r>
              <a:rPr lang="en-US" sz="590" b="1" dirty="0">
                <a:solidFill>
                  <a:srgbClr val="C9A84C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All 3 Yrs</a:t>
            </a:r>
            <a:endParaRPr lang="en-US" sz="590" dirty="0"/>
          </a:p>
        </p:txBody>
      </p:sp>
      <p:sp>
        <p:nvSpPr>
          <p:cNvPr id="25" name="Text 22"/>
          <p:cNvSpPr/>
          <p:nvPr/>
        </p:nvSpPr>
        <p:spPr>
          <a:xfrm>
            <a:off x="309116" y="1589038"/>
            <a:ext cx="6411367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395436" y="1392287"/>
            <a:ext cx="157460" cy="173206"/>
          </a:xfrm>
          <a:prstGeom prst="roundRect">
            <a:avLst>
              <a:gd name="adj" fmla="val 2258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27" name="Text 24"/>
          <p:cNvSpPr/>
          <p:nvPr/>
        </p:nvSpPr>
        <p:spPr>
          <a:xfrm>
            <a:off x="639217" y="1406277"/>
            <a:ext cx="685458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endParaRPr lang="en-US" sz="680" dirty="0"/>
          </a:p>
        </p:txBody>
      </p:sp>
      <p:sp>
        <p:nvSpPr>
          <p:cNvPr id="28" name="Text 25"/>
          <p:cNvSpPr/>
          <p:nvPr/>
        </p:nvSpPr>
        <p:spPr>
          <a:xfrm>
            <a:off x="1323250" y="1414909"/>
            <a:ext cx="377538" cy="112216"/>
          </a:xfrm>
          <a:prstGeom prst="roundRect">
            <a:avLst>
              <a:gd name="adj" fmla="val 19240"/>
            </a:avLst>
          </a:prstGeom>
          <a:solidFill>
            <a:srgbClr val="E07B3A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10" b="1" dirty="0">
                <a:solidFill>
                  <a:srgbClr val="E07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RISING</a:t>
            </a:r>
            <a:endParaRPr lang="en-US" sz="510" dirty="0"/>
          </a:p>
        </p:txBody>
      </p:sp>
      <p:sp>
        <p:nvSpPr>
          <p:cNvPr id="29" name="Text 26"/>
          <p:cNvSpPr/>
          <p:nvPr/>
        </p:nvSpPr>
        <p:spPr>
          <a:xfrm>
            <a:off x="1709112" y="1406277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80" dirty="0"/>
          </a:p>
        </p:txBody>
      </p:sp>
      <p:sp>
        <p:nvSpPr>
          <p:cNvPr id="30" name="Text 27"/>
          <p:cNvSpPr/>
          <p:nvPr/>
        </p:nvSpPr>
        <p:spPr>
          <a:xfrm>
            <a:off x="2081183" y="1406277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680" dirty="0"/>
          </a:p>
        </p:txBody>
      </p:sp>
      <p:sp>
        <p:nvSpPr>
          <p:cNvPr id="31" name="Text 28"/>
          <p:cNvSpPr/>
          <p:nvPr/>
        </p:nvSpPr>
        <p:spPr>
          <a:xfrm>
            <a:off x="2453253" y="1406277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680" dirty="0"/>
          </a:p>
        </p:txBody>
      </p:sp>
      <p:sp>
        <p:nvSpPr>
          <p:cNvPr id="32" name="Text 29"/>
          <p:cNvSpPr/>
          <p:nvPr/>
        </p:nvSpPr>
        <p:spPr>
          <a:xfrm>
            <a:off x="2821774" y="1401514"/>
            <a:ext cx="45528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730" dirty="0"/>
          </a:p>
        </p:txBody>
      </p:sp>
      <p:sp>
        <p:nvSpPr>
          <p:cNvPr id="33" name="Text 30"/>
          <p:cNvSpPr/>
          <p:nvPr/>
        </p:nvSpPr>
        <p:spPr>
          <a:xfrm>
            <a:off x="3314700" y="1414909"/>
            <a:ext cx="3651409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Sex Trafficking/DUI/Assault — 300% Surge</a:t>
            </a:r>
            <a:endParaRPr lang="en-US" sz="590" dirty="0"/>
          </a:p>
        </p:txBody>
      </p:sp>
      <p:sp>
        <p:nvSpPr>
          <p:cNvPr id="34" name="Text 31"/>
          <p:cNvSpPr/>
          <p:nvPr/>
        </p:nvSpPr>
        <p:spPr>
          <a:xfrm>
            <a:off x="309116" y="1598563"/>
            <a:ext cx="6411367" cy="245566"/>
          </a:xfrm>
          <a:prstGeom prst="rect">
            <a:avLst/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32"/>
          <p:cNvSpPr/>
          <p:nvPr/>
        </p:nvSpPr>
        <p:spPr>
          <a:xfrm>
            <a:off x="309116" y="1834604"/>
            <a:ext cx="6411367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3"/>
          <p:cNvSpPr/>
          <p:nvPr/>
        </p:nvSpPr>
        <p:spPr>
          <a:xfrm>
            <a:off x="395436" y="1637854"/>
            <a:ext cx="157460" cy="173206"/>
          </a:xfrm>
          <a:prstGeom prst="roundRect">
            <a:avLst>
              <a:gd name="adj" fmla="val 2258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37" name="Text 34"/>
          <p:cNvSpPr/>
          <p:nvPr/>
        </p:nvSpPr>
        <p:spPr>
          <a:xfrm>
            <a:off x="639217" y="1651843"/>
            <a:ext cx="116365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60 Corridor MM195–217</a:t>
            </a:r>
            <a:endParaRPr lang="en-US" sz="680" dirty="0"/>
          </a:p>
        </p:txBody>
      </p:sp>
      <p:sp>
        <p:nvSpPr>
          <p:cNvPr id="38" name="Text 35"/>
          <p:cNvSpPr/>
          <p:nvPr/>
        </p:nvSpPr>
        <p:spPr>
          <a:xfrm>
            <a:off x="1709112" y="1651843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680" dirty="0"/>
          </a:p>
        </p:txBody>
      </p:sp>
      <p:sp>
        <p:nvSpPr>
          <p:cNvPr id="39" name="Text 36"/>
          <p:cNvSpPr/>
          <p:nvPr/>
        </p:nvSpPr>
        <p:spPr>
          <a:xfrm>
            <a:off x="2081183" y="1651843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680" dirty="0"/>
          </a:p>
        </p:txBody>
      </p:sp>
      <p:sp>
        <p:nvSpPr>
          <p:cNvPr id="40" name="Text 37"/>
          <p:cNvSpPr/>
          <p:nvPr/>
        </p:nvSpPr>
        <p:spPr>
          <a:xfrm>
            <a:off x="2453253" y="1651843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680" dirty="0"/>
          </a:p>
        </p:txBody>
      </p:sp>
      <p:sp>
        <p:nvSpPr>
          <p:cNvPr id="41" name="Text 38"/>
          <p:cNvSpPr/>
          <p:nvPr/>
        </p:nvSpPr>
        <p:spPr>
          <a:xfrm>
            <a:off x="2821774" y="1647081"/>
            <a:ext cx="45528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730" dirty="0"/>
          </a:p>
        </p:txBody>
      </p:sp>
      <p:sp>
        <p:nvSpPr>
          <p:cNvPr id="42" name="Text 39"/>
          <p:cNvSpPr/>
          <p:nvPr/>
        </p:nvSpPr>
        <p:spPr>
          <a:xfrm>
            <a:off x="3314700" y="1660475"/>
            <a:ext cx="3651409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DUI/Traffic — Highway Enforcement Zone</a:t>
            </a:r>
            <a:endParaRPr lang="en-US" sz="590" dirty="0"/>
          </a:p>
        </p:txBody>
      </p:sp>
      <p:sp>
        <p:nvSpPr>
          <p:cNvPr id="43" name="Text 40"/>
          <p:cNvSpPr/>
          <p:nvPr/>
        </p:nvSpPr>
        <p:spPr>
          <a:xfrm>
            <a:off x="309116" y="2080171"/>
            <a:ext cx="6411367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41"/>
          <p:cNvSpPr/>
          <p:nvPr/>
        </p:nvSpPr>
        <p:spPr>
          <a:xfrm>
            <a:off x="395436" y="1883420"/>
            <a:ext cx="157460" cy="173206"/>
          </a:xfrm>
          <a:prstGeom prst="roundRect">
            <a:avLst>
              <a:gd name="adj" fmla="val 2258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560" dirty="0"/>
          </a:p>
        </p:txBody>
      </p:sp>
      <p:sp>
        <p:nvSpPr>
          <p:cNvPr id="45" name="Text 42"/>
          <p:cNvSpPr/>
          <p:nvPr/>
        </p:nvSpPr>
        <p:spPr>
          <a:xfrm>
            <a:off x="639217" y="1897410"/>
            <a:ext cx="79105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E Old West Hwy</a:t>
            </a:r>
            <a:endParaRPr lang="en-US" sz="680" dirty="0"/>
          </a:p>
        </p:txBody>
      </p:sp>
      <p:sp>
        <p:nvSpPr>
          <p:cNvPr id="46" name="Text 43"/>
          <p:cNvSpPr/>
          <p:nvPr/>
        </p:nvSpPr>
        <p:spPr>
          <a:xfrm>
            <a:off x="1420204" y="1906042"/>
            <a:ext cx="279624" cy="112216"/>
          </a:xfrm>
          <a:prstGeom prst="roundRect">
            <a:avLst>
              <a:gd name="adj" fmla="val 19240"/>
            </a:avLst>
          </a:prstGeom>
          <a:solidFill>
            <a:srgbClr val="6FA8D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10" b="1" dirty="0">
                <a:solidFill>
                  <a:srgbClr val="6FA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DEC</a:t>
            </a:r>
            <a:endParaRPr lang="en-US" sz="510" dirty="0"/>
          </a:p>
        </p:txBody>
      </p:sp>
      <p:sp>
        <p:nvSpPr>
          <p:cNvPr id="47" name="Text 44"/>
          <p:cNvSpPr/>
          <p:nvPr/>
        </p:nvSpPr>
        <p:spPr>
          <a:xfrm>
            <a:off x="1709112" y="1897410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680" dirty="0"/>
          </a:p>
        </p:txBody>
      </p:sp>
      <p:sp>
        <p:nvSpPr>
          <p:cNvPr id="48" name="Text 45"/>
          <p:cNvSpPr/>
          <p:nvPr/>
        </p:nvSpPr>
        <p:spPr>
          <a:xfrm>
            <a:off x="2081183" y="1897410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680" dirty="0"/>
          </a:p>
        </p:txBody>
      </p:sp>
      <p:sp>
        <p:nvSpPr>
          <p:cNvPr id="49" name="Text 46"/>
          <p:cNvSpPr/>
          <p:nvPr/>
        </p:nvSpPr>
        <p:spPr>
          <a:xfrm>
            <a:off x="2453253" y="1897410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80" dirty="0"/>
          </a:p>
        </p:txBody>
      </p:sp>
      <p:sp>
        <p:nvSpPr>
          <p:cNvPr id="50" name="Text 47"/>
          <p:cNvSpPr/>
          <p:nvPr/>
        </p:nvSpPr>
        <p:spPr>
          <a:xfrm>
            <a:off x="2821774" y="1892647"/>
            <a:ext cx="45528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730" dirty="0"/>
          </a:p>
        </p:txBody>
      </p:sp>
      <p:sp>
        <p:nvSpPr>
          <p:cNvPr id="51" name="Text 48"/>
          <p:cNvSpPr/>
          <p:nvPr/>
        </p:nvSpPr>
        <p:spPr>
          <a:xfrm>
            <a:off x="3314700" y="1906042"/>
            <a:ext cx="3651409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Drug/Trespass/Assault — Declining Trend</a:t>
            </a:r>
            <a:endParaRPr lang="en-US" sz="590" dirty="0"/>
          </a:p>
        </p:txBody>
      </p:sp>
      <p:sp>
        <p:nvSpPr>
          <p:cNvPr id="52" name="Text 49"/>
          <p:cNvSpPr/>
          <p:nvPr/>
        </p:nvSpPr>
        <p:spPr>
          <a:xfrm>
            <a:off x="309116" y="2089696"/>
            <a:ext cx="6411367" cy="245566"/>
          </a:xfrm>
          <a:prstGeom prst="rect">
            <a:avLst/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50"/>
          <p:cNvSpPr/>
          <p:nvPr/>
        </p:nvSpPr>
        <p:spPr>
          <a:xfrm>
            <a:off x="309116" y="2325737"/>
            <a:ext cx="6411367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51"/>
          <p:cNvSpPr/>
          <p:nvPr/>
        </p:nvSpPr>
        <p:spPr>
          <a:xfrm>
            <a:off x="395436" y="2128986"/>
            <a:ext cx="157460" cy="173206"/>
          </a:xfrm>
          <a:prstGeom prst="roundRect">
            <a:avLst>
              <a:gd name="adj" fmla="val 2258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560" dirty="0"/>
          </a:p>
        </p:txBody>
      </p:sp>
      <p:sp>
        <p:nvSpPr>
          <p:cNvPr id="55" name="Text 52"/>
          <p:cNvSpPr/>
          <p:nvPr/>
        </p:nvSpPr>
        <p:spPr>
          <a:xfrm>
            <a:off x="639217" y="2142976"/>
            <a:ext cx="116365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975 S Royal Palm Rd</a:t>
            </a:r>
            <a:endParaRPr lang="en-US" sz="680" dirty="0"/>
          </a:p>
        </p:txBody>
      </p:sp>
      <p:sp>
        <p:nvSpPr>
          <p:cNvPr id="56" name="Text 53"/>
          <p:cNvSpPr/>
          <p:nvPr/>
        </p:nvSpPr>
        <p:spPr>
          <a:xfrm>
            <a:off x="1709112" y="2142976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680" dirty="0"/>
          </a:p>
        </p:txBody>
      </p:sp>
      <p:sp>
        <p:nvSpPr>
          <p:cNvPr id="57" name="Text 54"/>
          <p:cNvSpPr/>
          <p:nvPr/>
        </p:nvSpPr>
        <p:spPr>
          <a:xfrm>
            <a:off x="2081183" y="2142976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680" dirty="0"/>
          </a:p>
        </p:txBody>
      </p:sp>
      <p:sp>
        <p:nvSpPr>
          <p:cNvPr id="58" name="Text 55"/>
          <p:cNvSpPr/>
          <p:nvPr/>
        </p:nvSpPr>
        <p:spPr>
          <a:xfrm>
            <a:off x="2453253" y="2142976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59" name="Text 56"/>
          <p:cNvSpPr/>
          <p:nvPr/>
        </p:nvSpPr>
        <p:spPr>
          <a:xfrm>
            <a:off x="2821774" y="2138214"/>
            <a:ext cx="45528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730" dirty="0"/>
          </a:p>
        </p:txBody>
      </p:sp>
      <p:sp>
        <p:nvSpPr>
          <p:cNvPr id="60" name="Text 57"/>
          <p:cNvSpPr/>
          <p:nvPr/>
        </p:nvSpPr>
        <p:spPr>
          <a:xfrm>
            <a:off x="3314700" y="2151608"/>
            <a:ext cx="3651409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Weapons/Assault/Family Offense</a:t>
            </a:r>
            <a:endParaRPr lang="en-US" sz="590" dirty="0"/>
          </a:p>
        </p:txBody>
      </p:sp>
      <p:sp>
        <p:nvSpPr>
          <p:cNvPr id="61" name="Text 58"/>
          <p:cNvSpPr/>
          <p:nvPr/>
        </p:nvSpPr>
        <p:spPr>
          <a:xfrm>
            <a:off x="309116" y="2571304"/>
            <a:ext cx="6411367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59"/>
          <p:cNvSpPr/>
          <p:nvPr/>
        </p:nvSpPr>
        <p:spPr>
          <a:xfrm>
            <a:off x="395436" y="2374553"/>
            <a:ext cx="157460" cy="173206"/>
          </a:xfrm>
          <a:prstGeom prst="roundRect">
            <a:avLst>
              <a:gd name="adj" fmla="val 2258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560" dirty="0"/>
          </a:p>
        </p:txBody>
      </p:sp>
      <p:sp>
        <p:nvSpPr>
          <p:cNvPr id="63" name="Text 60"/>
          <p:cNvSpPr/>
          <p:nvPr/>
        </p:nvSpPr>
        <p:spPr>
          <a:xfrm>
            <a:off x="639217" y="2388543"/>
            <a:ext cx="116365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3185 W Apache Trail</a:t>
            </a:r>
            <a:endParaRPr lang="en-US" sz="680" dirty="0"/>
          </a:p>
        </p:txBody>
      </p:sp>
      <p:sp>
        <p:nvSpPr>
          <p:cNvPr id="64" name="Text 61"/>
          <p:cNvSpPr/>
          <p:nvPr/>
        </p:nvSpPr>
        <p:spPr>
          <a:xfrm>
            <a:off x="1709112" y="2388543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80" dirty="0"/>
          </a:p>
        </p:txBody>
      </p:sp>
      <p:sp>
        <p:nvSpPr>
          <p:cNvPr id="65" name="Text 62"/>
          <p:cNvSpPr/>
          <p:nvPr/>
        </p:nvSpPr>
        <p:spPr>
          <a:xfrm>
            <a:off x="2081183" y="2388543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680" dirty="0"/>
          </a:p>
        </p:txBody>
      </p:sp>
      <p:sp>
        <p:nvSpPr>
          <p:cNvPr id="66" name="Text 63"/>
          <p:cNvSpPr/>
          <p:nvPr/>
        </p:nvSpPr>
        <p:spPr>
          <a:xfrm>
            <a:off x="2453253" y="2388543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67" name="Text 64"/>
          <p:cNvSpPr/>
          <p:nvPr/>
        </p:nvSpPr>
        <p:spPr>
          <a:xfrm>
            <a:off x="2821774" y="2383780"/>
            <a:ext cx="45528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730" dirty="0"/>
          </a:p>
        </p:txBody>
      </p:sp>
      <p:sp>
        <p:nvSpPr>
          <p:cNvPr id="68" name="Text 65"/>
          <p:cNvSpPr/>
          <p:nvPr/>
        </p:nvSpPr>
        <p:spPr>
          <a:xfrm>
            <a:off x="3314700" y="2397175"/>
            <a:ext cx="3651409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Drug/Theft — Western Corridor</a:t>
            </a:r>
            <a:endParaRPr lang="en-US" sz="590" dirty="0"/>
          </a:p>
        </p:txBody>
      </p:sp>
      <p:sp>
        <p:nvSpPr>
          <p:cNvPr id="69" name="Text 66"/>
          <p:cNvSpPr/>
          <p:nvPr/>
        </p:nvSpPr>
        <p:spPr>
          <a:xfrm>
            <a:off x="309116" y="2580829"/>
            <a:ext cx="6411367" cy="245566"/>
          </a:xfrm>
          <a:prstGeom prst="rect">
            <a:avLst/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67"/>
          <p:cNvSpPr/>
          <p:nvPr/>
        </p:nvSpPr>
        <p:spPr>
          <a:xfrm>
            <a:off x="309116" y="2816870"/>
            <a:ext cx="6411367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68"/>
          <p:cNvSpPr/>
          <p:nvPr/>
        </p:nvSpPr>
        <p:spPr>
          <a:xfrm>
            <a:off x="395436" y="2620119"/>
            <a:ext cx="157460" cy="173206"/>
          </a:xfrm>
          <a:prstGeom prst="roundRect">
            <a:avLst>
              <a:gd name="adj" fmla="val 2258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560" dirty="0"/>
          </a:p>
        </p:txBody>
      </p:sp>
      <p:sp>
        <p:nvSpPr>
          <p:cNvPr id="72" name="Text 69"/>
          <p:cNvSpPr/>
          <p:nvPr/>
        </p:nvSpPr>
        <p:spPr>
          <a:xfrm>
            <a:off x="639217" y="2634109"/>
            <a:ext cx="116365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2525 S Ironwood Dr</a:t>
            </a:r>
            <a:endParaRPr lang="en-US" sz="680" dirty="0"/>
          </a:p>
        </p:txBody>
      </p:sp>
      <p:sp>
        <p:nvSpPr>
          <p:cNvPr id="73" name="Text 70"/>
          <p:cNvSpPr/>
          <p:nvPr/>
        </p:nvSpPr>
        <p:spPr>
          <a:xfrm>
            <a:off x="1709112" y="2634109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74" name="Text 71"/>
          <p:cNvSpPr/>
          <p:nvPr/>
        </p:nvSpPr>
        <p:spPr>
          <a:xfrm>
            <a:off x="2081183" y="2634109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680" dirty="0"/>
          </a:p>
        </p:txBody>
      </p:sp>
      <p:sp>
        <p:nvSpPr>
          <p:cNvPr id="75" name="Text 72"/>
          <p:cNvSpPr/>
          <p:nvPr/>
        </p:nvSpPr>
        <p:spPr>
          <a:xfrm>
            <a:off x="2453253" y="2634109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76" name="Text 73"/>
          <p:cNvSpPr/>
          <p:nvPr/>
        </p:nvSpPr>
        <p:spPr>
          <a:xfrm>
            <a:off x="2821774" y="2629346"/>
            <a:ext cx="45528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730" dirty="0"/>
          </a:p>
        </p:txBody>
      </p:sp>
      <p:sp>
        <p:nvSpPr>
          <p:cNvPr id="77" name="Text 74"/>
          <p:cNvSpPr/>
          <p:nvPr/>
        </p:nvSpPr>
        <p:spPr>
          <a:xfrm>
            <a:off x="3314700" y="2642741"/>
            <a:ext cx="3651409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Drug/Assault — School-Adjacent</a:t>
            </a:r>
            <a:endParaRPr lang="en-US" sz="590" dirty="0"/>
          </a:p>
        </p:txBody>
      </p:sp>
      <p:sp>
        <p:nvSpPr>
          <p:cNvPr id="78" name="Text 75"/>
          <p:cNvSpPr/>
          <p:nvPr/>
        </p:nvSpPr>
        <p:spPr>
          <a:xfrm>
            <a:off x="309116" y="3062436"/>
            <a:ext cx="6411367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9" name="Text 76"/>
          <p:cNvSpPr/>
          <p:nvPr/>
        </p:nvSpPr>
        <p:spPr>
          <a:xfrm>
            <a:off x="395436" y="2865686"/>
            <a:ext cx="157460" cy="173206"/>
          </a:xfrm>
          <a:prstGeom prst="roundRect">
            <a:avLst>
              <a:gd name="adj" fmla="val 2258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560" dirty="0"/>
          </a:p>
        </p:txBody>
      </p:sp>
      <p:sp>
        <p:nvSpPr>
          <p:cNvPr id="80" name="Text 77"/>
          <p:cNvSpPr/>
          <p:nvPr/>
        </p:nvSpPr>
        <p:spPr>
          <a:xfrm>
            <a:off x="639217" y="2879675"/>
            <a:ext cx="116365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1550 W Apache Trail</a:t>
            </a:r>
            <a:endParaRPr lang="en-US" sz="680" dirty="0"/>
          </a:p>
        </p:txBody>
      </p:sp>
      <p:sp>
        <p:nvSpPr>
          <p:cNvPr id="81" name="Text 78"/>
          <p:cNvSpPr/>
          <p:nvPr/>
        </p:nvSpPr>
        <p:spPr>
          <a:xfrm>
            <a:off x="1709112" y="2879675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82" name="Text 79"/>
          <p:cNvSpPr/>
          <p:nvPr/>
        </p:nvSpPr>
        <p:spPr>
          <a:xfrm>
            <a:off x="2081183" y="2879675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83" name="Text 80"/>
          <p:cNvSpPr/>
          <p:nvPr/>
        </p:nvSpPr>
        <p:spPr>
          <a:xfrm>
            <a:off x="2453253" y="2879675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84" name="Text 81"/>
          <p:cNvSpPr/>
          <p:nvPr/>
        </p:nvSpPr>
        <p:spPr>
          <a:xfrm>
            <a:off x="2821774" y="2874913"/>
            <a:ext cx="45528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730" dirty="0"/>
          </a:p>
        </p:txBody>
      </p:sp>
      <p:sp>
        <p:nvSpPr>
          <p:cNvPr id="85" name="Text 82"/>
          <p:cNvSpPr/>
          <p:nvPr/>
        </p:nvSpPr>
        <p:spPr>
          <a:xfrm>
            <a:off x="3314700" y="2888307"/>
            <a:ext cx="3651409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Theft/Drug/Assault — Stable</a:t>
            </a:r>
            <a:endParaRPr lang="en-US" sz="590" dirty="0"/>
          </a:p>
        </p:txBody>
      </p:sp>
      <p:sp>
        <p:nvSpPr>
          <p:cNvPr id="86" name="Text 83"/>
          <p:cNvSpPr/>
          <p:nvPr/>
        </p:nvSpPr>
        <p:spPr>
          <a:xfrm>
            <a:off x="309116" y="3071961"/>
            <a:ext cx="6411367" cy="245566"/>
          </a:xfrm>
          <a:prstGeom prst="rect">
            <a:avLst/>
          </a:prstGeom>
          <a:solidFill>
            <a:srgbClr val="FFFFFF">
              <a:alpha val="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Text 84"/>
          <p:cNvSpPr/>
          <p:nvPr/>
        </p:nvSpPr>
        <p:spPr>
          <a:xfrm>
            <a:off x="309116" y="3308003"/>
            <a:ext cx="6411367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8" name="Text 85"/>
          <p:cNvSpPr/>
          <p:nvPr/>
        </p:nvSpPr>
        <p:spPr>
          <a:xfrm>
            <a:off x="395436" y="3111252"/>
            <a:ext cx="157460" cy="173206"/>
          </a:xfrm>
          <a:prstGeom prst="roundRect">
            <a:avLst>
              <a:gd name="adj" fmla="val 2258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560" dirty="0"/>
          </a:p>
        </p:txBody>
      </p:sp>
      <p:sp>
        <p:nvSpPr>
          <p:cNvPr id="89" name="Text 86"/>
          <p:cNvSpPr/>
          <p:nvPr/>
        </p:nvSpPr>
        <p:spPr>
          <a:xfrm>
            <a:off x="639217" y="3125242"/>
            <a:ext cx="66221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251 E 29th Ave</a:t>
            </a:r>
            <a:endParaRPr lang="en-US" sz="680" dirty="0"/>
          </a:p>
        </p:txBody>
      </p:sp>
      <p:sp>
        <p:nvSpPr>
          <p:cNvPr id="90" name="Text 87"/>
          <p:cNvSpPr/>
          <p:nvPr/>
        </p:nvSpPr>
        <p:spPr>
          <a:xfrm>
            <a:off x="1303077" y="3133874"/>
            <a:ext cx="279624" cy="112216"/>
          </a:xfrm>
          <a:prstGeom prst="roundRect">
            <a:avLst>
              <a:gd name="adj" fmla="val 19240"/>
            </a:avLst>
          </a:prstGeom>
          <a:solidFill>
            <a:srgbClr val="6FA8D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10" b="1" dirty="0">
                <a:solidFill>
                  <a:srgbClr val="6FA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DEC</a:t>
            </a:r>
            <a:endParaRPr lang="en-US" sz="510" dirty="0"/>
          </a:p>
        </p:txBody>
      </p:sp>
      <p:sp>
        <p:nvSpPr>
          <p:cNvPr id="91" name="Text 88"/>
          <p:cNvSpPr/>
          <p:nvPr/>
        </p:nvSpPr>
        <p:spPr>
          <a:xfrm>
            <a:off x="1709112" y="3125242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680" dirty="0"/>
          </a:p>
        </p:txBody>
      </p:sp>
      <p:sp>
        <p:nvSpPr>
          <p:cNvPr id="92" name="Text 89"/>
          <p:cNvSpPr/>
          <p:nvPr/>
        </p:nvSpPr>
        <p:spPr>
          <a:xfrm>
            <a:off x="2081183" y="3125242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93" name="Text 90"/>
          <p:cNvSpPr/>
          <p:nvPr/>
        </p:nvSpPr>
        <p:spPr>
          <a:xfrm>
            <a:off x="2453253" y="3125242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80" dirty="0"/>
          </a:p>
        </p:txBody>
      </p:sp>
      <p:sp>
        <p:nvSpPr>
          <p:cNvPr id="94" name="Text 91"/>
          <p:cNvSpPr/>
          <p:nvPr/>
        </p:nvSpPr>
        <p:spPr>
          <a:xfrm>
            <a:off x="2821774" y="3120479"/>
            <a:ext cx="45528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730" dirty="0"/>
          </a:p>
        </p:txBody>
      </p:sp>
      <p:sp>
        <p:nvSpPr>
          <p:cNvPr id="95" name="Text 92"/>
          <p:cNvSpPr/>
          <p:nvPr/>
        </p:nvSpPr>
        <p:spPr>
          <a:xfrm>
            <a:off x="3314700" y="3133874"/>
            <a:ext cx="3651409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Assault/Family Offense — Declining</a:t>
            </a:r>
            <a:endParaRPr lang="en-US" sz="590" dirty="0"/>
          </a:p>
        </p:txBody>
      </p:sp>
      <p:sp>
        <p:nvSpPr>
          <p:cNvPr id="96" name="Text 93"/>
          <p:cNvSpPr/>
          <p:nvPr/>
        </p:nvSpPr>
        <p:spPr>
          <a:xfrm>
            <a:off x="395436" y="3356818"/>
            <a:ext cx="157460" cy="173206"/>
          </a:xfrm>
          <a:prstGeom prst="roundRect">
            <a:avLst>
              <a:gd name="adj" fmla="val 2258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560" dirty="0"/>
          </a:p>
        </p:txBody>
      </p:sp>
      <p:sp>
        <p:nvSpPr>
          <p:cNvPr id="97" name="Text 94"/>
          <p:cNvSpPr/>
          <p:nvPr/>
        </p:nvSpPr>
        <p:spPr>
          <a:xfrm>
            <a:off x="639217" y="3370808"/>
            <a:ext cx="73227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1101 N Idaho Rd</a:t>
            </a:r>
            <a:endParaRPr lang="en-US" sz="680" dirty="0"/>
          </a:p>
        </p:txBody>
      </p:sp>
      <p:sp>
        <p:nvSpPr>
          <p:cNvPr id="98" name="Text 95"/>
          <p:cNvSpPr/>
          <p:nvPr/>
        </p:nvSpPr>
        <p:spPr>
          <a:xfrm>
            <a:off x="1366384" y="3379440"/>
            <a:ext cx="319549" cy="112216"/>
          </a:xfrm>
          <a:prstGeom prst="roundRect">
            <a:avLst>
              <a:gd name="adj" fmla="val 19240"/>
            </a:avLst>
          </a:prstGeom>
          <a:solidFill>
            <a:srgbClr val="DC3C3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10" b="1" dirty="0">
                <a:solidFill>
                  <a:srgbClr val="E0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NEW</a:t>
            </a:r>
            <a:endParaRPr lang="en-US" sz="510" dirty="0"/>
          </a:p>
        </p:txBody>
      </p:sp>
      <p:sp>
        <p:nvSpPr>
          <p:cNvPr id="99" name="Text 96"/>
          <p:cNvSpPr/>
          <p:nvPr/>
        </p:nvSpPr>
        <p:spPr>
          <a:xfrm>
            <a:off x="1709112" y="3370808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680" dirty="0"/>
          </a:p>
        </p:txBody>
      </p:sp>
      <p:sp>
        <p:nvSpPr>
          <p:cNvPr id="100" name="Text 97"/>
          <p:cNvSpPr/>
          <p:nvPr/>
        </p:nvSpPr>
        <p:spPr>
          <a:xfrm>
            <a:off x="2081183" y="3370808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680" dirty="0"/>
          </a:p>
        </p:txBody>
      </p:sp>
      <p:sp>
        <p:nvSpPr>
          <p:cNvPr id="101" name="Text 98"/>
          <p:cNvSpPr/>
          <p:nvPr/>
        </p:nvSpPr>
        <p:spPr>
          <a:xfrm>
            <a:off x="2453253" y="3370808"/>
            <a:ext cx="37719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102" name="Text 99"/>
          <p:cNvSpPr/>
          <p:nvPr/>
        </p:nvSpPr>
        <p:spPr>
          <a:xfrm>
            <a:off x="2821774" y="3366046"/>
            <a:ext cx="45528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730" dirty="0"/>
          </a:p>
        </p:txBody>
      </p:sp>
      <p:sp>
        <p:nvSpPr>
          <p:cNvPr id="103" name="Text 100"/>
          <p:cNvSpPr/>
          <p:nvPr/>
        </p:nvSpPr>
        <p:spPr>
          <a:xfrm>
            <a:off x="3285530" y="3379440"/>
            <a:ext cx="3683496" cy="112216"/>
          </a:xfrm>
          <a:prstGeom prst="rect">
            <a:avLst/>
          </a:prstGeom>
          <a:noFill/>
          <a:ln/>
        </p:spPr>
        <p:txBody>
          <a:bodyPr wrap="none" lIns="2921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Sexual Offense/Kidnapping — </a:t>
            </a:r>
            <a:r>
              <a:rPr lang="en-US" sz="590" b="1" dirty="0">
                <a:solidFill>
                  <a:srgbClr val="E0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2025</a:t>
            </a:r>
            <a:endParaRPr lang="en-US" sz="590" dirty="0"/>
          </a:p>
        </p:txBody>
      </p:sp>
      <p:sp>
        <p:nvSpPr>
          <p:cNvPr id="104" name="Text 101"/>
          <p:cNvSpPr/>
          <p:nvPr/>
        </p:nvSpPr>
        <p:spPr>
          <a:xfrm>
            <a:off x="309116" y="4438799"/>
            <a:ext cx="6411367" cy="373856"/>
          </a:xfrm>
          <a:prstGeom prst="roundRect">
            <a:avLst>
              <a:gd name="adj" fmla="val 15287"/>
            </a:avLst>
          </a:prstGeom>
          <a:solidFill>
            <a:srgbClr val="C9A84C">
              <a:alpha val="6000"/>
            </a:srgbClr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5" name="Text 102"/>
          <p:cNvSpPr/>
          <p:nvPr/>
        </p:nvSpPr>
        <p:spPr>
          <a:xfrm>
            <a:off x="404961" y="4572298"/>
            <a:ext cx="145702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ALL-LOCATION ANNUAL TOTALS</a:t>
            </a:r>
            <a:endParaRPr lang="en-US" sz="560" dirty="0"/>
          </a:p>
        </p:txBody>
      </p:sp>
      <p:sp>
        <p:nvSpPr>
          <p:cNvPr id="106" name="Text 103"/>
          <p:cNvSpPr/>
          <p:nvPr/>
        </p:nvSpPr>
        <p:spPr>
          <a:xfrm>
            <a:off x="2866579" y="4314450"/>
            <a:ext cx="173361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510" b="1" kern="0" spc="5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
</a:t>
            </a:r>
            <a:r>
              <a:rPr lang="en-US" sz="79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641</a:t>
            </a:r>
            <a:endParaRPr lang="en-US" sz="1200" dirty="0"/>
          </a:p>
        </p:txBody>
      </p:sp>
      <p:sp>
        <p:nvSpPr>
          <p:cNvPr id="107" name="Text 104"/>
          <p:cNvSpPr/>
          <p:nvPr/>
        </p:nvSpPr>
        <p:spPr>
          <a:xfrm>
            <a:off x="3164681" y="4314450"/>
            <a:ext cx="173361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510" b="1" kern="0" spc="5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
</a:t>
            </a:r>
            <a:r>
              <a:rPr lang="en-US" sz="79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647</a:t>
            </a:r>
            <a:endParaRPr lang="en-US" sz="1200" dirty="0"/>
          </a:p>
        </p:txBody>
      </p:sp>
      <p:sp>
        <p:nvSpPr>
          <p:cNvPr id="108" name="Text 105"/>
          <p:cNvSpPr/>
          <p:nvPr/>
        </p:nvSpPr>
        <p:spPr>
          <a:xfrm>
            <a:off x="3462784" y="4314450"/>
            <a:ext cx="173361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510" b="1" kern="0" spc="5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
</a:t>
            </a:r>
            <a:r>
              <a:rPr lang="en-US" sz="79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</a:t>
            </a:r>
            <a:endParaRPr lang="en-US" sz="1200" dirty="0"/>
          </a:p>
        </p:txBody>
      </p:sp>
      <p:sp>
        <p:nvSpPr>
          <p:cNvPr id="109" name="Text 106"/>
          <p:cNvSpPr/>
          <p:nvPr/>
        </p:nvSpPr>
        <p:spPr>
          <a:xfrm>
            <a:off x="3760887" y="4304032"/>
            <a:ext cx="547104" cy="5369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510" b="1" kern="0" spc="5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 TOTAL
</a:t>
            </a:r>
            <a:r>
              <a:rPr lang="en-US" sz="9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2,020</a:t>
            </a:r>
            <a:endParaRPr lang="en-US" sz="1200" dirty="0"/>
          </a:p>
        </p:txBody>
      </p:sp>
      <p:sp>
        <p:nvSpPr>
          <p:cNvPr id="110" name="Text 107"/>
          <p:cNvSpPr/>
          <p:nvPr/>
        </p:nvSpPr>
        <p:spPr>
          <a:xfrm>
            <a:off x="5434310" y="4575274"/>
            <a:ext cx="1309360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i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 cases: no recorded offense location</a:t>
            </a:r>
            <a:endParaRPr lang="en-US" sz="530" dirty="0"/>
          </a:p>
        </p:txBody>
      </p:sp>
      <p:sp>
        <p:nvSpPr>
          <p:cNvPr id="111" name="Text 108"/>
          <p:cNvSpPr/>
          <p:nvPr/>
        </p:nvSpPr>
        <p:spPr>
          <a:xfrm>
            <a:off x="6858149" y="867370"/>
            <a:ext cx="1986260" cy="1270843"/>
          </a:xfrm>
          <a:prstGeom prst="roundRect">
            <a:avLst>
              <a:gd name="adj" fmla="val 6795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2" name="Text 109"/>
          <p:cNvSpPr/>
          <p:nvPr/>
        </p:nvSpPr>
        <p:spPr>
          <a:xfrm>
            <a:off x="6967984" y="1040660"/>
            <a:ext cx="1943249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69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MOST ACTIVE LOCATION</a:t>
            </a:r>
            <a:endParaRPr lang="en-US" sz="530" dirty="0"/>
          </a:p>
        </p:txBody>
      </p:sp>
      <p:sp>
        <p:nvSpPr>
          <p:cNvPr id="113" name="Text 110"/>
          <p:cNvSpPr/>
          <p:nvPr/>
        </p:nvSpPr>
        <p:spPr>
          <a:xfrm>
            <a:off x="6967984" y="1170736"/>
            <a:ext cx="185291" cy="185291"/>
          </a:xfrm>
          <a:prstGeom prst="roundRect">
            <a:avLst>
              <a:gd name="adj" fmla="val 26731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4335" y="1197087"/>
            <a:ext cx="132588" cy="132588"/>
          </a:xfrm>
          <a:prstGeom prst="rect">
            <a:avLst/>
          </a:prstGeom>
        </p:spPr>
      </p:pic>
      <p:sp>
        <p:nvSpPr>
          <p:cNvPr id="115" name="Text 111"/>
          <p:cNvSpPr/>
          <p:nvPr/>
        </p:nvSpPr>
        <p:spPr>
          <a:xfrm>
            <a:off x="7210425" y="1184428"/>
            <a:ext cx="1092443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43"/>
              </a:lnSpc>
              <a:buNone/>
            </a:pPr>
            <a:r>
              <a:rPr lang="en-US" sz="113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81 Total Cases</a:t>
            </a:r>
            <a:endParaRPr lang="en-US" sz="1130" dirty="0"/>
          </a:p>
        </p:txBody>
      </p:sp>
      <p:sp>
        <p:nvSpPr>
          <p:cNvPr id="116" name="Text 112"/>
          <p:cNvSpPr/>
          <p:nvPr/>
        </p:nvSpPr>
        <p:spPr>
          <a:xfrm>
            <a:off x="6967984" y="1385197"/>
            <a:ext cx="194324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</a:t>
            </a:r>
            <a:endParaRPr lang="en-US" sz="680" dirty="0"/>
          </a:p>
        </p:txBody>
      </p:sp>
      <p:sp>
        <p:nvSpPr>
          <p:cNvPr id="117" name="Text 113"/>
          <p:cNvSpPr/>
          <p:nvPr/>
        </p:nvSpPr>
        <p:spPr>
          <a:xfrm>
            <a:off x="6967984" y="1536257"/>
            <a:ext cx="1801922" cy="418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37"/>
              </a:lnSpc>
              <a:buNone/>
            </a:pP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cases in 2023 · </a:t>
            </a: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2024 · </a:t>
            </a: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2025</a:t>
            </a:r>
          </a:p>
          <a:p>
            <a:pPr marL="0" indent="0" algn="l">
              <a:lnSpc>
                <a:spcPts val="837"/>
              </a:lnSpc>
              <a:buNone/>
            </a:pPr>
            <a:br>
              <a:rPr dirty="0"/>
            </a:b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Theft/Drug/Assault — Highest-concentration address across all three years</a:t>
            </a:r>
            <a:endParaRPr lang="en-US" sz="620" dirty="0"/>
          </a:p>
        </p:txBody>
      </p:sp>
      <p:sp>
        <p:nvSpPr>
          <p:cNvPr id="118" name="Text 114"/>
          <p:cNvSpPr/>
          <p:nvPr/>
        </p:nvSpPr>
        <p:spPr>
          <a:xfrm>
            <a:off x="6858149" y="2209205"/>
            <a:ext cx="1986260" cy="1270992"/>
          </a:xfrm>
          <a:prstGeom prst="roundRect">
            <a:avLst>
              <a:gd name="adj" fmla="val 6795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9" name="Text 115"/>
          <p:cNvSpPr/>
          <p:nvPr/>
        </p:nvSpPr>
        <p:spPr>
          <a:xfrm>
            <a:off x="6967984" y="2296864"/>
            <a:ext cx="1943249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69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FASTEST RISING LOCATION</a:t>
            </a:r>
            <a:endParaRPr lang="en-US" sz="530" dirty="0"/>
          </a:p>
        </p:txBody>
      </p:sp>
      <p:sp>
        <p:nvSpPr>
          <p:cNvPr id="120" name="Text 116"/>
          <p:cNvSpPr/>
          <p:nvPr/>
        </p:nvSpPr>
        <p:spPr>
          <a:xfrm>
            <a:off x="6967984" y="2426940"/>
            <a:ext cx="185291" cy="185291"/>
          </a:xfrm>
          <a:prstGeom prst="roundRect">
            <a:avLst>
              <a:gd name="adj" fmla="val 26731"/>
            </a:avLst>
          </a:prstGeom>
          <a:solidFill>
            <a:srgbClr val="E07B3A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94335" y="2453292"/>
            <a:ext cx="132588" cy="132588"/>
          </a:xfrm>
          <a:prstGeom prst="rect">
            <a:avLst/>
          </a:prstGeom>
        </p:spPr>
      </p:pic>
      <p:sp>
        <p:nvSpPr>
          <p:cNvPr id="122" name="Text 117"/>
          <p:cNvSpPr/>
          <p:nvPr/>
        </p:nvSpPr>
        <p:spPr>
          <a:xfrm>
            <a:off x="7210425" y="2440632"/>
            <a:ext cx="1090806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43"/>
              </a:lnSpc>
              <a:buNone/>
            </a:pPr>
            <a:r>
              <a:rPr lang="en-US" sz="1130" b="1" dirty="0">
                <a:solidFill>
                  <a:srgbClr val="E07B3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+300% Growth</a:t>
            </a:r>
            <a:endParaRPr lang="en-US" sz="1130" dirty="0"/>
          </a:p>
        </p:txBody>
      </p:sp>
      <p:sp>
        <p:nvSpPr>
          <p:cNvPr id="123" name="Text 118"/>
          <p:cNvSpPr/>
          <p:nvPr/>
        </p:nvSpPr>
        <p:spPr>
          <a:xfrm>
            <a:off x="6967984" y="2641402"/>
            <a:ext cx="194324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endParaRPr lang="en-US" sz="680" dirty="0"/>
          </a:p>
        </p:txBody>
      </p:sp>
      <p:sp>
        <p:nvSpPr>
          <p:cNvPr id="124" name="Text 119"/>
          <p:cNvSpPr/>
          <p:nvPr/>
        </p:nvSpPr>
        <p:spPr>
          <a:xfrm>
            <a:off x="6967984" y="2792462"/>
            <a:ext cx="1801922" cy="334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37"/>
              </a:lnSpc>
              <a:buNone/>
            </a:pP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cases over three years</a:t>
            </a:r>
            <a:br/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Child Sex Trafficking/DUI/Assault — escalated to primary CST site by 2025</a:t>
            </a:r>
            <a:endParaRPr lang="en-US" sz="620" dirty="0"/>
          </a:p>
        </p:txBody>
      </p:sp>
      <p:sp>
        <p:nvSpPr>
          <p:cNvPr id="125" name="Text 120"/>
          <p:cNvSpPr/>
          <p:nvPr/>
        </p:nvSpPr>
        <p:spPr>
          <a:xfrm>
            <a:off x="6994336" y="3140422"/>
            <a:ext cx="1740238" cy="259678"/>
          </a:xfrm>
          <a:prstGeom prst="roundRect">
            <a:avLst>
              <a:gd name="adj" fmla="val 11249"/>
            </a:avLst>
          </a:prstGeom>
          <a:solidFill>
            <a:srgbClr val="E07B3A">
              <a:alpha val="15000"/>
            </a:srgbClr>
          </a:solidFill>
          <a:ln/>
        </p:spPr>
        <p:txBody>
          <a:bodyPr wrap="none" lIns="105698" tIns="13970" rIns="43180" bIns="13970" rtlCol="0" anchor="ctr"/>
          <a:lstStyle/>
          <a:p>
            <a:pPr marL="0" indent="0" algn="l">
              <a:buNone/>
            </a:pPr>
            <a:r>
              <a:rPr lang="en-US" sz="590" b="1" dirty="0">
                <a:solidFill>
                  <a:srgbClr val="E07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escalation — multi-agency response </a:t>
            </a:r>
          </a:p>
          <a:p>
            <a:pPr marL="0" indent="0" algn="l">
              <a:buNone/>
            </a:pPr>
            <a:r>
              <a:rPr lang="en-US" sz="590" b="1" dirty="0">
                <a:solidFill>
                  <a:srgbClr val="E07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</a:t>
            </a:r>
            <a:endParaRPr lang="en-US" sz="590" dirty="0"/>
          </a:p>
        </p:txBody>
      </p:sp>
      <p:pic>
        <p:nvPicPr>
          <p:cNvPr id="126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66109" y="3159787"/>
            <a:ext cx="132588" cy="172605"/>
          </a:xfrm>
          <a:prstGeom prst="rect">
            <a:avLst/>
          </a:prstGeom>
        </p:spPr>
      </p:pic>
      <p:sp>
        <p:nvSpPr>
          <p:cNvPr id="127" name="Text 121"/>
          <p:cNvSpPr/>
          <p:nvPr/>
        </p:nvSpPr>
        <p:spPr>
          <a:xfrm>
            <a:off x="6858149" y="3551188"/>
            <a:ext cx="1986260" cy="1270992"/>
          </a:xfrm>
          <a:prstGeom prst="roundRect">
            <a:avLst>
              <a:gd name="adj" fmla="val 6795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8" name="Text 122"/>
          <p:cNvSpPr/>
          <p:nvPr/>
        </p:nvSpPr>
        <p:spPr>
          <a:xfrm>
            <a:off x="6967984" y="3585716"/>
            <a:ext cx="1943249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69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EMERGENT THREAT — NEW 2025</a:t>
            </a:r>
            <a:endParaRPr lang="en-US" sz="530" dirty="0"/>
          </a:p>
        </p:txBody>
      </p:sp>
      <p:sp>
        <p:nvSpPr>
          <p:cNvPr id="129" name="Text 123"/>
          <p:cNvSpPr/>
          <p:nvPr/>
        </p:nvSpPr>
        <p:spPr>
          <a:xfrm>
            <a:off x="6967984" y="3715792"/>
            <a:ext cx="185291" cy="185291"/>
          </a:xfrm>
          <a:prstGeom prst="roundRect">
            <a:avLst>
              <a:gd name="adj" fmla="val 26731"/>
            </a:avLst>
          </a:prstGeom>
          <a:solidFill>
            <a:srgbClr val="6FA8D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0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94335" y="3742143"/>
            <a:ext cx="132588" cy="132588"/>
          </a:xfrm>
          <a:prstGeom prst="rect">
            <a:avLst/>
          </a:prstGeom>
        </p:spPr>
      </p:pic>
      <p:sp>
        <p:nvSpPr>
          <p:cNvPr id="131" name="Text 124"/>
          <p:cNvSpPr/>
          <p:nvPr/>
        </p:nvSpPr>
        <p:spPr>
          <a:xfrm>
            <a:off x="7210425" y="3729484"/>
            <a:ext cx="1086877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43"/>
              </a:lnSpc>
              <a:buNone/>
            </a:pPr>
            <a:r>
              <a:rPr lang="en-US" sz="1130" b="1" dirty="0">
                <a:solidFill>
                  <a:srgbClr val="6FA8D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 Cases · 2025</a:t>
            </a:r>
            <a:endParaRPr lang="en-US" sz="1130" dirty="0"/>
          </a:p>
        </p:txBody>
      </p:sp>
      <p:sp>
        <p:nvSpPr>
          <p:cNvPr id="132" name="Text 125"/>
          <p:cNvSpPr/>
          <p:nvPr/>
        </p:nvSpPr>
        <p:spPr>
          <a:xfrm>
            <a:off x="6967984" y="3930253"/>
            <a:ext cx="194324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1101 N Idaho Rd</a:t>
            </a:r>
            <a:endParaRPr lang="en-US" sz="680" dirty="0"/>
          </a:p>
        </p:txBody>
      </p:sp>
      <p:sp>
        <p:nvSpPr>
          <p:cNvPr id="133" name="Text 126"/>
          <p:cNvSpPr/>
          <p:nvPr/>
        </p:nvSpPr>
        <p:spPr>
          <a:xfrm>
            <a:off x="6945342" y="4059733"/>
            <a:ext cx="1801922" cy="446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37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activity in 2023 &amp; 2024 — </a:t>
            </a: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cases emerged in 2025</a:t>
            </a:r>
          </a:p>
          <a:p>
            <a:pPr marL="0" indent="0" algn="l">
              <a:lnSpc>
                <a:spcPts val="837"/>
              </a:lnSpc>
              <a:buNone/>
            </a:pPr>
            <a:br>
              <a:rPr dirty="0"/>
            </a:b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Sexual Offense/Kidnapping — highest-severity new site this period</a:t>
            </a:r>
            <a:endParaRPr lang="en-US" sz="620" dirty="0"/>
          </a:p>
        </p:txBody>
      </p:sp>
      <p:sp>
        <p:nvSpPr>
          <p:cNvPr id="134" name="Text 127"/>
          <p:cNvSpPr/>
          <p:nvPr/>
        </p:nvSpPr>
        <p:spPr>
          <a:xfrm>
            <a:off x="6967984" y="4507260"/>
            <a:ext cx="1766590" cy="259678"/>
          </a:xfrm>
          <a:prstGeom prst="roundRect">
            <a:avLst>
              <a:gd name="adj" fmla="val 11249"/>
            </a:avLst>
          </a:prstGeom>
          <a:solidFill>
            <a:srgbClr val="E07B3A">
              <a:alpha val="15000"/>
            </a:srgbClr>
          </a:solidFill>
          <a:ln/>
        </p:spPr>
        <p:txBody>
          <a:bodyPr wrap="none" lIns="110907" tIns="13970" rIns="43180" bIns="13970" rtlCol="0" anchor="ctr"/>
          <a:lstStyle/>
          <a:p>
            <a:pPr marL="0" indent="0" algn="l">
              <a:buNone/>
            </a:pPr>
            <a:r>
              <a:rPr lang="en-US" sz="590" b="1" dirty="0">
                <a:solidFill>
                  <a:srgbClr val="E07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monitoring &amp; resource allocation </a:t>
            </a:r>
          </a:p>
          <a:p>
            <a:pPr marL="0" indent="0" algn="l">
              <a:buNone/>
            </a:pPr>
            <a:r>
              <a:rPr lang="en-US" sz="590" b="1" dirty="0">
                <a:solidFill>
                  <a:srgbClr val="E07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advised</a:t>
            </a:r>
            <a:endParaRPr lang="en-US" sz="590" dirty="0"/>
          </a:p>
        </p:txBody>
      </p:sp>
      <p:pic>
        <p:nvPicPr>
          <p:cNvPr id="135" name="Image 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45342" y="4527620"/>
            <a:ext cx="132588" cy="153118"/>
          </a:xfrm>
          <a:prstGeom prst="rect">
            <a:avLst/>
          </a:prstGeom>
        </p:spPr>
      </p:pic>
      <p:sp>
        <p:nvSpPr>
          <p:cNvPr id="136" name="Text 128"/>
          <p:cNvSpPr/>
          <p:nvPr/>
        </p:nvSpPr>
        <p:spPr>
          <a:xfrm>
            <a:off x="299591" y="4879330"/>
            <a:ext cx="352207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10 Persistent Locations — 3-Year Combined Ranking · Grand Total: 2,020 cases (641 | 647 | 732)</a:t>
            </a:r>
            <a:endParaRPr lang="en-US" sz="560" dirty="0"/>
          </a:p>
        </p:txBody>
      </p:sp>
      <p:sp>
        <p:nvSpPr>
          <p:cNvPr id="137" name="Text 129"/>
          <p:cNvSpPr/>
          <p:nvPr/>
        </p:nvSpPr>
        <p:spPr>
          <a:xfrm>
            <a:off x="6625530" y="4918025"/>
            <a:ext cx="29170" cy="29170"/>
          </a:xfrm>
          <a:prstGeom prst="ellipse">
            <a:avLst/>
          </a:prstGeom>
          <a:solidFill>
            <a:srgbClr val="C9A84C">
              <a:alpha val="5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8" name="Text 130"/>
          <p:cNvSpPr/>
          <p:nvPr/>
        </p:nvSpPr>
        <p:spPr>
          <a:xfrm>
            <a:off x="6711851" y="4879330"/>
            <a:ext cx="2345814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Junction Offense Location Analysis  |  Presented June 2026</a:t>
            </a:r>
            <a:endParaRPr lang="en-US" sz="560" dirty="0"/>
          </a:p>
        </p:txBody>
      </p:sp>
      <p:sp>
        <p:nvSpPr>
          <p:cNvPr id="139" name="Text 131"/>
          <p:cNvSpPr/>
          <p:nvPr/>
        </p:nvSpPr>
        <p:spPr>
          <a:xfrm>
            <a:off x="6867674" y="876895"/>
            <a:ext cx="29170" cy="1251795"/>
          </a:xfrm>
          <a:custGeom>
            <a:avLst/>
            <a:gdLst/>
            <a:ahLst/>
            <a:cxnLst/>
            <a:rect l="l" t="t" r="r" b="b"/>
            <a:pathLst>
              <a:path w="29170" h="1251795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230145"/>
                </a:lnTo>
                <a:lnTo>
                  <a:pt x="25524" y="1226729"/>
                </a:lnTo>
                <a:lnTo>
                  <a:pt x="21878" y="1222881"/>
                </a:lnTo>
                <a:lnTo>
                  <a:pt x="18231" y="1218506"/>
                </a:lnTo>
                <a:lnTo>
                  <a:pt x="14585" y="1213460"/>
                </a:lnTo>
                <a:lnTo>
                  <a:pt x="10939" y="1207502"/>
                </a:lnTo>
                <a:lnTo>
                  <a:pt x="7293" y="1200168"/>
                </a:lnTo>
                <a:lnTo>
                  <a:pt x="3646" y="1190264"/>
                </a:lnTo>
                <a:lnTo>
                  <a:pt x="0" y="1165435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0" name="Text 132"/>
          <p:cNvSpPr/>
          <p:nvPr/>
        </p:nvSpPr>
        <p:spPr>
          <a:xfrm>
            <a:off x="6867674" y="2218730"/>
            <a:ext cx="29170" cy="1251947"/>
          </a:xfrm>
          <a:custGeom>
            <a:avLst/>
            <a:gdLst/>
            <a:ahLst/>
            <a:cxnLst/>
            <a:rect l="l" t="t" r="r" b="b"/>
            <a:pathLst>
              <a:path w="29170" h="1251947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230297"/>
                </a:lnTo>
                <a:lnTo>
                  <a:pt x="25524" y="1226882"/>
                </a:lnTo>
                <a:lnTo>
                  <a:pt x="21878" y="1223033"/>
                </a:lnTo>
                <a:lnTo>
                  <a:pt x="18231" y="1218658"/>
                </a:lnTo>
                <a:lnTo>
                  <a:pt x="14585" y="1213612"/>
                </a:lnTo>
                <a:lnTo>
                  <a:pt x="10939" y="1207655"/>
                </a:lnTo>
                <a:lnTo>
                  <a:pt x="7293" y="1200320"/>
                </a:lnTo>
                <a:lnTo>
                  <a:pt x="3646" y="1190416"/>
                </a:lnTo>
                <a:lnTo>
                  <a:pt x="0" y="1165587"/>
                </a:lnTo>
                <a:close/>
              </a:path>
            </a:pathLst>
          </a:custGeom>
          <a:solidFill>
            <a:srgbClr val="E07B3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1" name="Text 133"/>
          <p:cNvSpPr/>
          <p:nvPr/>
        </p:nvSpPr>
        <p:spPr>
          <a:xfrm>
            <a:off x="6867674" y="3560713"/>
            <a:ext cx="29170" cy="1251947"/>
          </a:xfrm>
          <a:custGeom>
            <a:avLst/>
            <a:gdLst/>
            <a:ahLst/>
            <a:cxnLst/>
            <a:rect l="l" t="t" r="r" b="b"/>
            <a:pathLst>
              <a:path w="29170" h="1251947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230297"/>
                </a:lnTo>
                <a:lnTo>
                  <a:pt x="25524" y="1226882"/>
                </a:lnTo>
                <a:lnTo>
                  <a:pt x="21878" y="1223033"/>
                </a:lnTo>
                <a:lnTo>
                  <a:pt x="18231" y="1218658"/>
                </a:lnTo>
                <a:lnTo>
                  <a:pt x="14585" y="1213612"/>
                </a:lnTo>
                <a:lnTo>
                  <a:pt x="10939" y="1207655"/>
                </a:lnTo>
                <a:lnTo>
                  <a:pt x="7293" y="1200320"/>
                </a:lnTo>
                <a:lnTo>
                  <a:pt x="3646" y="1190416"/>
                </a:lnTo>
                <a:lnTo>
                  <a:pt x="0" y="1165587"/>
                </a:lnTo>
                <a:close/>
              </a:path>
            </a:pathLst>
          </a:custGeom>
          <a:solidFill>
            <a:srgbClr val="6FA8D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8FA3C8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8FA3C8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5421" cy="514350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554236" y="157460"/>
            <a:ext cx="5552593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17"/>
              </a:lnSpc>
              <a:buNone/>
            </a:pPr>
            <a:r>
              <a:rPr lang="en-US" sz="1580" b="1" kern="0" spc="-16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Top 10 Crime Hotspots — Apache Junction (2023–2025)</a:t>
            </a:r>
            <a:endParaRPr lang="en-US" sz="1580" dirty="0"/>
          </a:p>
        </p:txBody>
      </p:sp>
      <p:sp>
        <p:nvSpPr>
          <p:cNvPr id="7" name="Text 4"/>
          <p:cNvSpPr/>
          <p:nvPr/>
        </p:nvSpPr>
        <p:spPr>
          <a:xfrm>
            <a:off x="554236" y="401985"/>
            <a:ext cx="570827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Ranked by 3-year cumulative case volume · Heat map analysis · All offense types included</a:t>
            </a:r>
            <a:endParaRPr lang="en-US" sz="790" dirty="0"/>
          </a:p>
        </p:txBody>
      </p:sp>
      <p:sp>
        <p:nvSpPr>
          <p:cNvPr id="8" name="Text 5"/>
          <p:cNvSpPr/>
          <p:nvPr/>
        </p:nvSpPr>
        <p:spPr>
          <a:xfrm>
            <a:off x="314920" y="800993"/>
            <a:ext cx="8514159" cy="9525"/>
          </a:xfrm>
          <a:prstGeom prst="rect">
            <a:avLst/>
          </a:prstGeom>
          <a:solidFill>
            <a:srgbClr val="C9A84C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430411" y="658862"/>
            <a:ext cx="219373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</a:t>
            </a:r>
            <a:endParaRPr lang="en-US" sz="560" dirty="0"/>
          </a:p>
        </p:txBody>
      </p:sp>
      <p:sp>
        <p:nvSpPr>
          <p:cNvPr id="10" name="Text 7"/>
          <p:cNvSpPr/>
          <p:nvPr/>
        </p:nvSpPr>
        <p:spPr>
          <a:xfrm>
            <a:off x="688181" y="658862"/>
            <a:ext cx="1979593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</a:t>
            </a:r>
            <a:endParaRPr lang="en-US" sz="560" dirty="0"/>
          </a:p>
        </p:txBody>
      </p:sp>
      <p:sp>
        <p:nvSpPr>
          <p:cNvPr id="11" name="Text 8"/>
          <p:cNvSpPr/>
          <p:nvPr/>
        </p:nvSpPr>
        <p:spPr>
          <a:xfrm>
            <a:off x="2524750" y="658862"/>
            <a:ext cx="470833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560" dirty="0"/>
          </a:p>
        </p:txBody>
      </p:sp>
      <p:sp>
        <p:nvSpPr>
          <p:cNvPr id="12" name="Text 9"/>
          <p:cNvSpPr/>
          <p:nvPr/>
        </p:nvSpPr>
        <p:spPr>
          <a:xfrm>
            <a:off x="3006864" y="658862"/>
            <a:ext cx="56447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60" dirty="0"/>
          </a:p>
        </p:txBody>
      </p:sp>
      <p:sp>
        <p:nvSpPr>
          <p:cNvPr id="13" name="Text 10"/>
          <p:cNvSpPr/>
          <p:nvPr/>
        </p:nvSpPr>
        <p:spPr>
          <a:xfrm>
            <a:off x="3578364" y="658862"/>
            <a:ext cx="56447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60" dirty="0"/>
          </a:p>
        </p:txBody>
      </p:sp>
      <p:sp>
        <p:nvSpPr>
          <p:cNvPr id="14" name="Text 11"/>
          <p:cNvSpPr/>
          <p:nvPr/>
        </p:nvSpPr>
        <p:spPr>
          <a:xfrm>
            <a:off x="4149864" y="658862"/>
            <a:ext cx="56447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60" dirty="0"/>
          </a:p>
        </p:txBody>
      </p:sp>
      <p:sp>
        <p:nvSpPr>
          <p:cNvPr id="15" name="Text 12"/>
          <p:cNvSpPr/>
          <p:nvPr/>
        </p:nvSpPr>
        <p:spPr>
          <a:xfrm>
            <a:off x="4775002" y="658862"/>
            <a:ext cx="331138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OFFENSE TYPES</a:t>
            </a:r>
            <a:endParaRPr lang="en-US" sz="560" dirty="0"/>
          </a:p>
        </p:txBody>
      </p:sp>
      <p:sp>
        <p:nvSpPr>
          <p:cNvPr id="16" name="Text 13"/>
          <p:cNvSpPr/>
          <p:nvPr/>
        </p:nvSpPr>
        <p:spPr>
          <a:xfrm>
            <a:off x="7800194" y="658862"/>
            <a:ext cx="95689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 / STATUS</a:t>
            </a:r>
            <a:endParaRPr lang="en-US" sz="560" dirty="0"/>
          </a:p>
        </p:txBody>
      </p:sp>
      <p:sp>
        <p:nvSpPr>
          <p:cNvPr id="17" name="Text 14"/>
          <p:cNvSpPr/>
          <p:nvPr/>
        </p:nvSpPr>
        <p:spPr>
          <a:xfrm>
            <a:off x="314920" y="832098"/>
            <a:ext cx="8514159" cy="334566"/>
          </a:xfrm>
          <a:prstGeom prst="roundRect">
            <a:avLst>
              <a:gd name="adj" fmla="val 17082"/>
            </a:avLst>
          </a:prstGeom>
          <a:gradFill rotWithShape="1">
            <a:gsLst>
              <a:gs pos="0">
                <a:srgbClr val="1C2E52"/>
              </a:gs>
              <a:gs pos="100000">
                <a:srgbClr val="1A2948"/>
              </a:gs>
            </a:gsLst>
            <a:lin ang="270000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410766" y="913656"/>
            <a:ext cx="171450" cy="188595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20" dirty="0"/>
          </a:p>
        </p:txBody>
      </p:sp>
      <p:sp>
        <p:nvSpPr>
          <p:cNvPr id="19" name="Text 16"/>
          <p:cNvSpPr/>
          <p:nvPr/>
        </p:nvSpPr>
        <p:spPr>
          <a:xfrm>
            <a:off x="697706" y="884783"/>
            <a:ext cx="197959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</a:t>
            </a:r>
            <a:endParaRPr lang="en-US" sz="730" dirty="0"/>
          </a:p>
        </p:txBody>
      </p:sp>
      <p:sp>
        <p:nvSpPr>
          <p:cNvPr id="20" name="Text 17"/>
          <p:cNvSpPr/>
          <p:nvPr/>
        </p:nvSpPr>
        <p:spPr>
          <a:xfrm>
            <a:off x="697706" y="995958"/>
            <a:ext cx="197959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Retail / Strip Mall</a:t>
            </a:r>
            <a:endParaRPr lang="en-US" sz="620" dirty="0"/>
          </a:p>
        </p:txBody>
      </p:sp>
      <p:sp>
        <p:nvSpPr>
          <p:cNvPr id="21" name="Text 18"/>
          <p:cNvSpPr/>
          <p:nvPr/>
        </p:nvSpPr>
        <p:spPr>
          <a:xfrm>
            <a:off x="2534275" y="891778"/>
            <a:ext cx="47083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81</a:t>
            </a:r>
            <a:endParaRPr lang="en-US" sz="1130" dirty="0"/>
          </a:p>
        </p:txBody>
      </p:sp>
      <p:sp>
        <p:nvSpPr>
          <p:cNvPr id="22" name="Text 19"/>
          <p:cNvSpPr/>
          <p:nvPr/>
        </p:nvSpPr>
        <p:spPr>
          <a:xfrm>
            <a:off x="2984302" y="929878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680" dirty="0"/>
          </a:p>
        </p:txBody>
      </p:sp>
      <p:sp>
        <p:nvSpPr>
          <p:cNvPr id="23" name="Text 20"/>
          <p:cNvSpPr/>
          <p:nvPr/>
        </p:nvSpPr>
        <p:spPr>
          <a:xfrm>
            <a:off x="3555802" y="929878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680" dirty="0"/>
          </a:p>
        </p:txBody>
      </p:sp>
      <p:sp>
        <p:nvSpPr>
          <p:cNvPr id="24" name="Text 21"/>
          <p:cNvSpPr/>
          <p:nvPr/>
        </p:nvSpPr>
        <p:spPr>
          <a:xfrm>
            <a:off x="4127302" y="929878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680" dirty="0"/>
          </a:p>
        </p:txBody>
      </p:sp>
      <p:sp>
        <p:nvSpPr>
          <p:cNvPr id="25" name="Text 22"/>
          <p:cNvSpPr/>
          <p:nvPr/>
        </p:nvSpPr>
        <p:spPr>
          <a:xfrm>
            <a:off x="4784527" y="932111"/>
            <a:ext cx="259854" cy="147831"/>
          </a:xfrm>
          <a:prstGeom prst="ellipse">
            <a:avLst/>
          </a:prstGeom>
          <a:solidFill>
            <a:srgbClr val="FFB74D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FB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</a:t>
            </a:r>
            <a:endParaRPr lang="en-US" sz="560" dirty="0"/>
          </a:p>
        </p:txBody>
      </p:sp>
      <p:sp>
        <p:nvSpPr>
          <p:cNvPr id="26" name="Text 23"/>
          <p:cNvSpPr/>
          <p:nvPr/>
        </p:nvSpPr>
        <p:spPr>
          <a:xfrm>
            <a:off x="5065961" y="932111"/>
            <a:ext cx="536079" cy="147831"/>
          </a:xfrm>
          <a:prstGeom prst="roundRect">
            <a:avLst>
              <a:gd name="adj" fmla="val 97077"/>
            </a:avLst>
          </a:prstGeom>
          <a:solidFill>
            <a:srgbClr val="E57373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E573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560" dirty="0"/>
          </a:p>
        </p:txBody>
      </p:sp>
      <p:sp>
        <p:nvSpPr>
          <p:cNvPr id="27" name="Text 24"/>
          <p:cNvSpPr/>
          <p:nvPr/>
        </p:nvSpPr>
        <p:spPr>
          <a:xfrm>
            <a:off x="5623620" y="932111"/>
            <a:ext cx="342900" cy="147831"/>
          </a:xfrm>
          <a:prstGeom prst="roundRect">
            <a:avLst>
              <a:gd name="adj" fmla="val 97077"/>
            </a:avLst>
          </a:prstGeom>
          <a:solidFill>
            <a:srgbClr val="F06292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062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560" dirty="0"/>
          </a:p>
        </p:txBody>
      </p:sp>
      <p:sp>
        <p:nvSpPr>
          <p:cNvPr id="28" name="Text 25"/>
          <p:cNvSpPr/>
          <p:nvPr/>
        </p:nvSpPr>
        <p:spPr>
          <a:xfrm>
            <a:off x="7858125" y="924371"/>
            <a:ext cx="821978" cy="164857"/>
          </a:xfrm>
          <a:prstGeom prst="roundRect">
            <a:avLst>
              <a:gd name="adj" fmla="val 87051"/>
            </a:avLst>
          </a:prstGeom>
          <a:solidFill>
            <a:srgbClr val="C9A84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⬛ SUSTAINED HIGH</a:t>
            </a:r>
            <a:endParaRPr lang="en-US" sz="560" dirty="0"/>
          </a:p>
        </p:txBody>
      </p:sp>
      <p:sp>
        <p:nvSpPr>
          <p:cNvPr id="29" name="Text 26"/>
          <p:cNvSpPr/>
          <p:nvPr/>
        </p:nvSpPr>
        <p:spPr>
          <a:xfrm>
            <a:off x="314920" y="1188244"/>
            <a:ext cx="8514159" cy="334566"/>
          </a:xfrm>
          <a:prstGeom prst="roundRect">
            <a:avLst>
              <a:gd name="adj" fmla="val 17082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7"/>
          <p:cNvSpPr/>
          <p:nvPr/>
        </p:nvSpPr>
        <p:spPr>
          <a:xfrm>
            <a:off x="314920" y="1188244"/>
            <a:ext cx="19050" cy="334566"/>
          </a:xfrm>
          <a:custGeom>
            <a:avLst/>
            <a:gdLst/>
            <a:ahLst/>
            <a:cxnLst/>
            <a:rect l="l" t="t" r="r" b="b"/>
            <a:pathLst>
              <a:path w="19050" h="334566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320013"/>
                </a:lnTo>
                <a:lnTo>
                  <a:pt x="16669" y="317757"/>
                </a:lnTo>
                <a:lnTo>
                  <a:pt x="14288" y="315217"/>
                </a:lnTo>
                <a:lnTo>
                  <a:pt x="11906" y="312332"/>
                </a:lnTo>
                <a:lnTo>
                  <a:pt x="9525" y="309006"/>
                </a:lnTo>
                <a:lnTo>
                  <a:pt x="7144" y="305083"/>
                </a:lnTo>
                <a:lnTo>
                  <a:pt x="4763" y="300256"/>
                </a:lnTo>
                <a:lnTo>
                  <a:pt x="2381" y="293741"/>
                </a:lnTo>
                <a:lnTo>
                  <a:pt x="0" y="277416"/>
                </a:lnTo>
                <a:close/>
              </a:path>
            </a:pathLst>
          </a:custGeom>
          <a:solidFill>
            <a:srgbClr val="FC818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420291" y="1269802"/>
            <a:ext cx="171450" cy="188595"/>
          </a:xfrm>
          <a:prstGeom prst="ellipse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20" dirty="0"/>
          </a:p>
        </p:txBody>
      </p:sp>
      <p:sp>
        <p:nvSpPr>
          <p:cNvPr id="32" name="Text 29"/>
          <p:cNvSpPr/>
          <p:nvPr/>
        </p:nvSpPr>
        <p:spPr>
          <a:xfrm>
            <a:off x="707231" y="1240929"/>
            <a:ext cx="197959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endParaRPr lang="en-US" sz="730" dirty="0"/>
          </a:p>
        </p:txBody>
      </p:sp>
      <p:sp>
        <p:nvSpPr>
          <p:cNvPr id="33" name="Text 30"/>
          <p:cNvSpPr/>
          <p:nvPr/>
        </p:nvSpPr>
        <p:spPr>
          <a:xfrm>
            <a:off x="707231" y="1352104"/>
            <a:ext cx="197959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300% surge · ⚠️ URGENT</a:t>
            </a:r>
            <a:endParaRPr lang="en-US" sz="620" dirty="0"/>
          </a:p>
        </p:txBody>
      </p:sp>
      <p:sp>
        <p:nvSpPr>
          <p:cNvPr id="34" name="Text 31"/>
          <p:cNvSpPr/>
          <p:nvPr/>
        </p:nvSpPr>
        <p:spPr>
          <a:xfrm>
            <a:off x="2543800" y="1247924"/>
            <a:ext cx="47083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31</a:t>
            </a:r>
            <a:endParaRPr lang="en-US" sz="1130" dirty="0"/>
          </a:p>
        </p:txBody>
      </p:sp>
      <p:sp>
        <p:nvSpPr>
          <p:cNvPr id="35" name="Text 32"/>
          <p:cNvSpPr/>
          <p:nvPr/>
        </p:nvSpPr>
        <p:spPr>
          <a:xfrm>
            <a:off x="2993827" y="1286024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80" dirty="0"/>
          </a:p>
        </p:txBody>
      </p:sp>
      <p:sp>
        <p:nvSpPr>
          <p:cNvPr id="36" name="Text 33"/>
          <p:cNvSpPr/>
          <p:nvPr/>
        </p:nvSpPr>
        <p:spPr>
          <a:xfrm>
            <a:off x="3565327" y="1286024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680" dirty="0"/>
          </a:p>
        </p:txBody>
      </p:sp>
      <p:sp>
        <p:nvSpPr>
          <p:cNvPr id="37" name="Text 34"/>
          <p:cNvSpPr/>
          <p:nvPr/>
        </p:nvSpPr>
        <p:spPr>
          <a:xfrm>
            <a:off x="4136827" y="1286024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680" dirty="0"/>
          </a:p>
        </p:txBody>
      </p:sp>
      <p:sp>
        <p:nvSpPr>
          <p:cNvPr id="38" name="Text 35"/>
          <p:cNvSpPr/>
          <p:nvPr/>
        </p:nvSpPr>
        <p:spPr>
          <a:xfrm>
            <a:off x="4794052" y="1288256"/>
            <a:ext cx="599331" cy="147831"/>
          </a:xfrm>
          <a:prstGeom prst="roundRect">
            <a:avLst>
              <a:gd name="adj" fmla="val 97077"/>
            </a:avLst>
          </a:prstGeom>
          <a:solidFill>
            <a:srgbClr val="EF4444">
              <a:alpha val="2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Sexual Offense</a:t>
            </a:r>
            <a:endParaRPr lang="en-US" sz="560" dirty="0"/>
          </a:p>
        </p:txBody>
      </p:sp>
      <p:sp>
        <p:nvSpPr>
          <p:cNvPr id="39" name="Text 36"/>
          <p:cNvSpPr/>
          <p:nvPr/>
        </p:nvSpPr>
        <p:spPr>
          <a:xfrm>
            <a:off x="5414963" y="1288256"/>
            <a:ext cx="476845" cy="147831"/>
          </a:xfrm>
          <a:prstGeom prst="roundRect">
            <a:avLst>
              <a:gd name="adj" fmla="val 97077"/>
            </a:avLst>
          </a:prstGeom>
          <a:solidFill>
            <a:srgbClr val="EF4444">
              <a:alpha val="20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C81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Kidnapping</a:t>
            </a:r>
            <a:endParaRPr lang="en-US" sz="560" dirty="0"/>
          </a:p>
        </p:txBody>
      </p:sp>
      <p:sp>
        <p:nvSpPr>
          <p:cNvPr id="40" name="Text 37"/>
          <p:cNvSpPr/>
          <p:nvPr/>
        </p:nvSpPr>
        <p:spPr>
          <a:xfrm>
            <a:off x="5913388" y="1288256"/>
            <a:ext cx="497830" cy="147831"/>
          </a:xfrm>
          <a:prstGeom prst="roundRect">
            <a:avLst>
              <a:gd name="adj" fmla="val 97077"/>
            </a:avLst>
          </a:prstGeom>
          <a:solidFill>
            <a:srgbClr val="EF4444">
              <a:alpha val="2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Abuse</a:t>
            </a:r>
            <a:endParaRPr lang="en-US" sz="560" dirty="0"/>
          </a:p>
        </p:txBody>
      </p:sp>
      <p:sp>
        <p:nvSpPr>
          <p:cNvPr id="41" name="Text 38"/>
          <p:cNvSpPr/>
          <p:nvPr/>
        </p:nvSpPr>
        <p:spPr>
          <a:xfrm>
            <a:off x="7887295" y="1280517"/>
            <a:ext cx="763488" cy="164857"/>
          </a:xfrm>
          <a:prstGeom prst="roundRect">
            <a:avLst>
              <a:gd name="adj" fmla="val 87051"/>
            </a:avLst>
          </a:prstGeom>
          <a:solidFill>
            <a:srgbClr val="EF4444">
              <a:alpha val="20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C81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300% SURGE ⚠️</a:t>
            </a:r>
            <a:endParaRPr lang="en-US" sz="560" dirty="0"/>
          </a:p>
        </p:txBody>
      </p:sp>
      <p:sp>
        <p:nvSpPr>
          <p:cNvPr id="42" name="Text 39"/>
          <p:cNvSpPr/>
          <p:nvPr/>
        </p:nvSpPr>
        <p:spPr>
          <a:xfrm>
            <a:off x="314920" y="1544389"/>
            <a:ext cx="8514159" cy="334566"/>
          </a:xfrm>
          <a:prstGeom prst="roundRect">
            <a:avLst>
              <a:gd name="adj" fmla="val 17082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40"/>
          <p:cNvSpPr/>
          <p:nvPr/>
        </p:nvSpPr>
        <p:spPr>
          <a:xfrm>
            <a:off x="410766" y="1625947"/>
            <a:ext cx="171450" cy="188595"/>
          </a:xfrm>
          <a:prstGeom prst="ellipse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620" dirty="0"/>
          </a:p>
        </p:txBody>
      </p:sp>
      <p:sp>
        <p:nvSpPr>
          <p:cNvPr id="44" name="Text 41"/>
          <p:cNvSpPr/>
          <p:nvPr/>
        </p:nvSpPr>
        <p:spPr>
          <a:xfrm>
            <a:off x="697706" y="1597075"/>
            <a:ext cx="197959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US-60 Corridor</a:t>
            </a:r>
            <a:endParaRPr lang="en-US" sz="730" dirty="0"/>
          </a:p>
        </p:txBody>
      </p:sp>
      <p:sp>
        <p:nvSpPr>
          <p:cNvPr id="45" name="Text 42"/>
          <p:cNvSpPr/>
          <p:nvPr/>
        </p:nvSpPr>
        <p:spPr>
          <a:xfrm>
            <a:off x="697706" y="1708249"/>
            <a:ext cx="197959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Highway / Transit Route</a:t>
            </a:r>
            <a:endParaRPr lang="en-US" sz="620" dirty="0"/>
          </a:p>
        </p:txBody>
      </p:sp>
      <p:sp>
        <p:nvSpPr>
          <p:cNvPr id="46" name="Text 43"/>
          <p:cNvSpPr/>
          <p:nvPr/>
        </p:nvSpPr>
        <p:spPr>
          <a:xfrm>
            <a:off x="2534275" y="1604070"/>
            <a:ext cx="47083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26</a:t>
            </a:r>
            <a:endParaRPr lang="en-US" sz="1130" dirty="0"/>
          </a:p>
        </p:txBody>
      </p:sp>
      <p:sp>
        <p:nvSpPr>
          <p:cNvPr id="47" name="Text 44"/>
          <p:cNvSpPr/>
          <p:nvPr/>
        </p:nvSpPr>
        <p:spPr>
          <a:xfrm>
            <a:off x="2984302" y="1642170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680" dirty="0"/>
          </a:p>
        </p:txBody>
      </p:sp>
      <p:sp>
        <p:nvSpPr>
          <p:cNvPr id="48" name="Text 45"/>
          <p:cNvSpPr/>
          <p:nvPr/>
        </p:nvSpPr>
        <p:spPr>
          <a:xfrm>
            <a:off x="3555802" y="1642170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680" dirty="0"/>
          </a:p>
        </p:txBody>
      </p:sp>
      <p:sp>
        <p:nvSpPr>
          <p:cNvPr id="49" name="Text 46"/>
          <p:cNvSpPr/>
          <p:nvPr/>
        </p:nvSpPr>
        <p:spPr>
          <a:xfrm>
            <a:off x="4127302" y="1642170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680" dirty="0"/>
          </a:p>
        </p:txBody>
      </p:sp>
      <p:sp>
        <p:nvSpPr>
          <p:cNvPr id="50" name="Text 47"/>
          <p:cNvSpPr/>
          <p:nvPr/>
        </p:nvSpPr>
        <p:spPr>
          <a:xfrm>
            <a:off x="4784527" y="1644402"/>
            <a:ext cx="208657" cy="147831"/>
          </a:xfrm>
          <a:prstGeom prst="ellipse">
            <a:avLst/>
          </a:prstGeom>
          <a:solidFill>
            <a:srgbClr val="7986CB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</a:t>
            </a:r>
            <a:endParaRPr lang="en-US" sz="560" dirty="0"/>
          </a:p>
        </p:txBody>
      </p:sp>
      <p:sp>
        <p:nvSpPr>
          <p:cNvPr id="51" name="Text 48"/>
          <p:cNvSpPr/>
          <p:nvPr/>
        </p:nvSpPr>
        <p:spPr>
          <a:xfrm>
            <a:off x="5014764" y="1644402"/>
            <a:ext cx="299442" cy="147831"/>
          </a:xfrm>
          <a:prstGeom prst="roundRect">
            <a:avLst>
              <a:gd name="adj" fmla="val 97077"/>
            </a:avLst>
          </a:prstGeom>
          <a:solidFill>
            <a:srgbClr val="4DB6A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4DB6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</a:t>
            </a:r>
            <a:endParaRPr lang="en-US" sz="560" dirty="0"/>
          </a:p>
        </p:txBody>
      </p:sp>
      <p:sp>
        <p:nvSpPr>
          <p:cNvPr id="52" name="Text 49"/>
          <p:cNvSpPr/>
          <p:nvPr/>
        </p:nvSpPr>
        <p:spPr>
          <a:xfrm>
            <a:off x="7971681" y="1636663"/>
            <a:ext cx="594866" cy="164857"/>
          </a:xfrm>
          <a:prstGeom prst="roundRect">
            <a:avLst>
              <a:gd name="adj" fmla="val 87051"/>
            </a:avLst>
          </a:prstGeom>
          <a:solidFill>
            <a:srgbClr val="4ADE80">
              <a:alpha val="14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 DECLINING</a:t>
            </a:r>
            <a:endParaRPr lang="en-US" sz="560" dirty="0"/>
          </a:p>
        </p:txBody>
      </p:sp>
      <p:sp>
        <p:nvSpPr>
          <p:cNvPr id="53" name="Text 50"/>
          <p:cNvSpPr/>
          <p:nvPr/>
        </p:nvSpPr>
        <p:spPr>
          <a:xfrm>
            <a:off x="314920" y="1900535"/>
            <a:ext cx="8514159" cy="334566"/>
          </a:xfrm>
          <a:prstGeom prst="roundRect">
            <a:avLst>
              <a:gd name="adj" fmla="val 17082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51"/>
          <p:cNvSpPr/>
          <p:nvPr/>
        </p:nvSpPr>
        <p:spPr>
          <a:xfrm>
            <a:off x="410766" y="1982093"/>
            <a:ext cx="171450" cy="188595"/>
          </a:xfrm>
          <a:prstGeom prst="ellipse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20" dirty="0"/>
          </a:p>
        </p:txBody>
      </p:sp>
      <p:sp>
        <p:nvSpPr>
          <p:cNvPr id="55" name="Text 52"/>
          <p:cNvSpPr/>
          <p:nvPr/>
        </p:nvSpPr>
        <p:spPr>
          <a:xfrm>
            <a:off x="697706" y="1953220"/>
            <a:ext cx="197959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E Old West Hwy</a:t>
            </a:r>
            <a:endParaRPr lang="en-US" sz="730" dirty="0"/>
          </a:p>
        </p:txBody>
      </p:sp>
      <p:sp>
        <p:nvSpPr>
          <p:cNvPr id="56" name="Text 53"/>
          <p:cNvSpPr/>
          <p:nvPr/>
        </p:nvSpPr>
        <p:spPr>
          <a:xfrm>
            <a:off x="697706" y="2064395"/>
            <a:ext cx="197959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Declining — positive trend</a:t>
            </a:r>
            <a:endParaRPr lang="en-US" sz="620" dirty="0"/>
          </a:p>
        </p:txBody>
      </p:sp>
      <p:sp>
        <p:nvSpPr>
          <p:cNvPr id="57" name="Text 54"/>
          <p:cNvSpPr/>
          <p:nvPr/>
        </p:nvSpPr>
        <p:spPr>
          <a:xfrm>
            <a:off x="2534275" y="1960215"/>
            <a:ext cx="47083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24</a:t>
            </a:r>
            <a:endParaRPr lang="en-US" sz="1130" dirty="0"/>
          </a:p>
        </p:txBody>
      </p:sp>
      <p:sp>
        <p:nvSpPr>
          <p:cNvPr id="58" name="Text 55"/>
          <p:cNvSpPr/>
          <p:nvPr/>
        </p:nvSpPr>
        <p:spPr>
          <a:xfrm>
            <a:off x="2984302" y="1998315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680" dirty="0"/>
          </a:p>
        </p:txBody>
      </p:sp>
      <p:sp>
        <p:nvSpPr>
          <p:cNvPr id="59" name="Text 56"/>
          <p:cNvSpPr/>
          <p:nvPr/>
        </p:nvSpPr>
        <p:spPr>
          <a:xfrm>
            <a:off x="3555802" y="1998315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680" dirty="0"/>
          </a:p>
        </p:txBody>
      </p:sp>
      <p:sp>
        <p:nvSpPr>
          <p:cNvPr id="60" name="Text 57"/>
          <p:cNvSpPr/>
          <p:nvPr/>
        </p:nvSpPr>
        <p:spPr>
          <a:xfrm>
            <a:off x="4127302" y="1998315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80" dirty="0"/>
          </a:p>
        </p:txBody>
      </p:sp>
      <p:sp>
        <p:nvSpPr>
          <p:cNvPr id="61" name="Text 58"/>
          <p:cNvSpPr/>
          <p:nvPr/>
        </p:nvSpPr>
        <p:spPr>
          <a:xfrm>
            <a:off x="4784527" y="2000548"/>
            <a:ext cx="251966" cy="147831"/>
          </a:xfrm>
          <a:prstGeom prst="ellipse">
            <a:avLst/>
          </a:prstGeom>
          <a:solidFill>
            <a:srgbClr val="E57373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E573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</a:t>
            </a:r>
            <a:endParaRPr lang="en-US" sz="560" dirty="0"/>
          </a:p>
        </p:txBody>
      </p:sp>
      <p:sp>
        <p:nvSpPr>
          <p:cNvPr id="62" name="Text 59"/>
          <p:cNvSpPr/>
          <p:nvPr/>
        </p:nvSpPr>
        <p:spPr>
          <a:xfrm>
            <a:off x="5058073" y="2000548"/>
            <a:ext cx="698004" cy="147831"/>
          </a:xfrm>
          <a:prstGeom prst="roundRect">
            <a:avLst>
              <a:gd name="adj" fmla="val 97077"/>
            </a:avLst>
          </a:prstGeom>
          <a:solidFill>
            <a:srgbClr val="8FA3C8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Trespass</a:t>
            </a:r>
            <a:endParaRPr lang="en-US" sz="560" dirty="0"/>
          </a:p>
        </p:txBody>
      </p:sp>
      <p:sp>
        <p:nvSpPr>
          <p:cNvPr id="63" name="Text 60"/>
          <p:cNvSpPr/>
          <p:nvPr/>
        </p:nvSpPr>
        <p:spPr>
          <a:xfrm>
            <a:off x="5777657" y="2000548"/>
            <a:ext cx="342900" cy="147831"/>
          </a:xfrm>
          <a:prstGeom prst="roundRect">
            <a:avLst>
              <a:gd name="adj" fmla="val 97077"/>
            </a:avLst>
          </a:prstGeom>
          <a:solidFill>
            <a:srgbClr val="F06292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062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560" dirty="0"/>
          </a:p>
        </p:txBody>
      </p:sp>
      <p:sp>
        <p:nvSpPr>
          <p:cNvPr id="64" name="Text 61"/>
          <p:cNvSpPr/>
          <p:nvPr/>
        </p:nvSpPr>
        <p:spPr>
          <a:xfrm>
            <a:off x="7933283" y="1992809"/>
            <a:ext cx="671661" cy="164857"/>
          </a:xfrm>
          <a:prstGeom prst="roundRect">
            <a:avLst>
              <a:gd name="adj" fmla="val 87051"/>
            </a:avLst>
          </a:prstGeom>
          <a:solidFill>
            <a:srgbClr val="4ADE80">
              <a:alpha val="14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 DECLINING ✓</a:t>
            </a:r>
            <a:endParaRPr lang="en-US" sz="560" dirty="0"/>
          </a:p>
        </p:txBody>
      </p:sp>
      <p:sp>
        <p:nvSpPr>
          <p:cNvPr id="65" name="Text 62"/>
          <p:cNvSpPr/>
          <p:nvPr/>
        </p:nvSpPr>
        <p:spPr>
          <a:xfrm>
            <a:off x="314920" y="2256681"/>
            <a:ext cx="8514159" cy="334566"/>
          </a:xfrm>
          <a:prstGeom prst="roundRect">
            <a:avLst>
              <a:gd name="adj" fmla="val 17082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63"/>
          <p:cNvSpPr/>
          <p:nvPr/>
        </p:nvSpPr>
        <p:spPr>
          <a:xfrm>
            <a:off x="410766" y="2338239"/>
            <a:ext cx="171450" cy="188595"/>
          </a:xfrm>
          <a:prstGeom prst="ellipse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20" dirty="0"/>
          </a:p>
        </p:txBody>
      </p:sp>
      <p:sp>
        <p:nvSpPr>
          <p:cNvPr id="67" name="Text 64"/>
          <p:cNvSpPr/>
          <p:nvPr/>
        </p:nvSpPr>
        <p:spPr>
          <a:xfrm>
            <a:off x="697706" y="2309366"/>
            <a:ext cx="197959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975 S Royal Palm Rd</a:t>
            </a:r>
            <a:endParaRPr lang="en-US" sz="730" dirty="0"/>
          </a:p>
        </p:txBody>
      </p:sp>
      <p:sp>
        <p:nvSpPr>
          <p:cNvPr id="68" name="Text 65"/>
          <p:cNvSpPr/>
          <p:nvPr/>
        </p:nvSpPr>
        <p:spPr>
          <a:xfrm>
            <a:off x="697706" y="2420541"/>
            <a:ext cx="197959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Persistent multi-offense</a:t>
            </a:r>
            <a:endParaRPr lang="en-US" sz="620" dirty="0"/>
          </a:p>
        </p:txBody>
      </p:sp>
      <p:sp>
        <p:nvSpPr>
          <p:cNvPr id="69" name="Text 66"/>
          <p:cNvSpPr/>
          <p:nvPr/>
        </p:nvSpPr>
        <p:spPr>
          <a:xfrm>
            <a:off x="2534275" y="2316361"/>
            <a:ext cx="47083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18</a:t>
            </a:r>
            <a:endParaRPr lang="en-US" sz="1130" dirty="0"/>
          </a:p>
        </p:txBody>
      </p:sp>
      <p:sp>
        <p:nvSpPr>
          <p:cNvPr id="70" name="Text 67"/>
          <p:cNvSpPr/>
          <p:nvPr/>
        </p:nvSpPr>
        <p:spPr>
          <a:xfrm>
            <a:off x="2984302" y="2354461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680" dirty="0"/>
          </a:p>
        </p:txBody>
      </p:sp>
      <p:sp>
        <p:nvSpPr>
          <p:cNvPr id="71" name="Text 68"/>
          <p:cNvSpPr/>
          <p:nvPr/>
        </p:nvSpPr>
        <p:spPr>
          <a:xfrm>
            <a:off x="3555802" y="2354461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680" dirty="0"/>
          </a:p>
        </p:txBody>
      </p:sp>
      <p:sp>
        <p:nvSpPr>
          <p:cNvPr id="72" name="Text 69"/>
          <p:cNvSpPr/>
          <p:nvPr/>
        </p:nvSpPr>
        <p:spPr>
          <a:xfrm>
            <a:off x="4127302" y="2354461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73" name="Text 70"/>
          <p:cNvSpPr/>
          <p:nvPr/>
        </p:nvSpPr>
        <p:spPr>
          <a:xfrm>
            <a:off x="4784527" y="2356693"/>
            <a:ext cx="400645" cy="147831"/>
          </a:xfrm>
          <a:prstGeom prst="roundRect">
            <a:avLst>
              <a:gd name="adj" fmla="val 97077"/>
            </a:avLst>
          </a:prstGeom>
          <a:solidFill>
            <a:srgbClr val="EF4444">
              <a:alpha val="2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C81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</a:t>
            </a:r>
            <a:endParaRPr lang="en-US" sz="560" dirty="0"/>
          </a:p>
        </p:txBody>
      </p:sp>
      <p:sp>
        <p:nvSpPr>
          <p:cNvPr id="74" name="Text 71"/>
          <p:cNvSpPr/>
          <p:nvPr/>
        </p:nvSpPr>
        <p:spPr>
          <a:xfrm>
            <a:off x="5206752" y="2356693"/>
            <a:ext cx="342900" cy="147831"/>
          </a:xfrm>
          <a:prstGeom prst="roundRect">
            <a:avLst>
              <a:gd name="adj" fmla="val 97077"/>
            </a:avLst>
          </a:prstGeom>
          <a:solidFill>
            <a:srgbClr val="F06292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062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560" dirty="0"/>
          </a:p>
        </p:txBody>
      </p:sp>
      <p:sp>
        <p:nvSpPr>
          <p:cNvPr id="75" name="Text 72"/>
          <p:cNvSpPr/>
          <p:nvPr/>
        </p:nvSpPr>
        <p:spPr>
          <a:xfrm>
            <a:off x="5571232" y="2356693"/>
            <a:ext cx="595313" cy="147831"/>
          </a:xfrm>
          <a:prstGeom prst="roundRect">
            <a:avLst>
              <a:gd name="adj" fmla="val 97077"/>
            </a:avLst>
          </a:prstGeom>
          <a:solidFill>
            <a:srgbClr val="A78BFA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</a:t>
            </a:r>
            <a:endParaRPr lang="en-US" sz="560" dirty="0"/>
          </a:p>
        </p:txBody>
      </p:sp>
      <p:sp>
        <p:nvSpPr>
          <p:cNvPr id="76" name="Text 73"/>
          <p:cNvSpPr/>
          <p:nvPr/>
        </p:nvSpPr>
        <p:spPr>
          <a:xfrm>
            <a:off x="7957691" y="2348954"/>
            <a:ext cx="622697" cy="164857"/>
          </a:xfrm>
          <a:prstGeom prst="roundRect">
            <a:avLst>
              <a:gd name="adj" fmla="val 87051"/>
            </a:avLst>
          </a:prstGeom>
          <a:solidFill>
            <a:srgbClr val="A78BFA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PERSISTENT</a:t>
            </a:r>
            <a:endParaRPr lang="en-US" sz="560" dirty="0"/>
          </a:p>
        </p:txBody>
      </p:sp>
      <p:sp>
        <p:nvSpPr>
          <p:cNvPr id="77" name="Text 74"/>
          <p:cNvSpPr/>
          <p:nvPr/>
        </p:nvSpPr>
        <p:spPr>
          <a:xfrm>
            <a:off x="314920" y="2612827"/>
            <a:ext cx="8514159" cy="334566"/>
          </a:xfrm>
          <a:prstGeom prst="roundRect">
            <a:avLst>
              <a:gd name="adj" fmla="val 17082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8" name="Text 75"/>
          <p:cNvSpPr/>
          <p:nvPr/>
        </p:nvSpPr>
        <p:spPr>
          <a:xfrm>
            <a:off x="410766" y="2694384"/>
            <a:ext cx="171450" cy="188595"/>
          </a:xfrm>
          <a:prstGeom prst="ellipse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620" dirty="0"/>
          </a:p>
        </p:txBody>
      </p:sp>
      <p:sp>
        <p:nvSpPr>
          <p:cNvPr id="79" name="Text 76"/>
          <p:cNvSpPr/>
          <p:nvPr/>
        </p:nvSpPr>
        <p:spPr>
          <a:xfrm>
            <a:off x="697706" y="2665512"/>
            <a:ext cx="197959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3185 W Apache Trail</a:t>
            </a:r>
            <a:endParaRPr lang="en-US" sz="730" dirty="0"/>
          </a:p>
        </p:txBody>
      </p:sp>
      <p:sp>
        <p:nvSpPr>
          <p:cNvPr id="80" name="Text 77"/>
          <p:cNvSpPr/>
          <p:nvPr/>
        </p:nvSpPr>
        <p:spPr>
          <a:xfrm>
            <a:off x="697706" y="2776686"/>
            <a:ext cx="197959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Western Corridor</a:t>
            </a:r>
            <a:endParaRPr lang="en-US" sz="620" dirty="0"/>
          </a:p>
        </p:txBody>
      </p:sp>
      <p:sp>
        <p:nvSpPr>
          <p:cNvPr id="81" name="Text 78"/>
          <p:cNvSpPr/>
          <p:nvPr/>
        </p:nvSpPr>
        <p:spPr>
          <a:xfrm>
            <a:off x="2534275" y="2672507"/>
            <a:ext cx="47083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16</a:t>
            </a:r>
            <a:endParaRPr lang="en-US" sz="1130" dirty="0"/>
          </a:p>
        </p:txBody>
      </p:sp>
      <p:sp>
        <p:nvSpPr>
          <p:cNvPr id="82" name="Text 79"/>
          <p:cNvSpPr/>
          <p:nvPr/>
        </p:nvSpPr>
        <p:spPr>
          <a:xfrm>
            <a:off x="2984302" y="2710607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80" dirty="0"/>
          </a:p>
        </p:txBody>
      </p:sp>
      <p:sp>
        <p:nvSpPr>
          <p:cNvPr id="83" name="Text 80"/>
          <p:cNvSpPr/>
          <p:nvPr/>
        </p:nvSpPr>
        <p:spPr>
          <a:xfrm>
            <a:off x="3555802" y="2710607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680" dirty="0"/>
          </a:p>
        </p:txBody>
      </p:sp>
      <p:sp>
        <p:nvSpPr>
          <p:cNvPr id="84" name="Text 81"/>
          <p:cNvSpPr/>
          <p:nvPr/>
        </p:nvSpPr>
        <p:spPr>
          <a:xfrm>
            <a:off x="4127302" y="2710607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85" name="Text 82"/>
          <p:cNvSpPr/>
          <p:nvPr/>
        </p:nvSpPr>
        <p:spPr>
          <a:xfrm>
            <a:off x="4784527" y="2712839"/>
            <a:ext cx="251966" cy="147831"/>
          </a:xfrm>
          <a:prstGeom prst="ellipse">
            <a:avLst/>
          </a:prstGeom>
          <a:solidFill>
            <a:srgbClr val="E57373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E573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</a:t>
            </a:r>
            <a:endParaRPr lang="en-US" sz="560" dirty="0"/>
          </a:p>
        </p:txBody>
      </p:sp>
      <p:sp>
        <p:nvSpPr>
          <p:cNvPr id="86" name="Text 83"/>
          <p:cNvSpPr/>
          <p:nvPr/>
        </p:nvSpPr>
        <p:spPr>
          <a:xfrm>
            <a:off x="5058073" y="2712839"/>
            <a:ext cx="259854" cy="147831"/>
          </a:xfrm>
          <a:prstGeom prst="ellipse">
            <a:avLst/>
          </a:prstGeom>
          <a:solidFill>
            <a:srgbClr val="FFB74D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FB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</a:t>
            </a:r>
            <a:endParaRPr lang="en-US" sz="560" dirty="0"/>
          </a:p>
        </p:txBody>
      </p:sp>
      <p:sp>
        <p:nvSpPr>
          <p:cNvPr id="87" name="Text 84"/>
          <p:cNvSpPr/>
          <p:nvPr/>
        </p:nvSpPr>
        <p:spPr>
          <a:xfrm>
            <a:off x="7834164" y="2705100"/>
            <a:ext cx="952500" cy="164857"/>
          </a:xfrm>
          <a:prstGeom prst="roundRect">
            <a:avLst>
              <a:gd name="adj" fmla="val 87051"/>
            </a:avLst>
          </a:prstGeom>
          <a:solidFill>
            <a:srgbClr val="4DB6A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4DB6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WESTERN CORRIDOR</a:t>
            </a:r>
            <a:endParaRPr lang="en-US" sz="560" dirty="0"/>
          </a:p>
        </p:txBody>
      </p:sp>
      <p:sp>
        <p:nvSpPr>
          <p:cNvPr id="88" name="Text 85"/>
          <p:cNvSpPr/>
          <p:nvPr/>
        </p:nvSpPr>
        <p:spPr>
          <a:xfrm>
            <a:off x="314920" y="2968972"/>
            <a:ext cx="8514159" cy="334566"/>
          </a:xfrm>
          <a:prstGeom prst="roundRect">
            <a:avLst>
              <a:gd name="adj" fmla="val 17082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9" name="Text 86"/>
          <p:cNvSpPr/>
          <p:nvPr/>
        </p:nvSpPr>
        <p:spPr>
          <a:xfrm>
            <a:off x="410766" y="3050530"/>
            <a:ext cx="171450" cy="188595"/>
          </a:xfrm>
          <a:prstGeom prst="ellipse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620" dirty="0"/>
          </a:p>
        </p:txBody>
      </p:sp>
      <p:sp>
        <p:nvSpPr>
          <p:cNvPr id="90" name="Text 87"/>
          <p:cNvSpPr/>
          <p:nvPr/>
        </p:nvSpPr>
        <p:spPr>
          <a:xfrm>
            <a:off x="697706" y="3021657"/>
            <a:ext cx="197959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2525 S Ironwood Dr</a:t>
            </a:r>
            <a:endParaRPr lang="en-US" sz="730" dirty="0"/>
          </a:p>
        </p:txBody>
      </p:sp>
      <p:sp>
        <p:nvSpPr>
          <p:cNvPr id="91" name="Text 88"/>
          <p:cNvSpPr/>
          <p:nvPr/>
        </p:nvSpPr>
        <p:spPr>
          <a:xfrm>
            <a:off x="697706" y="3132832"/>
            <a:ext cx="197959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School-adjacent · Improving</a:t>
            </a:r>
            <a:endParaRPr lang="en-US" sz="620" dirty="0"/>
          </a:p>
        </p:txBody>
      </p:sp>
      <p:sp>
        <p:nvSpPr>
          <p:cNvPr id="92" name="Text 89"/>
          <p:cNvSpPr/>
          <p:nvPr/>
        </p:nvSpPr>
        <p:spPr>
          <a:xfrm>
            <a:off x="2534275" y="3028652"/>
            <a:ext cx="47083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13</a:t>
            </a:r>
            <a:endParaRPr lang="en-US" sz="1130" dirty="0"/>
          </a:p>
        </p:txBody>
      </p:sp>
      <p:sp>
        <p:nvSpPr>
          <p:cNvPr id="93" name="Text 90"/>
          <p:cNvSpPr/>
          <p:nvPr/>
        </p:nvSpPr>
        <p:spPr>
          <a:xfrm>
            <a:off x="2984302" y="3066752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94" name="Text 91"/>
          <p:cNvSpPr/>
          <p:nvPr/>
        </p:nvSpPr>
        <p:spPr>
          <a:xfrm>
            <a:off x="3555802" y="3066752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680" dirty="0"/>
          </a:p>
        </p:txBody>
      </p:sp>
      <p:sp>
        <p:nvSpPr>
          <p:cNvPr id="95" name="Text 92"/>
          <p:cNvSpPr/>
          <p:nvPr/>
        </p:nvSpPr>
        <p:spPr>
          <a:xfrm>
            <a:off x="4127302" y="3066752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96" name="Text 93"/>
          <p:cNvSpPr/>
          <p:nvPr/>
        </p:nvSpPr>
        <p:spPr>
          <a:xfrm>
            <a:off x="4784527" y="3068985"/>
            <a:ext cx="251966" cy="147831"/>
          </a:xfrm>
          <a:prstGeom prst="ellipse">
            <a:avLst/>
          </a:prstGeom>
          <a:solidFill>
            <a:srgbClr val="E57373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E573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</a:t>
            </a:r>
            <a:endParaRPr lang="en-US" sz="560" dirty="0"/>
          </a:p>
        </p:txBody>
      </p:sp>
      <p:sp>
        <p:nvSpPr>
          <p:cNvPr id="97" name="Text 94"/>
          <p:cNvSpPr/>
          <p:nvPr/>
        </p:nvSpPr>
        <p:spPr>
          <a:xfrm>
            <a:off x="5058073" y="3068985"/>
            <a:ext cx="342900" cy="147831"/>
          </a:xfrm>
          <a:prstGeom prst="roundRect">
            <a:avLst>
              <a:gd name="adj" fmla="val 97077"/>
            </a:avLst>
          </a:prstGeom>
          <a:solidFill>
            <a:srgbClr val="F06292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062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560" dirty="0"/>
          </a:p>
        </p:txBody>
      </p:sp>
      <p:sp>
        <p:nvSpPr>
          <p:cNvPr id="98" name="Text 95"/>
          <p:cNvSpPr/>
          <p:nvPr/>
        </p:nvSpPr>
        <p:spPr>
          <a:xfrm>
            <a:off x="7963793" y="3061246"/>
            <a:ext cx="610642" cy="164857"/>
          </a:xfrm>
          <a:prstGeom prst="roundRect">
            <a:avLst>
              <a:gd name="adj" fmla="val 87051"/>
            </a:avLst>
          </a:prstGeom>
          <a:solidFill>
            <a:srgbClr val="4ADE80">
              <a:alpha val="14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 IMPROVING</a:t>
            </a:r>
            <a:endParaRPr lang="en-US" sz="560" dirty="0"/>
          </a:p>
        </p:txBody>
      </p:sp>
      <p:sp>
        <p:nvSpPr>
          <p:cNvPr id="99" name="Text 96"/>
          <p:cNvSpPr/>
          <p:nvPr/>
        </p:nvSpPr>
        <p:spPr>
          <a:xfrm>
            <a:off x="314920" y="3325118"/>
            <a:ext cx="8514159" cy="334566"/>
          </a:xfrm>
          <a:prstGeom prst="roundRect">
            <a:avLst>
              <a:gd name="adj" fmla="val 17082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0" name="Text 97"/>
          <p:cNvSpPr/>
          <p:nvPr/>
        </p:nvSpPr>
        <p:spPr>
          <a:xfrm>
            <a:off x="410766" y="3406676"/>
            <a:ext cx="171450" cy="188595"/>
          </a:xfrm>
          <a:prstGeom prst="ellipse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620" dirty="0"/>
          </a:p>
        </p:txBody>
      </p:sp>
      <p:sp>
        <p:nvSpPr>
          <p:cNvPr id="101" name="Text 98"/>
          <p:cNvSpPr/>
          <p:nvPr/>
        </p:nvSpPr>
        <p:spPr>
          <a:xfrm>
            <a:off x="697706" y="3377803"/>
            <a:ext cx="197959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1550 W Apache Trail</a:t>
            </a:r>
            <a:endParaRPr lang="en-US" sz="730" dirty="0"/>
          </a:p>
        </p:txBody>
      </p:sp>
      <p:sp>
        <p:nvSpPr>
          <p:cNvPr id="102" name="Text 99"/>
          <p:cNvSpPr/>
          <p:nvPr/>
        </p:nvSpPr>
        <p:spPr>
          <a:xfrm>
            <a:off x="697706" y="3488978"/>
            <a:ext cx="197959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/ Declining</a:t>
            </a:r>
            <a:endParaRPr lang="en-US" sz="620" dirty="0"/>
          </a:p>
        </p:txBody>
      </p:sp>
      <p:sp>
        <p:nvSpPr>
          <p:cNvPr id="103" name="Text 100"/>
          <p:cNvSpPr/>
          <p:nvPr/>
        </p:nvSpPr>
        <p:spPr>
          <a:xfrm>
            <a:off x="2534275" y="3384798"/>
            <a:ext cx="47083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12</a:t>
            </a:r>
            <a:endParaRPr lang="en-US" sz="1130" dirty="0"/>
          </a:p>
        </p:txBody>
      </p:sp>
      <p:sp>
        <p:nvSpPr>
          <p:cNvPr id="104" name="Text 101"/>
          <p:cNvSpPr/>
          <p:nvPr/>
        </p:nvSpPr>
        <p:spPr>
          <a:xfrm>
            <a:off x="2984302" y="3422898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105" name="Text 102"/>
          <p:cNvSpPr/>
          <p:nvPr/>
        </p:nvSpPr>
        <p:spPr>
          <a:xfrm>
            <a:off x="3555802" y="3422898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106" name="Text 103"/>
          <p:cNvSpPr/>
          <p:nvPr/>
        </p:nvSpPr>
        <p:spPr>
          <a:xfrm>
            <a:off x="4127302" y="3422898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107" name="Text 104"/>
          <p:cNvSpPr/>
          <p:nvPr/>
        </p:nvSpPr>
        <p:spPr>
          <a:xfrm>
            <a:off x="4784527" y="3425130"/>
            <a:ext cx="259854" cy="147831"/>
          </a:xfrm>
          <a:prstGeom prst="ellipse">
            <a:avLst/>
          </a:prstGeom>
          <a:solidFill>
            <a:srgbClr val="FFB74D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FB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</a:t>
            </a:r>
            <a:endParaRPr lang="en-US" sz="560" dirty="0"/>
          </a:p>
        </p:txBody>
      </p:sp>
      <p:sp>
        <p:nvSpPr>
          <p:cNvPr id="108" name="Text 105"/>
          <p:cNvSpPr/>
          <p:nvPr/>
        </p:nvSpPr>
        <p:spPr>
          <a:xfrm>
            <a:off x="5065961" y="3425130"/>
            <a:ext cx="251966" cy="147831"/>
          </a:xfrm>
          <a:prstGeom prst="ellipse">
            <a:avLst/>
          </a:prstGeom>
          <a:solidFill>
            <a:srgbClr val="E57373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E573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</a:t>
            </a:r>
            <a:endParaRPr lang="en-US" sz="560" dirty="0"/>
          </a:p>
        </p:txBody>
      </p:sp>
      <p:sp>
        <p:nvSpPr>
          <p:cNvPr id="109" name="Text 106"/>
          <p:cNvSpPr/>
          <p:nvPr/>
        </p:nvSpPr>
        <p:spPr>
          <a:xfrm>
            <a:off x="5339507" y="3425130"/>
            <a:ext cx="342900" cy="147831"/>
          </a:xfrm>
          <a:prstGeom prst="roundRect">
            <a:avLst>
              <a:gd name="adj" fmla="val 97077"/>
            </a:avLst>
          </a:prstGeom>
          <a:solidFill>
            <a:srgbClr val="F06292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062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560" dirty="0"/>
          </a:p>
        </p:txBody>
      </p:sp>
      <p:sp>
        <p:nvSpPr>
          <p:cNvPr id="110" name="Text 107"/>
          <p:cNvSpPr/>
          <p:nvPr/>
        </p:nvSpPr>
        <p:spPr>
          <a:xfrm>
            <a:off x="7834164" y="3417391"/>
            <a:ext cx="894011" cy="164857"/>
          </a:xfrm>
          <a:prstGeom prst="roundRect">
            <a:avLst>
              <a:gd name="adj" fmla="val 87051"/>
            </a:avLst>
          </a:prstGeom>
          <a:solidFill>
            <a:srgbClr val="8FA3C8">
              <a:alpha val="16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STABLE/DECLINING</a:t>
            </a:r>
            <a:endParaRPr lang="en-US" sz="560" dirty="0"/>
          </a:p>
        </p:txBody>
      </p:sp>
      <p:sp>
        <p:nvSpPr>
          <p:cNvPr id="111" name="Text 108"/>
          <p:cNvSpPr/>
          <p:nvPr/>
        </p:nvSpPr>
        <p:spPr>
          <a:xfrm>
            <a:off x="314920" y="3681264"/>
            <a:ext cx="8514159" cy="334566"/>
          </a:xfrm>
          <a:prstGeom prst="roundRect">
            <a:avLst>
              <a:gd name="adj" fmla="val 17082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2" name="Text 109"/>
          <p:cNvSpPr/>
          <p:nvPr/>
        </p:nvSpPr>
        <p:spPr>
          <a:xfrm>
            <a:off x="410766" y="3762821"/>
            <a:ext cx="171450" cy="188595"/>
          </a:xfrm>
          <a:prstGeom prst="ellipse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620" dirty="0"/>
          </a:p>
        </p:txBody>
      </p:sp>
      <p:sp>
        <p:nvSpPr>
          <p:cNvPr id="113" name="Text 110"/>
          <p:cNvSpPr/>
          <p:nvPr/>
        </p:nvSpPr>
        <p:spPr>
          <a:xfrm>
            <a:off x="697706" y="3733949"/>
            <a:ext cx="197959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251 E 29th Ave</a:t>
            </a:r>
            <a:endParaRPr lang="en-US" sz="730" dirty="0"/>
          </a:p>
        </p:txBody>
      </p:sp>
      <p:sp>
        <p:nvSpPr>
          <p:cNvPr id="114" name="Text 111"/>
          <p:cNvSpPr/>
          <p:nvPr/>
        </p:nvSpPr>
        <p:spPr>
          <a:xfrm>
            <a:off x="697706" y="3845123"/>
            <a:ext cx="197959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86% decline 2023→2025</a:t>
            </a:r>
            <a:endParaRPr lang="en-US" sz="620" dirty="0"/>
          </a:p>
        </p:txBody>
      </p:sp>
      <p:sp>
        <p:nvSpPr>
          <p:cNvPr id="115" name="Text 112"/>
          <p:cNvSpPr/>
          <p:nvPr/>
        </p:nvSpPr>
        <p:spPr>
          <a:xfrm>
            <a:off x="2534275" y="3740944"/>
            <a:ext cx="47083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10</a:t>
            </a:r>
            <a:endParaRPr lang="en-US" sz="1130" dirty="0"/>
          </a:p>
        </p:txBody>
      </p:sp>
      <p:sp>
        <p:nvSpPr>
          <p:cNvPr id="116" name="Text 113"/>
          <p:cNvSpPr/>
          <p:nvPr/>
        </p:nvSpPr>
        <p:spPr>
          <a:xfrm>
            <a:off x="2984302" y="3779044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680" dirty="0"/>
          </a:p>
        </p:txBody>
      </p:sp>
      <p:sp>
        <p:nvSpPr>
          <p:cNvPr id="117" name="Text 114"/>
          <p:cNvSpPr/>
          <p:nvPr/>
        </p:nvSpPr>
        <p:spPr>
          <a:xfrm>
            <a:off x="3555802" y="3779044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118" name="Text 115"/>
          <p:cNvSpPr/>
          <p:nvPr/>
        </p:nvSpPr>
        <p:spPr>
          <a:xfrm>
            <a:off x="4127302" y="3779044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80" dirty="0"/>
          </a:p>
        </p:txBody>
      </p:sp>
      <p:sp>
        <p:nvSpPr>
          <p:cNvPr id="119" name="Text 116"/>
          <p:cNvSpPr/>
          <p:nvPr/>
        </p:nvSpPr>
        <p:spPr>
          <a:xfrm>
            <a:off x="4784527" y="3781276"/>
            <a:ext cx="342900" cy="147831"/>
          </a:xfrm>
          <a:prstGeom prst="roundRect">
            <a:avLst>
              <a:gd name="adj" fmla="val 97077"/>
            </a:avLst>
          </a:prstGeom>
          <a:solidFill>
            <a:srgbClr val="F06292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062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560" dirty="0"/>
          </a:p>
        </p:txBody>
      </p:sp>
      <p:sp>
        <p:nvSpPr>
          <p:cNvPr id="120" name="Text 117"/>
          <p:cNvSpPr/>
          <p:nvPr/>
        </p:nvSpPr>
        <p:spPr>
          <a:xfrm>
            <a:off x="5149007" y="3781276"/>
            <a:ext cx="595313" cy="147831"/>
          </a:xfrm>
          <a:prstGeom prst="roundRect">
            <a:avLst>
              <a:gd name="adj" fmla="val 97077"/>
            </a:avLst>
          </a:prstGeom>
          <a:solidFill>
            <a:srgbClr val="A78BFA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</a:t>
            </a:r>
            <a:endParaRPr lang="en-US" sz="560" dirty="0"/>
          </a:p>
        </p:txBody>
      </p:sp>
      <p:sp>
        <p:nvSpPr>
          <p:cNvPr id="121" name="Text 118"/>
          <p:cNvSpPr/>
          <p:nvPr/>
        </p:nvSpPr>
        <p:spPr>
          <a:xfrm>
            <a:off x="7895034" y="3773537"/>
            <a:ext cx="748010" cy="164857"/>
          </a:xfrm>
          <a:prstGeom prst="roundRect">
            <a:avLst>
              <a:gd name="adj" fmla="val 87051"/>
            </a:avLst>
          </a:prstGeom>
          <a:solidFill>
            <a:srgbClr val="4ADE80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34D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▼▼ 86% DECLINE</a:t>
            </a:r>
            <a:endParaRPr lang="en-US" sz="560" dirty="0"/>
          </a:p>
        </p:txBody>
      </p:sp>
      <p:sp>
        <p:nvSpPr>
          <p:cNvPr id="122" name="Text 119"/>
          <p:cNvSpPr/>
          <p:nvPr/>
        </p:nvSpPr>
        <p:spPr>
          <a:xfrm>
            <a:off x="314920" y="4037409"/>
            <a:ext cx="8514159" cy="334566"/>
          </a:xfrm>
          <a:prstGeom prst="roundRect">
            <a:avLst>
              <a:gd name="adj" fmla="val 17082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3" name="Text 120"/>
          <p:cNvSpPr/>
          <p:nvPr/>
        </p:nvSpPr>
        <p:spPr>
          <a:xfrm>
            <a:off x="314920" y="4037409"/>
            <a:ext cx="19050" cy="334566"/>
          </a:xfrm>
          <a:custGeom>
            <a:avLst/>
            <a:gdLst/>
            <a:ahLst/>
            <a:cxnLst/>
            <a:rect l="l" t="t" r="r" b="b"/>
            <a:pathLst>
              <a:path w="19050" h="334566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320013"/>
                </a:lnTo>
                <a:lnTo>
                  <a:pt x="16669" y="317757"/>
                </a:lnTo>
                <a:lnTo>
                  <a:pt x="14288" y="315217"/>
                </a:lnTo>
                <a:lnTo>
                  <a:pt x="11906" y="312332"/>
                </a:lnTo>
                <a:lnTo>
                  <a:pt x="9525" y="309006"/>
                </a:lnTo>
                <a:lnTo>
                  <a:pt x="7144" y="305083"/>
                </a:lnTo>
                <a:lnTo>
                  <a:pt x="4763" y="300256"/>
                </a:lnTo>
                <a:lnTo>
                  <a:pt x="2381" y="293741"/>
                </a:lnTo>
                <a:lnTo>
                  <a:pt x="0" y="277416"/>
                </a:lnTo>
                <a:close/>
              </a:path>
            </a:pathLst>
          </a:custGeom>
          <a:solidFill>
            <a:srgbClr val="F06292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4" name="Text 121"/>
          <p:cNvSpPr/>
          <p:nvPr/>
        </p:nvSpPr>
        <p:spPr>
          <a:xfrm>
            <a:off x="420291" y="4118967"/>
            <a:ext cx="171450" cy="188595"/>
          </a:xfrm>
          <a:prstGeom prst="ellipse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620" dirty="0"/>
          </a:p>
        </p:txBody>
      </p:sp>
      <p:sp>
        <p:nvSpPr>
          <p:cNvPr id="125" name="Text 122"/>
          <p:cNvSpPr/>
          <p:nvPr/>
        </p:nvSpPr>
        <p:spPr>
          <a:xfrm>
            <a:off x="707231" y="4090095"/>
            <a:ext cx="197959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1101 N Idaho Rd</a:t>
            </a:r>
            <a:endParaRPr lang="en-US" sz="730" dirty="0"/>
          </a:p>
        </p:txBody>
      </p:sp>
      <p:sp>
        <p:nvSpPr>
          <p:cNvPr id="126" name="Text 123"/>
          <p:cNvSpPr/>
          <p:nvPr/>
        </p:nvSpPr>
        <p:spPr>
          <a:xfrm>
            <a:off x="707231" y="4201269"/>
            <a:ext cx="197959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in 2025 · ⚠️</a:t>
            </a:r>
            <a:endParaRPr lang="en-US" sz="620" dirty="0"/>
          </a:p>
        </p:txBody>
      </p:sp>
      <p:sp>
        <p:nvSpPr>
          <p:cNvPr id="127" name="Text 124"/>
          <p:cNvSpPr/>
          <p:nvPr/>
        </p:nvSpPr>
        <p:spPr>
          <a:xfrm>
            <a:off x="2543800" y="4097089"/>
            <a:ext cx="47083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</a:t>
            </a:r>
            <a:endParaRPr lang="en-US" sz="1130" dirty="0"/>
          </a:p>
        </p:txBody>
      </p:sp>
      <p:sp>
        <p:nvSpPr>
          <p:cNvPr id="128" name="Text 125"/>
          <p:cNvSpPr/>
          <p:nvPr/>
        </p:nvSpPr>
        <p:spPr>
          <a:xfrm>
            <a:off x="3025914" y="4139952"/>
            <a:ext cx="56447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680" dirty="0"/>
          </a:p>
        </p:txBody>
      </p:sp>
      <p:sp>
        <p:nvSpPr>
          <p:cNvPr id="129" name="Text 126"/>
          <p:cNvSpPr/>
          <p:nvPr/>
        </p:nvSpPr>
        <p:spPr>
          <a:xfrm>
            <a:off x="3597414" y="4139952"/>
            <a:ext cx="56447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680" dirty="0"/>
          </a:p>
        </p:txBody>
      </p:sp>
      <p:sp>
        <p:nvSpPr>
          <p:cNvPr id="130" name="Text 127"/>
          <p:cNvSpPr/>
          <p:nvPr/>
        </p:nvSpPr>
        <p:spPr>
          <a:xfrm>
            <a:off x="4136827" y="4135189"/>
            <a:ext cx="628650" cy="139005"/>
          </a:xfrm>
          <a:prstGeom prst="rect">
            <a:avLst/>
          </a:prstGeom>
          <a:noFill/>
          <a:ln/>
        </p:spPr>
        <p:txBody>
          <a:bodyPr wrap="none" lIns="29210" tIns="0" rIns="2921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131" name="Text 128"/>
          <p:cNvSpPr/>
          <p:nvPr/>
        </p:nvSpPr>
        <p:spPr>
          <a:xfrm>
            <a:off x="4794052" y="4137422"/>
            <a:ext cx="599331" cy="147831"/>
          </a:xfrm>
          <a:prstGeom prst="roundRect">
            <a:avLst>
              <a:gd name="adj" fmla="val 97077"/>
            </a:avLst>
          </a:prstGeom>
          <a:solidFill>
            <a:srgbClr val="EF4444">
              <a:alpha val="2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Sexual Offense</a:t>
            </a:r>
            <a:endParaRPr lang="en-US" sz="560" dirty="0"/>
          </a:p>
        </p:txBody>
      </p:sp>
      <p:sp>
        <p:nvSpPr>
          <p:cNvPr id="132" name="Text 129"/>
          <p:cNvSpPr/>
          <p:nvPr/>
        </p:nvSpPr>
        <p:spPr>
          <a:xfrm>
            <a:off x="5414963" y="4137422"/>
            <a:ext cx="476845" cy="147831"/>
          </a:xfrm>
          <a:prstGeom prst="roundRect">
            <a:avLst>
              <a:gd name="adj" fmla="val 97077"/>
            </a:avLst>
          </a:prstGeom>
          <a:solidFill>
            <a:srgbClr val="EF4444">
              <a:alpha val="20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C81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Kidnapping</a:t>
            </a:r>
            <a:endParaRPr lang="en-US" sz="560" dirty="0"/>
          </a:p>
        </p:txBody>
      </p:sp>
      <p:sp>
        <p:nvSpPr>
          <p:cNvPr id="133" name="Text 130"/>
          <p:cNvSpPr/>
          <p:nvPr/>
        </p:nvSpPr>
        <p:spPr>
          <a:xfrm>
            <a:off x="7903666" y="4129683"/>
            <a:ext cx="730746" cy="164857"/>
          </a:xfrm>
          <a:prstGeom prst="roundRect">
            <a:avLst>
              <a:gd name="adj" fmla="val 87051"/>
            </a:avLst>
          </a:prstGeom>
          <a:solidFill>
            <a:srgbClr val="EF4444">
              <a:alpha val="20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NEW IN 2025 ⚠️</a:t>
            </a:r>
            <a:endParaRPr lang="en-US" sz="560" dirty="0"/>
          </a:p>
        </p:txBody>
      </p:sp>
      <p:sp>
        <p:nvSpPr>
          <p:cNvPr id="134" name="Text 131"/>
          <p:cNvSpPr/>
          <p:nvPr/>
        </p:nvSpPr>
        <p:spPr>
          <a:xfrm>
            <a:off x="314920" y="4633466"/>
            <a:ext cx="8514159" cy="381893"/>
          </a:xfrm>
          <a:prstGeom prst="roundRect">
            <a:avLst>
              <a:gd name="adj" fmla="val 14965"/>
            </a:avLst>
          </a:prstGeom>
          <a:gradFill rotWithShape="1">
            <a:gsLst>
              <a:gs pos="0">
                <a:srgbClr val="C9A84C">
                  <a:alpha val="18000"/>
                </a:srgbClr>
              </a:gs>
              <a:gs pos="100000">
                <a:srgbClr val="C9A84C">
                  <a:alpha val="6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5" name="Text 132"/>
          <p:cNvSpPr/>
          <p:nvPr/>
        </p:nvSpPr>
        <p:spPr>
          <a:xfrm>
            <a:off x="314920" y="4633466"/>
            <a:ext cx="28575" cy="381893"/>
          </a:xfrm>
          <a:custGeom>
            <a:avLst/>
            <a:gdLst/>
            <a:ahLst/>
            <a:cxnLst/>
            <a:rect l="l" t="t" r="r" b="b"/>
            <a:pathLst>
              <a:path w="28575" h="381893">
                <a:moveTo>
                  <a:pt x="0" y="57150"/>
                </a:moveTo>
                <a:lnTo>
                  <a:pt x="3572" y="37263"/>
                </a:lnTo>
                <a:lnTo>
                  <a:pt x="7144" y="29482"/>
                </a:lnTo>
                <a:lnTo>
                  <a:pt x="10716" y="23834"/>
                </a:lnTo>
                <a:lnTo>
                  <a:pt x="14288" y="19349"/>
                </a:lnTo>
                <a:lnTo>
                  <a:pt x="17859" y="15649"/>
                </a:lnTo>
                <a:lnTo>
                  <a:pt x="21431" y="12537"/>
                </a:lnTo>
                <a:lnTo>
                  <a:pt x="25003" y="9899"/>
                </a:lnTo>
                <a:lnTo>
                  <a:pt x="28575" y="7657"/>
                </a:lnTo>
                <a:lnTo>
                  <a:pt x="28575" y="374236"/>
                </a:lnTo>
                <a:lnTo>
                  <a:pt x="25003" y="371994"/>
                </a:lnTo>
                <a:lnTo>
                  <a:pt x="21431" y="369356"/>
                </a:lnTo>
                <a:lnTo>
                  <a:pt x="17859" y="366244"/>
                </a:lnTo>
                <a:lnTo>
                  <a:pt x="14288" y="362544"/>
                </a:lnTo>
                <a:lnTo>
                  <a:pt x="10716" y="358059"/>
                </a:lnTo>
                <a:lnTo>
                  <a:pt x="7144" y="352411"/>
                </a:lnTo>
                <a:lnTo>
                  <a:pt x="3572" y="344630"/>
                </a:lnTo>
                <a:lnTo>
                  <a:pt x="0" y="324743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303" y="4758044"/>
            <a:ext cx="132588" cy="132588"/>
          </a:xfrm>
          <a:prstGeom prst="rect">
            <a:avLst/>
          </a:prstGeom>
        </p:spPr>
      </p:pic>
      <p:sp>
        <p:nvSpPr>
          <p:cNvPr id="137" name="Text 133"/>
          <p:cNvSpPr/>
          <p:nvPr/>
        </p:nvSpPr>
        <p:spPr>
          <a:xfrm>
            <a:off x="651718" y="4700141"/>
            <a:ext cx="8214607" cy="260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0"/>
              </a:lnSpc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Alert:</a:t>
            </a: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shows a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300% surge</a:t>
            </a: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violent/predatory offenses (Sexual Offense, Kidnapping, Child Abuse) — immediate intervention recommended.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1101 N Idaho Rd</a:t>
            </a: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emerged as a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hotspot in 2025</a:t>
            </a: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with identical offense types, suggesting an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Idaho Rd corridor threat requiring urgent coordinated response.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530" y="0"/>
            <a:ext cx="4715470" cy="371475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6059"/>
            <a:ext cx="3429000" cy="428744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72070" y="200620"/>
            <a:ext cx="5602048" cy="495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9"/>
              </a:lnSpc>
              <a:buNone/>
            </a:pPr>
            <a:r>
              <a:rPr lang="en-US" sz="1690" b="1" kern="0" spc="-2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Hotspot #2: 1001 N Idaho Rd, Apache Junction, AZ — Rapid Escalation</a:t>
            </a:r>
            <a:endParaRPr lang="en-US" sz="1690" dirty="0"/>
          </a:p>
        </p:txBody>
      </p:sp>
      <p:sp>
        <p:nvSpPr>
          <p:cNvPr id="5" name="Text 1"/>
          <p:cNvSpPr/>
          <p:nvPr/>
        </p:nvSpPr>
        <p:spPr>
          <a:xfrm>
            <a:off x="372070" y="701873"/>
            <a:ext cx="5602048" cy="335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230"/>
              </a:spcBef>
              <a:buNone/>
            </a:pPr>
            <a:r>
              <a:rPr lang="en-US" sz="84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location surged from 4 cases (2023) to 16 cases (2025) — a </a:t>
            </a:r>
            <a:r>
              <a:rPr lang="en-US" sz="840" b="1" i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300% three-year increase</a:t>
            </a:r>
            <a:r>
              <a:rPr lang="en-US" sz="84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40" b="1" i="1" dirty="0">
                <a:solidFill>
                  <a:srgbClr val="E2C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total cases across all years</a:t>
            </a:r>
            <a:endParaRPr lang="en-US" sz="840" dirty="0"/>
          </a:p>
        </p:txBody>
      </p:sp>
      <p:sp>
        <p:nvSpPr>
          <p:cNvPr id="6" name="Text 2"/>
          <p:cNvSpPr/>
          <p:nvPr/>
        </p:nvSpPr>
        <p:spPr>
          <a:xfrm>
            <a:off x="372070" y="1079004"/>
            <a:ext cx="42922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3"/>
          <p:cNvSpPr/>
          <p:nvPr/>
        </p:nvSpPr>
        <p:spPr>
          <a:xfrm>
            <a:off x="5630317" y="229791"/>
            <a:ext cx="1104239" cy="322835"/>
          </a:xfrm>
          <a:prstGeom prst="roundRect">
            <a:avLst>
              <a:gd name="adj" fmla="val 13375"/>
            </a:avLst>
          </a:prstGeom>
          <a:solidFill>
            <a:srgbClr val="E05C5C">
              <a:alpha val="15000"/>
            </a:srgbClr>
          </a:solidFill>
          <a:ln w="9525">
            <a:solidFill>
              <a:srgbClr val="E05C5C">
                <a:alpha val="40000"/>
              </a:srgbClr>
            </a:solidFill>
          </a:ln>
        </p:spPr>
        <p:txBody>
          <a:bodyPr wrap="none" lIns="86360" tIns="29210" rIns="86360" bIns="29210" rtlCol="0" anchor="t"/>
          <a:lstStyle/>
          <a:p>
            <a:pPr marL="0" indent="0" algn="l">
              <a:buNone/>
            </a:pPr>
            <a:r>
              <a:rPr lang="en-US" sz="620" b="1" kern="0" spc="50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CRITICAL ESCALATION</a:t>
            </a:r>
            <a:endParaRPr lang="en-US" sz="620" dirty="0"/>
          </a:p>
        </p:txBody>
      </p:sp>
      <p:sp>
        <p:nvSpPr>
          <p:cNvPr id="8" name="Text 4"/>
          <p:cNvSpPr/>
          <p:nvPr/>
        </p:nvSpPr>
        <p:spPr>
          <a:xfrm>
            <a:off x="6816854" y="229791"/>
            <a:ext cx="1119704" cy="322835"/>
          </a:xfrm>
          <a:prstGeom prst="roundRect">
            <a:avLst>
              <a:gd name="adj" fmla="val 13375"/>
            </a:avLst>
          </a:prstGeom>
          <a:solidFill>
            <a:srgbClr val="C9A84C">
              <a:alpha val="18000"/>
            </a:srgbClr>
          </a:solidFill>
          <a:ln w="9525">
            <a:solidFill>
              <a:srgbClr val="C9A84C">
                <a:alpha val="40000"/>
              </a:srgbClr>
            </a:solidFill>
          </a:ln>
        </p:spPr>
        <p:txBody>
          <a:bodyPr wrap="none" lIns="86360" tIns="29210" rIns="86360" bIns="29210" rtlCol="0" anchor="t"/>
          <a:lstStyle/>
          <a:p>
            <a:pPr marL="0" indent="0" algn="ctr">
              <a:buNone/>
            </a:pPr>
            <a:r>
              <a:rPr lang="en-US" sz="620" b="1" kern="0" spc="37" dirty="0">
                <a:solidFill>
                  <a:srgbClr val="E2C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🔺 HIGH-PRIORITY </a:t>
            </a:r>
          </a:p>
          <a:p>
            <a:pPr marL="0" indent="0" algn="ctr">
              <a:buNone/>
            </a:pPr>
            <a:r>
              <a:rPr lang="en-US" sz="620" b="1" kern="0" spc="37" dirty="0">
                <a:solidFill>
                  <a:srgbClr val="E2C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 HOTSPOT</a:t>
            </a:r>
            <a:endParaRPr lang="en-US" sz="620" dirty="0"/>
          </a:p>
        </p:txBody>
      </p:sp>
      <p:sp>
        <p:nvSpPr>
          <p:cNvPr id="9" name="Text 5"/>
          <p:cNvSpPr/>
          <p:nvPr/>
        </p:nvSpPr>
        <p:spPr>
          <a:xfrm>
            <a:off x="8124444" y="229791"/>
            <a:ext cx="499231" cy="322835"/>
          </a:xfrm>
          <a:prstGeom prst="roundRect">
            <a:avLst>
              <a:gd name="adj" fmla="val 13375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86360" tIns="29210" rIns="86360" bIns="29210" rtlCol="0" anchor="t"/>
          <a:lstStyle/>
          <a:p>
            <a:pPr marL="0" indent="0" algn="ctr">
              <a:buNone/>
            </a:pPr>
            <a:r>
              <a:rPr lang="en-US" sz="620" b="1" kern="0" spc="5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#2</a:t>
            </a:r>
            <a:endParaRPr lang="en-US" sz="620" dirty="0"/>
          </a:p>
        </p:txBody>
      </p:sp>
      <p:sp>
        <p:nvSpPr>
          <p:cNvPr id="10" name="Text 6"/>
          <p:cNvSpPr/>
          <p:nvPr/>
        </p:nvSpPr>
        <p:spPr>
          <a:xfrm>
            <a:off x="586680" y="1415504"/>
            <a:ext cx="21580" cy="301752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1E3A6E"/>
              </a:gs>
              <a:gs pos="50000">
                <a:srgbClr val="E8833A"/>
              </a:gs>
              <a:gs pos="100000">
                <a:srgbClr val="E05C5C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7"/>
          <p:cNvSpPr/>
          <p:nvPr/>
        </p:nvSpPr>
        <p:spPr>
          <a:xfrm>
            <a:off x="507950" y="1214735"/>
            <a:ext cx="157460" cy="157460"/>
          </a:xfrm>
          <a:prstGeom prst="ellipse">
            <a:avLst/>
          </a:prstGeom>
          <a:solidFill>
            <a:srgbClr val="0D1A35"/>
          </a:solidFill>
          <a:ln w="19050">
            <a:solidFill>
              <a:srgbClr val="4A80C4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386" y="1227171"/>
            <a:ext cx="132588" cy="13258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41871" y="1407616"/>
            <a:ext cx="295260" cy="145703"/>
          </a:xfrm>
          <a:prstGeom prst="roundRect">
            <a:avLst>
              <a:gd name="adj" fmla="val 20048"/>
            </a:avLst>
          </a:prstGeom>
          <a:solidFill>
            <a:srgbClr val="4A80C4">
              <a:alpha val="20000"/>
            </a:srgbClr>
          </a:solidFill>
          <a:ln/>
        </p:spPr>
        <p:txBody>
          <a:bodyPr wrap="none" lIns="49530" tIns="13970" rIns="49530" bIns="13970" rtlCol="0" anchor="t"/>
          <a:lstStyle/>
          <a:p>
            <a:pPr marL="0" indent="0" algn="l">
              <a:buNone/>
            </a:pPr>
            <a:r>
              <a:rPr lang="en-US" sz="620" b="1" kern="0" spc="31" dirty="0">
                <a:solidFill>
                  <a:srgbClr val="7AA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14" name="Text 9"/>
          <p:cNvSpPr/>
          <p:nvPr/>
        </p:nvSpPr>
        <p:spPr>
          <a:xfrm>
            <a:off x="915591" y="1200894"/>
            <a:ext cx="2885480" cy="864096"/>
          </a:xfrm>
          <a:prstGeom prst="roundRect">
            <a:avLst>
              <a:gd name="adj" fmla="val 8231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0"/>
          <p:cNvSpPr/>
          <p:nvPr/>
        </p:nvSpPr>
        <p:spPr>
          <a:xfrm>
            <a:off x="915591" y="1200894"/>
            <a:ext cx="19050" cy="864096"/>
          </a:xfrm>
          <a:custGeom>
            <a:avLst/>
            <a:gdLst/>
            <a:ahLst/>
            <a:cxnLst/>
            <a:rect l="l" t="t" r="r" b="b"/>
            <a:pathLst>
              <a:path w="19050" h="864096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841420"/>
                </a:lnTo>
                <a:lnTo>
                  <a:pt x="16669" y="838727"/>
                </a:lnTo>
                <a:lnTo>
                  <a:pt x="14288" y="835733"/>
                </a:lnTo>
                <a:lnTo>
                  <a:pt x="11906" y="832369"/>
                </a:lnTo>
                <a:lnTo>
                  <a:pt x="9525" y="828530"/>
                </a:lnTo>
                <a:lnTo>
                  <a:pt x="7144" y="824042"/>
                </a:lnTo>
                <a:lnTo>
                  <a:pt x="4763" y="818564"/>
                </a:lnTo>
                <a:lnTo>
                  <a:pt x="2381" y="811225"/>
                </a:lnTo>
                <a:lnTo>
                  <a:pt x="0" y="792976"/>
                </a:lnTo>
                <a:close/>
              </a:path>
            </a:pathLst>
          </a:custGeom>
          <a:solidFill>
            <a:srgbClr val="4A80C4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1034951" y="1287214"/>
            <a:ext cx="110358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60"/>
              </a:lnSpc>
              <a:buNone/>
            </a:pPr>
            <a:r>
              <a:rPr lang="en-US" sz="1460" b="1" dirty="0">
                <a:solidFill>
                  <a:srgbClr val="7AAEE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4</a:t>
            </a:r>
            <a:endParaRPr lang="en-US" sz="1460" dirty="0"/>
          </a:p>
        </p:txBody>
      </p:sp>
      <p:sp>
        <p:nvSpPr>
          <p:cNvPr id="17" name="Text 12"/>
          <p:cNvSpPr/>
          <p:nvPr/>
        </p:nvSpPr>
        <p:spPr>
          <a:xfrm>
            <a:off x="1167259" y="1363414"/>
            <a:ext cx="33249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</a:t>
            </a:r>
            <a:endParaRPr lang="en-US" sz="620" dirty="0"/>
          </a:p>
        </p:txBody>
      </p:sp>
      <p:sp>
        <p:nvSpPr>
          <p:cNvPr id="18" name="Text 13"/>
          <p:cNvSpPr/>
          <p:nvPr/>
        </p:nvSpPr>
        <p:spPr>
          <a:xfrm>
            <a:off x="1034951" y="1530846"/>
            <a:ext cx="398264" cy="160273"/>
          </a:xfrm>
          <a:prstGeom prst="roundRect">
            <a:avLst>
              <a:gd name="adj" fmla="val 44374"/>
            </a:avLst>
          </a:prstGeom>
          <a:solidFill>
            <a:srgbClr val="4A80C4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93B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620" dirty="0"/>
          </a:p>
        </p:txBody>
      </p:sp>
      <p:sp>
        <p:nvSpPr>
          <p:cNvPr id="19" name="Text 14"/>
          <p:cNvSpPr/>
          <p:nvPr/>
        </p:nvSpPr>
        <p:spPr>
          <a:xfrm>
            <a:off x="1462385" y="1530846"/>
            <a:ext cx="612130" cy="160273"/>
          </a:xfrm>
          <a:prstGeom prst="roundRect">
            <a:avLst>
              <a:gd name="adj" fmla="val 44374"/>
            </a:avLst>
          </a:prstGeom>
          <a:solidFill>
            <a:srgbClr val="4A80C4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93B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620" dirty="0"/>
          </a:p>
        </p:txBody>
      </p:sp>
      <p:sp>
        <p:nvSpPr>
          <p:cNvPr id="20" name="Text 15"/>
          <p:cNvSpPr/>
          <p:nvPr/>
        </p:nvSpPr>
        <p:spPr>
          <a:xfrm>
            <a:off x="2103686" y="1530846"/>
            <a:ext cx="708124" cy="160273"/>
          </a:xfrm>
          <a:prstGeom prst="roundRect">
            <a:avLst>
              <a:gd name="adj" fmla="val 44374"/>
            </a:avLst>
          </a:prstGeom>
          <a:solidFill>
            <a:srgbClr val="4A80C4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93B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Citations</a:t>
            </a:r>
            <a:endParaRPr lang="en-US" sz="620" dirty="0"/>
          </a:p>
        </p:txBody>
      </p:sp>
      <p:sp>
        <p:nvSpPr>
          <p:cNvPr id="21" name="Text 16"/>
          <p:cNvSpPr/>
          <p:nvPr/>
        </p:nvSpPr>
        <p:spPr>
          <a:xfrm>
            <a:off x="1034951" y="1719709"/>
            <a:ext cx="2719126" cy="271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Low-activity address. Minor drug and assault incidents. No pattern established.</a:t>
            </a:r>
            <a:endParaRPr lang="en-US" sz="680" dirty="0"/>
          </a:p>
        </p:txBody>
      </p:sp>
      <p:sp>
        <p:nvSpPr>
          <p:cNvPr id="22" name="Text 17"/>
          <p:cNvSpPr/>
          <p:nvPr/>
        </p:nvSpPr>
        <p:spPr>
          <a:xfrm>
            <a:off x="507950" y="2313581"/>
            <a:ext cx="157460" cy="157460"/>
          </a:xfrm>
          <a:prstGeom prst="ellipse">
            <a:avLst/>
          </a:prstGeom>
          <a:solidFill>
            <a:srgbClr val="0D1A35"/>
          </a:solidFill>
          <a:ln w="19050">
            <a:solidFill>
              <a:srgbClr val="E8833A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0386" y="2326017"/>
            <a:ext cx="132588" cy="13258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441871" y="2506462"/>
            <a:ext cx="295260" cy="145703"/>
          </a:xfrm>
          <a:prstGeom prst="roundRect">
            <a:avLst>
              <a:gd name="adj" fmla="val 20048"/>
            </a:avLst>
          </a:prstGeom>
          <a:solidFill>
            <a:srgbClr val="E8833A">
              <a:alpha val="15000"/>
            </a:srgbClr>
          </a:solidFill>
          <a:ln/>
        </p:spPr>
        <p:txBody>
          <a:bodyPr wrap="none" lIns="49530" tIns="13970" rIns="49530" bIns="13970" rtlCol="0" anchor="t"/>
          <a:lstStyle/>
          <a:p>
            <a:pPr marL="0" indent="0" algn="l">
              <a:buNone/>
            </a:pPr>
            <a:r>
              <a:rPr lang="en-US" sz="620" b="1" kern="0" spc="31" dirty="0">
                <a:solidFill>
                  <a:srgbClr val="E88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25" name="Text 19"/>
          <p:cNvSpPr/>
          <p:nvPr/>
        </p:nvSpPr>
        <p:spPr>
          <a:xfrm>
            <a:off x="915591" y="2267736"/>
            <a:ext cx="2885480" cy="871686"/>
          </a:xfrm>
          <a:prstGeom prst="roundRect">
            <a:avLst>
              <a:gd name="adj" fmla="val 8159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0"/>
          <p:cNvSpPr/>
          <p:nvPr/>
        </p:nvSpPr>
        <p:spPr>
          <a:xfrm>
            <a:off x="915591" y="2267736"/>
            <a:ext cx="19050" cy="871686"/>
          </a:xfrm>
          <a:custGeom>
            <a:avLst/>
            <a:gdLst/>
            <a:ahLst/>
            <a:cxnLst/>
            <a:rect l="l" t="t" r="r" b="b"/>
            <a:pathLst>
              <a:path w="19050" h="871686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849010"/>
                </a:lnTo>
                <a:lnTo>
                  <a:pt x="16669" y="846317"/>
                </a:lnTo>
                <a:lnTo>
                  <a:pt x="14288" y="843323"/>
                </a:lnTo>
                <a:lnTo>
                  <a:pt x="11906" y="839959"/>
                </a:lnTo>
                <a:lnTo>
                  <a:pt x="9525" y="836121"/>
                </a:lnTo>
                <a:lnTo>
                  <a:pt x="7144" y="831632"/>
                </a:lnTo>
                <a:lnTo>
                  <a:pt x="4763" y="826154"/>
                </a:lnTo>
                <a:lnTo>
                  <a:pt x="2381" y="818816"/>
                </a:lnTo>
                <a:lnTo>
                  <a:pt x="0" y="800566"/>
                </a:lnTo>
                <a:close/>
              </a:path>
            </a:pathLst>
          </a:custGeom>
          <a:solidFill>
            <a:srgbClr val="E8833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1"/>
          <p:cNvSpPr/>
          <p:nvPr/>
        </p:nvSpPr>
        <p:spPr>
          <a:xfrm>
            <a:off x="1034951" y="2354056"/>
            <a:ext cx="209727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60"/>
              </a:lnSpc>
              <a:buNone/>
            </a:pPr>
            <a:r>
              <a:rPr lang="en-US" sz="1460" b="1" dirty="0">
                <a:solidFill>
                  <a:srgbClr val="E8833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11</a:t>
            </a:r>
            <a:endParaRPr lang="en-US" sz="1460" dirty="0"/>
          </a:p>
        </p:txBody>
      </p:sp>
      <p:sp>
        <p:nvSpPr>
          <p:cNvPr id="28" name="Text 22"/>
          <p:cNvSpPr/>
          <p:nvPr/>
        </p:nvSpPr>
        <p:spPr>
          <a:xfrm>
            <a:off x="1260128" y="2430256"/>
            <a:ext cx="33249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</a:t>
            </a:r>
            <a:endParaRPr lang="en-US" sz="620" dirty="0"/>
          </a:p>
        </p:txBody>
      </p:sp>
      <p:sp>
        <p:nvSpPr>
          <p:cNvPr id="29" name="Text 23"/>
          <p:cNvSpPr/>
          <p:nvPr/>
        </p:nvSpPr>
        <p:spPr>
          <a:xfrm>
            <a:off x="1616215" y="2422666"/>
            <a:ext cx="339891" cy="133201"/>
          </a:xfrm>
          <a:prstGeom prst="roundRect">
            <a:avLst>
              <a:gd name="adj" fmla="val 21929"/>
            </a:avLst>
          </a:prstGeom>
          <a:solidFill>
            <a:srgbClr val="E8833A">
              <a:alpha val="18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E88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+175%</a:t>
            </a:r>
            <a:endParaRPr lang="en-US" sz="620" dirty="0"/>
          </a:p>
        </p:txBody>
      </p:sp>
      <p:sp>
        <p:nvSpPr>
          <p:cNvPr id="30" name="Text 24"/>
          <p:cNvSpPr/>
          <p:nvPr/>
        </p:nvSpPr>
        <p:spPr>
          <a:xfrm>
            <a:off x="1034951" y="2605278"/>
            <a:ext cx="249734" cy="160273"/>
          </a:xfrm>
          <a:prstGeom prst="ellipse">
            <a:avLst/>
          </a:prstGeom>
          <a:solidFill>
            <a:srgbClr val="E8833A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E88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</a:t>
            </a:r>
            <a:endParaRPr lang="en-US" sz="620" dirty="0"/>
          </a:p>
        </p:txBody>
      </p:sp>
      <p:sp>
        <p:nvSpPr>
          <p:cNvPr id="31" name="Text 25"/>
          <p:cNvSpPr/>
          <p:nvPr/>
        </p:nvSpPr>
        <p:spPr>
          <a:xfrm>
            <a:off x="1313855" y="2605278"/>
            <a:ext cx="612130" cy="160273"/>
          </a:xfrm>
          <a:prstGeom prst="roundRect">
            <a:avLst>
              <a:gd name="adj" fmla="val 44374"/>
            </a:avLst>
          </a:prstGeom>
          <a:solidFill>
            <a:srgbClr val="E8833A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E88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620" dirty="0"/>
          </a:p>
        </p:txBody>
      </p:sp>
      <p:sp>
        <p:nvSpPr>
          <p:cNvPr id="32" name="Text 26"/>
          <p:cNvSpPr/>
          <p:nvPr/>
        </p:nvSpPr>
        <p:spPr>
          <a:xfrm>
            <a:off x="1955155" y="2605278"/>
            <a:ext cx="398264" cy="160273"/>
          </a:xfrm>
          <a:prstGeom prst="roundRect">
            <a:avLst>
              <a:gd name="adj" fmla="val 44374"/>
            </a:avLst>
          </a:prstGeom>
          <a:solidFill>
            <a:srgbClr val="E8833A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E88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620" dirty="0"/>
          </a:p>
        </p:txBody>
      </p:sp>
      <p:sp>
        <p:nvSpPr>
          <p:cNvPr id="33" name="Text 27"/>
          <p:cNvSpPr/>
          <p:nvPr/>
        </p:nvSpPr>
        <p:spPr>
          <a:xfrm>
            <a:off x="2382589" y="2605278"/>
            <a:ext cx="1165622" cy="160273"/>
          </a:xfrm>
          <a:prstGeom prst="roundRect">
            <a:avLst>
              <a:gd name="adj" fmla="val 4437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E2C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 Offender Activity NEW</a:t>
            </a:r>
            <a:endParaRPr lang="en-US" sz="620" dirty="0"/>
          </a:p>
        </p:txBody>
      </p:sp>
      <p:sp>
        <p:nvSpPr>
          <p:cNvPr id="34" name="Text 28"/>
          <p:cNvSpPr/>
          <p:nvPr/>
        </p:nvSpPr>
        <p:spPr>
          <a:xfrm>
            <a:off x="3251156" y="2627900"/>
            <a:ext cx="242280" cy="81855"/>
          </a:xfrm>
          <a:prstGeom prst="roundRect">
            <a:avLst>
              <a:gd name="adj" fmla="val 26376"/>
            </a:avLst>
          </a:prstGeom>
          <a:solidFill>
            <a:srgbClr val="E05C5C">
              <a:alpha val="2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1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</a:t>
            </a:r>
            <a:endParaRPr lang="en-US" sz="510" dirty="0"/>
          </a:p>
        </p:txBody>
      </p:sp>
      <p:sp>
        <p:nvSpPr>
          <p:cNvPr id="35" name="Text 29"/>
          <p:cNvSpPr/>
          <p:nvPr/>
        </p:nvSpPr>
        <p:spPr>
          <a:xfrm>
            <a:off x="1034951" y="2794141"/>
            <a:ext cx="2719126" cy="271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Significant jump. Sex offender activity introduced — early warning signal.</a:t>
            </a:r>
            <a:endParaRPr lang="en-US" sz="680" dirty="0"/>
          </a:p>
        </p:txBody>
      </p:sp>
      <p:sp>
        <p:nvSpPr>
          <p:cNvPr id="36" name="Text 30"/>
          <p:cNvSpPr/>
          <p:nvPr/>
        </p:nvSpPr>
        <p:spPr>
          <a:xfrm>
            <a:off x="507950" y="3389715"/>
            <a:ext cx="157460" cy="157460"/>
          </a:xfrm>
          <a:prstGeom prst="ellipse">
            <a:avLst/>
          </a:prstGeom>
          <a:solidFill>
            <a:srgbClr val="0D1A35"/>
          </a:solidFill>
          <a:ln w="19050">
            <a:solidFill>
              <a:srgbClr val="E05C5C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7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0386" y="3402151"/>
            <a:ext cx="132588" cy="132588"/>
          </a:xfrm>
          <a:prstGeom prst="rect">
            <a:avLst/>
          </a:prstGeom>
        </p:spPr>
      </p:pic>
      <p:sp>
        <p:nvSpPr>
          <p:cNvPr id="38" name="Text 31"/>
          <p:cNvSpPr/>
          <p:nvPr/>
        </p:nvSpPr>
        <p:spPr>
          <a:xfrm>
            <a:off x="441871" y="3582597"/>
            <a:ext cx="295260" cy="145703"/>
          </a:xfrm>
          <a:prstGeom prst="roundRect">
            <a:avLst>
              <a:gd name="adj" fmla="val 20048"/>
            </a:avLst>
          </a:prstGeom>
          <a:solidFill>
            <a:srgbClr val="E05C5C">
              <a:alpha val="15000"/>
            </a:srgbClr>
          </a:solidFill>
          <a:ln/>
        </p:spPr>
        <p:txBody>
          <a:bodyPr wrap="none" lIns="49530" tIns="13970" rIns="49530" bIns="13970" rtlCol="0" anchor="t"/>
          <a:lstStyle/>
          <a:p>
            <a:pPr marL="0" indent="0" algn="l">
              <a:buNone/>
            </a:pPr>
            <a:r>
              <a:rPr lang="en-US" sz="620" b="1" kern="0" spc="3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39" name="Text 32"/>
          <p:cNvSpPr/>
          <p:nvPr/>
        </p:nvSpPr>
        <p:spPr>
          <a:xfrm>
            <a:off x="915591" y="3339298"/>
            <a:ext cx="2885480" cy="891629"/>
          </a:xfrm>
          <a:prstGeom prst="roundRect">
            <a:avLst>
              <a:gd name="adj" fmla="val 7976"/>
            </a:avLst>
          </a:prstGeom>
          <a:gradFill rotWithShape="1">
            <a:gsLst>
              <a:gs pos="0">
                <a:srgbClr val="1F0D0D"/>
              </a:gs>
              <a:gs pos="100000">
                <a:srgbClr val="1A1030"/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3"/>
          <p:cNvSpPr/>
          <p:nvPr/>
        </p:nvSpPr>
        <p:spPr>
          <a:xfrm>
            <a:off x="915591" y="3339298"/>
            <a:ext cx="19050" cy="891629"/>
          </a:xfrm>
          <a:custGeom>
            <a:avLst/>
            <a:gdLst/>
            <a:ahLst/>
            <a:cxnLst/>
            <a:rect l="l" t="t" r="r" b="b"/>
            <a:pathLst>
              <a:path w="19050" h="891629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868953"/>
                </a:lnTo>
                <a:lnTo>
                  <a:pt x="16669" y="866260"/>
                </a:lnTo>
                <a:lnTo>
                  <a:pt x="14288" y="863266"/>
                </a:lnTo>
                <a:lnTo>
                  <a:pt x="11906" y="859902"/>
                </a:lnTo>
                <a:lnTo>
                  <a:pt x="9525" y="856064"/>
                </a:lnTo>
                <a:lnTo>
                  <a:pt x="7144" y="851575"/>
                </a:lnTo>
                <a:lnTo>
                  <a:pt x="4763" y="846097"/>
                </a:lnTo>
                <a:lnTo>
                  <a:pt x="2381" y="838759"/>
                </a:lnTo>
                <a:lnTo>
                  <a:pt x="0" y="820509"/>
                </a:lnTo>
                <a:close/>
              </a:path>
            </a:pathLst>
          </a:custGeom>
          <a:solidFill>
            <a:srgbClr val="E05C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4"/>
          <p:cNvSpPr/>
          <p:nvPr/>
        </p:nvSpPr>
        <p:spPr>
          <a:xfrm>
            <a:off x="1034951" y="3425619"/>
            <a:ext cx="220556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60"/>
              </a:lnSpc>
              <a:buNone/>
            </a:pPr>
            <a:r>
              <a:rPr lang="en-US" sz="1460" b="1" dirty="0">
                <a:solidFill>
                  <a:srgbClr val="E05C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16</a:t>
            </a:r>
            <a:endParaRPr lang="en-US" sz="1460" dirty="0"/>
          </a:p>
        </p:txBody>
      </p:sp>
      <p:sp>
        <p:nvSpPr>
          <p:cNvPr id="42" name="Text 35"/>
          <p:cNvSpPr/>
          <p:nvPr/>
        </p:nvSpPr>
        <p:spPr>
          <a:xfrm>
            <a:off x="1270248" y="3501819"/>
            <a:ext cx="33249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</a:t>
            </a:r>
            <a:endParaRPr lang="en-US" sz="620" dirty="0"/>
          </a:p>
        </p:txBody>
      </p:sp>
      <p:sp>
        <p:nvSpPr>
          <p:cNvPr id="43" name="Text 36"/>
          <p:cNvSpPr/>
          <p:nvPr/>
        </p:nvSpPr>
        <p:spPr>
          <a:xfrm>
            <a:off x="1626772" y="3494228"/>
            <a:ext cx="295412" cy="133201"/>
          </a:xfrm>
          <a:prstGeom prst="roundRect">
            <a:avLst>
              <a:gd name="adj" fmla="val 21929"/>
            </a:avLst>
          </a:prstGeom>
          <a:solidFill>
            <a:srgbClr val="E05C5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+45%</a:t>
            </a:r>
            <a:endParaRPr lang="en-US" sz="620" dirty="0"/>
          </a:p>
        </p:txBody>
      </p:sp>
      <p:sp>
        <p:nvSpPr>
          <p:cNvPr id="44" name="Text 37"/>
          <p:cNvSpPr/>
          <p:nvPr/>
        </p:nvSpPr>
        <p:spPr>
          <a:xfrm>
            <a:off x="1034951" y="3676841"/>
            <a:ext cx="1003102" cy="160273"/>
          </a:xfrm>
          <a:prstGeom prst="roundRect">
            <a:avLst>
              <a:gd name="adj" fmla="val 44374"/>
            </a:avLst>
          </a:prstGeom>
          <a:solidFill>
            <a:srgbClr val="E05C5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F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Sex Trafficking ×7</a:t>
            </a:r>
            <a:endParaRPr lang="en-US" sz="620" dirty="0"/>
          </a:p>
        </p:txBody>
      </p:sp>
      <p:sp>
        <p:nvSpPr>
          <p:cNvPr id="45" name="Text 38"/>
          <p:cNvSpPr/>
          <p:nvPr/>
        </p:nvSpPr>
        <p:spPr>
          <a:xfrm>
            <a:off x="2067223" y="3676841"/>
            <a:ext cx="924371" cy="160273"/>
          </a:xfrm>
          <a:prstGeom prst="roundRect">
            <a:avLst>
              <a:gd name="adj" fmla="val 44374"/>
            </a:avLst>
          </a:prstGeom>
          <a:solidFill>
            <a:srgbClr val="E05C5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F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Aggravated Luring ×2</a:t>
            </a:r>
            <a:endParaRPr lang="en-US" sz="620" dirty="0"/>
          </a:p>
        </p:txBody>
      </p:sp>
      <p:sp>
        <p:nvSpPr>
          <p:cNvPr id="46" name="Text 39"/>
          <p:cNvSpPr/>
          <p:nvPr/>
        </p:nvSpPr>
        <p:spPr>
          <a:xfrm>
            <a:off x="1034951" y="3851714"/>
            <a:ext cx="1118592" cy="160273"/>
          </a:xfrm>
          <a:prstGeom prst="roundRect">
            <a:avLst>
              <a:gd name="adj" fmla="val 44374"/>
            </a:avLst>
          </a:prstGeom>
          <a:solidFill>
            <a:srgbClr val="E05C5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F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Attempted Sexual Conduct</a:t>
            </a:r>
            <a:endParaRPr lang="en-US" sz="620" dirty="0"/>
          </a:p>
        </p:txBody>
      </p:sp>
      <p:sp>
        <p:nvSpPr>
          <p:cNvPr id="47" name="Text 40"/>
          <p:cNvSpPr/>
          <p:nvPr/>
        </p:nvSpPr>
        <p:spPr>
          <a:xfrm>
            <a:off x="2182713" y="3851714"/>
            <a:ext cx="703808" cy="160273"/>
          </a:xfrm>
          <a:prstGeom prst="roundRect">
            <a:avLst>
              <a:gd name="adj" fmla="val 44374"/>
            </a:avLst>
          </a:prstGeom>
          <a:solidFill>
            <a:srgbClr val="E8833A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E88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Aggravated DUI</a:t>
            </a:r>
            <a:endParaRPr lang="en-US" sz="620" dirty="0"/>
          </a:p>
        </p:txBody>
      </p:sp>
      <p:sp>
        <p:nvSpPr>
          <p:cNvPr id="48" name="Text 41"/>
          <p:cNvSpPr/>
          <p:nvPr/>
        </p:nvSpPr>
        <p:spPr>
          <a:xfrm>
            <a:off x="1128861" y="4026587"/>
            <a:ext cx="232535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Child Sex Trafficking address in dataset by 2025</a:t>
            </a:r>
            <a:endParaRPr lang="en-US" sz="620" dirty="0"/>
          </a:p>
        </p:txBody>
      </p:sp>
      <p:pic>
        <p:nvPicPr>
          <p:cNvPr id="49" name="Image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1027" y="4019303"/>
            <a:ext cx="132588" cy="132588"/>
          </a:xfrm>
          <a:prstGeom prst="rect">
            <a:avLst/>
          </a:prstGeom>
        </p:spPr>
      </p:pic>
      <p:sp>
        <p:nvSpPr>
          <p:cNvPr id="50" name="Text 42"/>
          <p:cNvSpPr/>
          <p:nvPr/>
        </p:nvSpPr>
        <p:spPr>
          <a:xfrm>
            <a:off x="3929211" y="1200894"/>
            <a:ext cx="4842718" cy="2388126"/>
          </a:xfrm>
          <a:prstGeom prst="roundRect">
            <a:avLst>
              <a:gd name="adj" fmla="val 2357"/>
            </a:avLst>
          </a:prstGeom>
          <a:solidFill>
            <a:srgbClr val="132040"/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3"/>
          <p:cNvSpPr/>
          <p:nvPr/>
        </p:nvSpPr>
        <p:spPr>
          <a:xfrm>
            <a:off x="5630317" y="1310729"/>
            <a:ext cx="241162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68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1001 N IDAHO RD, APACHE JUNCTION, AZ</a:t>
            </a:r>
            <a:endParaRPr lang="en-US" sz="680" dirty="0"/>
          </a:p>
        </p:txBody>
      </p:sp>
      <p:pic>
        <p:nvPicPr>
          <p:cNvPr id="52" name="Image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24321" y="1309101"/>
            <a:ext cx="132588" cy="132588"/>
          </a:xfrm>
          <a:prstGeom prst="rect">
            <a:avLst/>
          </a:prstGeom>
        </p:spPr>
      </p:pic>
      <p:sp>
        <p:nvSpPr>
          <p:cNvPr id="53" name="Text 44"/>
          <p:cNvSpPr/>
          <p:nvPr/>
        </p:nvSpPr>
        <p:spPr>
          <a:xfrm>
            <a:off x="4053036" y="1525042"/>
            <a:ext cx="3921696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Sex Trafficking</a:t>
            </a:r>
            <a:endParaRPr lang="en-US" sz="730" dirty="0"/>
          </a:p>
        </p:txBody>
      </p:sp>
      <p:sp>
        <p:nvSpPr>
          <p:cNvPr id="54" name="Text 45"/>
          <p:cNvSpPr/>
          <p:nvPr/>
        </p:nvSpPr>
        <p:spPr>
          <a:xfrm>
            <a:off x="7675364" y="1552129"/>
            <a:ext cx="714970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46"/>
          <p:cNvSpPr/>
          <p:nvPr/>
        </p:nvSpPr>
        <p:spPr>
          <a:xfrm>
            <a:off x="7675364" y="1552129"/>
            <a:ext cx="625525" cy="57150"/>
          </a:xfrm>
          <a:prstGeom prst="roundRect">
            <a:avLst>
              <a:gd name="adj" fmla="val 51111"/>
            </a:avLst>
          </a:prstGeom>
          <a:solidFill>
            <a:srgbClr val="E05C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47"/>
          <p:cNvSpPr/>
          <p:nvPr/>
        </p:nvSpPr>
        <p:spPr>
          <a:xfrm>
            <a:off x="8427422" y="1511201"/>
            <a:ext cx="22068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730" dirty="0"/>
          </a:p>
        </p:txBody>
      </p:sp>
      <p:sp>
        <p:nvSpPr>
          <p:cNvPr id="57" name="Text 48"/>
          <p:cNvSpPr/>
          <p:nvPr/>
        </p:nvSpPr>
        <p:spPr>
          <a:xfrm>
            <a:off x="4053036" y="1713458"/>
            <a:ext cx="3921696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Aggravated Luring of a Minor</a:t>
            </a:r>
            <a:endParaRPr lang="en-US" sz="730" dirty="0"/>
          </a:p>
        </p:txBody>
      </p:sp>
      <p:sp>
        <p:nvSpPr>
          <p:cNvPr id="58" name="Text 49"/>
          <p:cNvSpPr/>
          <p:nvPr/>
        </p:nvSpPr>
        <p:spPr>
          <a:xfrm>
            <a:off x="7675364" y="1740545"/>
            <a:ext cx="714970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0"/>
          <p:cNvSpPr/>
          <p:nvPr/>
        </p:nvSpPr>
        <p:spPr>
          <a:xfrm>
            <a:off x="7675364" y="1740545"/>
            <a:ext cx="178743" cy="57150"/>
          </a:xfrm>
          <a:prstGeom prst="roundRect">
            <a:avLst>
              <a:gd name="adj" fmla="val 51111"/>
            </a:avLst>
          </a:prstGeom>
          <a:solidFill>
            <a:srgbClr val="C0504D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51"/>
          <p:cNvSpPr/>
          <p:nvPr/>
        </p:nvSpPr>
        <p:spPr>
          <a:xfrm>
            <a:off x="8427422" y="1699617"/>
            <a:ext cx="22068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30" dirty="0"/>
          </a:p>
        </p:txBody>
      </p:sp>
      <p:sp>
        <p:nvSpPr>
          <p:cNvPr id="61" name="Text 52"/>
          <p:cNvSpPr/>
          <p:nvPr/>
        </p:nvSpPr>
        <p:spPr>
          <a:xfrm>
            <a:off x="4053036" y="1901875"/>
            <a:ext cx="3921696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Attempt to Commit Sexual Conduct w/ Minor</a:t>
            </a:r>
            <a:endParaRPr lang="en-US" sz="730" dirty="0"/>
          </a:p>
        </p:txBody>
      </p:sp>
      <p:sp>
        <p:nvSpPr>
          <p:cNvPr id="62" name="Text 53"/>
          <p:cNvSpPr/>
          <p:nvPr/>
        </p:nvSpPr>
        <p:spPr>
          <a:xfrm>
            <a:off x="7675364" y="1928961"/>
            <a:ext cx="714970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4"/>
          <p:cNvSpPr/>
          <p:nvPr/>
        </p:nvSpPr>
        <p:spPr>
          <a:xfrm>
            <a:off x="7675364" y="1928961"/>
            <a:ext cx="89297" cy="57150"/>
          </a:xfrm>
          <a:prstGeom prst="ellipse">
            <a:avLst/>
          </a:prstGeom>
          <a:solidFill>
            <a:srgbClr val="A0404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5"/>
          <p:cNvSpPr/>
          <p:nvPr/>
        </p:nvSpPr>
        <p:spPr>
          <a:xfrm>
            <a:off x="8427422" y="1888034"/>
            <a:ext cx="22068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30" dirty="0"/>
          </a:p>
        </p:txBody>
      </p:sp>
      <p:sp>
        <p:nvSpPr>
          <p:cNvPr id="65" name="Text 56"/>
          <p:cNvSpPr/>
          <p:nvPr/>
        </p:nvSpPr>
        <p:spPr>
          <a:xfrm>
            <a:off x="4053036" y="2084189"/>
            <a:ext cx="4595068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57"/>
          <p:cNvSpPr/>
          <p:nvPr/>
        </p:nvSpPr>
        <p:spPr>
          <a:xfrm>
            <a:off x="4053036" y="2164705"/>
            <a:ext cx="3921696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Aggravated DUI / DUI</a:t>
            </a:r>
            <a:endParaRPr lang="en-US" sz="730" dirty="0"/>
          </a:p>
        </p:txBody>
      </p:sp>
      <p:sp>
        <p:nvSpPr>
          <p:cNvPr id="67" name="Text 58"/>
          <p:cNvSpPr/>
          <p:nvPr/>
        </p:nvSpPr>
        <p:spPr>
          <a:xfrm>
            <a:off x="7675364" y="2191792"/>
            <a:ext cx="714970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59"/>
          <p:cNvSpPr/>
          <p:nvPr/>
        </p:nvSpPr>
        <p:spPr>
          <a:xfrm>
            <a:off x="7675364" y="2191792"/>
            <a:ext cx="268039" cy="57150"/>
          </a:xfrm>
          <a:prstGeom prst="roundRect">
            <a:avLst>
              <a:gd name="adj" fmla="val 51111"/>
            </a:avLst>
          </a:prstGeom>
          <a:solidFill>
            <a:srgbClr val="E8833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0"/>
          <p:cNvSpPr/>
          <p:nvPr/>
        </p:nvSpPr>
        <p:spPr>
          <a:xfrm>
            <a:off x="8427422" y="2150864"/>
            <a:ext cx="22068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E88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30" dirty="0"/>
          </a:p>
        </p:txBody>
      </p:sp>
      <p:sp>
        <p:nvSpPr>
          <p:cNvPr id="70" name="Text 61"/>
          <p:cNvSpPr/>
          <p:nvPr/>
        </p:nvSpPr>
        <p:spPr>
          <a:xfrm>
            <a:off x="4053036" y="2353121"/>
            <a:ext cx="3921696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730" dirty="0"/>
          </a:p>
        </p:txBody>
      </p:sp>
      <p:sp>
        <p:nvSpPr>
          <p:cNvPr id="71" name="Text 62"/>
          <p:cNvSpPr/>
          <p:nvPr/>
        </p:nvSpPr>
        <p:spPr>
          <a:xfrm>
            <a:off x="7675364" y="2380208"/>
            <a:ext cx="714970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3"/>
          <p:cNvSpPr/>
          <p:nvPr/>
        </p:nvSpPr>
        <p:spPr>
          <a:xfrm>
            <a:off x="7675364" y="2380208"/>
            <a:ext cx="178743" cy="57150"/>
          </a:xfrm>
          <a:prstGeom prst="roundRect">
            <a:avLst>
              <a:gd name="adj" fmla="val 51111"/>
            </a:avLst>
          </a:prstGeom>
          <a:solidFill>
            <a:srgbClr val="7A9EC4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4"/>
          <p:cNvSpPr/>
          <p:nvPr/>
        </p:nvSpPr>
        <p:spPr>
          <a:xfrm>
            <a:off x="8427422" y="2339280"/>
            <a:ext cx="22068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7AA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30" dirty="0"/>
          </a:p>
        </p:txBody>
      </p:sp>
      <p:sp>
        <p:nvSpPr>
          <p:cNvPr id="74" name="Text 65"/>
          <p:cNvSpPr/>
          <p:nvPr/>
        </p:nvSpPr>
        <p:spPr>
          <a:xfrm>
            <a:off x="4053036" y="2541538"/>
            <a:ext cx="3921696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730" dirty="0"/>
          </a:p>
        </p:txBody>
      </p:sp>
      <p:sp>
        <p:nvSpPr>
          <p:cNvPr id="75" name="Text 66"/>
          <p:cNvSpPr/>
          <p:nvPr/>
        </p:nvSpPr>
        <p:spPr>
          <a:xfrm>
            <a:off x="7675364" y="2568625"/>
            <a:ext cx="714970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67"/>
          <p:cNvSpPr/>
          <p:nvPr/>
        </p:nvSpPr>
        <p:spPr>
          <a:xfrm>
            <a:off x="7675364" y="2568625"/>
            <a:ext cx="89297" cy="57150"/>
          </a:xfrm>
          <a:prstGeom prst="ellipse">
            <a:avLst/>
          </a:prstGeom>
          <a:solidFill>
            <a:srgbClr val="7A9EC4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7" name="Text 68"/>
          <p:cNvSpPr/>
          <p:nvPr/>
        </p:nvSpPr>
        <p:spPr>
          <a:xfrm>
            <a:off x="8427422" y="2527697"/>
            <a:ext cx="22068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7AA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30" dirty="0"/>
          </a:p>
        </p:txBody>
      </p:sp>
      <p:sp>
        <p:nvSpPr>
          <p:cNvPr id="78" name="Text 69"/>
          <p:cNvSpPr/>
          <p:nvPr/>
        </p:nvSpPr>
        <p:spPr>
          <a:xfrm>
            <a:off x="4053036" y="2723852"/>
            <a:ext cx="4686970" cy="228302"/>
          </a:xfrm>
          <a:prstGeom prst="roundRect">
            <a:avLst>
              <a:gd name="adj" fmla="val 18914"/>
            </a:avLst>
          </a:prstGeom>
          <a:solidFill>
            <a:srgbClr val="E05C5C">
              <a:alpha val="10000"/>
            </a:srgbClr>
          </a:solidFill>
          <a:ln/>
        </p:spPr>
        <p:txBody>
          <a:bodyPr wrap="none" lIns="71120" tIns="49530" rIns="71120" bIns="49530" rtlCol="0" anchor="t"/>
          <a:lstStyle/>
          <a:p>
            <a:pPr marL="0" indent="0" algn="l">
              <a:buNone/>
            </a:pPr>
            <a:r>
              <a:rPr lang="en-US" sz="68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of 16 cases (62.5%) are sex-related offenses · Primary charges: Child Sex Trafficking, DUI, Assault</a:t>
            </a:r>
            <a:endParaRPr lang="en-US" sz="680" dirty="0"/>
          </a:p>
        </p:txBody>
      </p:sp>
      <p:sp>
        <p:nvSpPr>
          <p:cNvPr id="79" name="Text 70"/>
          <p:cNvSpPr/>
          <p:nvPr/>
        </p:nvSpPr>
        <p:spPr>
          <a:xfrm>
            <a:off x="4053036" y="2723852"/>
            <a:ext cx="19050" cy="228302"/>
          </a:xfrm>
          <a:custGeom>
            <a:avLst/>
            <a:gdLst/>
            <a:ahLst/>
            <a:cxnLst/>
            <a:rect l="l" t="t" r="r" b="b"/>
            <a:pathLst>
              <a:path w="19050" h="228302">
                <a:moveTo>
                  <a:pt x="0" y="43180"/>
                </a:moveTo>
                <a:lnTo>
                  <a:pt x="2381" y="29039"/>
                </a:lnTo>
                <a:lnTo>
                  <a:pt x="4763" y="23467"/>
                </a:lnTo>
                <a:lnTo>
                  <a:pt x="7144" y="19391"/>
                </a:lnTo>
                <a:lnTo>
                  <a:pt x="9525" y="16127"/>
                </a:lnTo>
                <a:lnTo>
                  <a:pt x="11906" y="13406"/>
                </a:lnTo>
                <a:lnTo>
                  <a:pt x="14288" y="11090"/>
                </a:lnTo>
                <a:lnTo>
                  <a:pt x="16669" y="9097"/>
                </a:lnTo>
                <a:lnTo>
                  <a:pt x="19050" y="7371"/>
                </a:lnTo>
                <a:lnTo>
                  <a:pt x="19050" y="220931"/>
                </a:lnTo>
                <a:lnTo>
                  <a:pt x="16669" y="219206"/>
                </a:lnTo>
                <a:lnTo>
                  <a:pt x="14288" y="217212"/>
                </a:lnTo>
                <a:lnTo>
                  <a:pt x="11906" y="214896"/>
                </a:lnTo>
                <a:lnTo>
                  <a:pt x="9525" y="212175"/>
                </a:lnTo>
                <a:lnTo>
                  <a:pt x="7144" y="208911"/>
                </a:lnTo>
                <a:lnTo>
                  <a:pt x="4763" y="204836"/>
                </a:lnTo>
                <a:lnTo>
                  <a:pt x="2381" y="199264"/>
                </a:lnTo>
                <a:lnTo>
                  <a:pt x="0" y="185122"/>
                </a:lnTo>
                <a:close/>
              </a:path>
            </a:pathLst>
          </a:custGeom>
          <a:solidFill>
            <a:srgbClr val="E05C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0" name="Text 71"/>
          <p:cNvSpPr/>
          <p:nvPr/>
        </p:nvSpPr>
        <p:spPr>
          <a:xfrm>
            <a:off x="3928905" y="3705276"/>
            <a:ext cx="4842718" cy="796826"/>
          </a:xfrm>
          <a:prstGeom prst="roundRect">
            <a:avLst>
              <a:gd name="adj" fmla="val 8925"/>
            </a:avLst>
          </a:prstGeom>
          <a:gradFill rotWithShape="1">
            <a:gsLst>
              <a:gs pos="0">
                <a:srgbClr val="1A2D50"/>
              </a:gs>
              <a:gs pos="100000">
                <a:srgbClr val="0F1F3D"/>
              </a:gs>
            </a:gsLst>
            <a:lin ang="2700000" scaled="1"/>
          </a:gra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1" name="Image 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52730" y="3860504"/>
            <a:ext cx="486370" cy="486370"/>
          </a:xfrm>
          <a:prstGeom prst="rect">
            <a:avLst/>
          </a:prstGeom>
        </p:spPr>
      </p:pic>
      <p:sp>
        <p:nvSpPr>
          <p:cNvPr id="82" name="Text 72"/>
          <p:cNvSpPr/>
          <p:nvPr/>
        </p:nvSpPr>
        <p:spPr>
          <a:xfrm>
            <a:off x="4052730" y="3860504"/>
            <a:ext cx="486370" cy="5350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+300%</a:t>
            </a:r>
            <a:endParaRPr lang="en-US" sz="790" dirty="0"/>
          </a:p>
        </p:txBody>
      </p:sp>
      <p:sp>
        <p:nvSpPr>
          <p:cNvPr id="83" name="Text 73"/>
          <p:cNvSpPr/>
          <p:nvPr/>
        </p:nvSpPr>
        <p:spPr>
          <a:xfrm>
            <a:off x="4653401" y="3801122"/>
            <a:ext cx="3422541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Case Growth — 1001 N Idaho Rd, Apache Junction, AZ</a:t>
            </a:r>
            <a:endParaRPr lang="en-US" sz="730" dirty="0"/>
          </a:p>
        </p:txBody>
      </p:sp>
      <p:sp>
        <p:nvSpPr>
          <p:cNvPr id="84" name="Text 74"/>
          <p:cNvSpPr/>
          <p:nvPr/>
        </p:nvSpPr>
        <p:spPr>
          <a:xfrm>
            <a:off x="4653401" y="3975548"/>
            <a:ext cx="78418" cy="1924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15"/>
              </a:lnSpc>
              <a:buNone/>
            </a:pPr>
            <a:r>
              <a:rPr lang="en-US" sz="1010" b="1" dirty="0">
                <a:solidFill>
                  <a:srgbClr val="7AA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10" dirty="0"/>
          </a:p>
        </p:txBody>
      </p:sp>
      <p:sp>
        <p:nvSpPr>
          <p:cNvPr id="85" name="Text 75"/>
          <p:cNvSpPr/>
          <p:nvPr/>
        </p:nvSpPr>
        <p:spPr>
          <a:xfrm>
            <a:off x="4767849" y="3996533"/>
            <a:ext cx="110177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790" dirty="0"/>
          </a:p>
        </p:txBody>
      </p:sp>
      <p:sp>
        <p:nvSpPr>
          <p:cNvPr id="86" name="Text 76"/>
          <p:cNvSpPr/>
          <p:nvPr/>
        </p:nvSpPr>
        <p:spPr>
          <a:xfrm>
            <a:off x="4911171" y="3975548"/>
            <a:ext cx="149141" cy="1924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15"/>
              </a:lnSpc>
              <a:buNone/>
            </a:pPr>
            <a:r>
              <a:rPr lang="en-US" sz="1010" b="1" dirty="0">
                <a:solidFill>
                  <a:srgbClr val="E88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10" dirty="0"/>
          </a:p>
        </p:txBody>
      </p:sp>
      <p:sp>
        <p:nvSpPr>
          <p:cNvPr id="87" name="Text 77"/>
          <p:cNvSpPr/>
          <p:nvPr/>
        </p:nvSpPr>
        <p:spPr>
          <a:xfrm>
            <a:off x="5089914" y="3996533"/>
            <a:ext cx="110177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790" dirty="0"/>
          </a:p>
        </p:txBody>
      </p:sp>
      <p:sp>
        <p:nvSpPr>
          <p:cNvPr id="88" name="Text 78"/>
          <p:cNvSpPr/>
          <p:nvPr/>
        </p:nvSpPr>
        <p:spPr>
          <a:xfrm>
            <a:off x="5233235" y="3975548"/>
            <a:ext cx="156835" cy="1924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15"/>
              </a:lnSpc>
              <a:buNone/>
            </a:pPr>
            <a:r>
              <a:rPr lang="en-US" sz="101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10" dirty="0"/>
          </a:p>
        </p:txBody>
      </p:sp>
      <p:sp>
        <p:nvSpPr>
          <p:cNvPr id="89" name="Text 79"/>
          <p:cNvSpPr/>
          <p:nvPr/>
        </p:nvSpPr>
        <p:spPr>
          <a:xfrm>
            <a:off x="5462133" y="4006951"/>
            <a:ext cx="24769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</a:t>
            </a:r>
            <a:endParaRPr lang="en-US" sz="680" dirty="0"/>
          </a:p>
        </p:txBody>
      </p:sp>
      <p:sp>
        <p:nvSpPr>
          <p:cNvPr id="90" name="Text 80"/>
          <p:cNvSpPr/>
          <p:nvPr/>
        </p:nvSpPr>
        <p:spPr>
          <a:xfrm>
            <a:off x="5801461" y="3993110"/>
            <a:ext cx="433536" cy="172879"/>
          </a:xfrm>
          <a:prstGeom prst="roundRect">
            <a:avLst>
              <a:gd name="adj" fmla="val 16896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E2C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Total</a:t>
            </a:r>
            <a:endParaRPr lang="en-US" sz="680" dirty="0"/>
          </a:p>
        </p:txBody>
      </p:sp>
      <p:sp>
        <p:nvSpPr>
          <p:cNvPr id="91" name="Text 81"/>
          <p:cNvSpPr/>
          <p:nvPr/>
        </p:nvSpPr>
        <p:spPr>
          <a:xfrm>
            <a:off x="4653401" y="4181824"/>
            <a:ext cx="3173629" cy="235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Rapidly escalating — requires priority law enforcement focus. From rank #12 (2023) to </a:t>
            </a:r>
            <a:r>
              <a:rPr lang="en-US" sz="68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#2 (2025)</a:t>
            </a: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680" dirty="0"/>
          </a:p>
        </p:txBody>
      </p:sp>
      <p:sp>
        <p:nvSpPr>
          <p:cNvPr id="92" name="Text 82"/>
          <p:cNvSpPr/>
          <p:nvPr/>
        </p:nvSpPr>
        <p:spPr>
          <a:xfrm>
            <a:off x="7903532" y="3829697"/>
            <a:ext cx="71983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ICAC</a:t>
            </a:r>
            <a:endParaRPr lang="en-US" sz="560" dirty="0"/>
          </a:p>
        </p:txBody>
      </p:sp>
      <p:sp>
        <p:nvSpPr>
          <p:cNvPr id="93" name="Text 83"/>
          <p:cNvSpPr/>
          <p:nvPr/>
        </p:nvSpPr>
        <p:spPr>
          <a:xfrm>
            <a:off x="7936251" y="3965577"/>
            <a:ext cx="654397" cy="424468"/>
          </a:xfrm>
          <a:prstGeom prst="roundRect">
            <a:avLst>
              <a:gd name="adj" fmla="val 13464"/>
            </a:avLst>
          </a:prstGeom>
          <a:solidFill>
            <a:srgbClr val="E05C5C">
              <a:alpha val="15000"/>
            </a:srgbClr>
          </a:solidFill>
          <a:ln w="9525">
            <a:solidFill>
              <a:srgbClr val="E05C5C">
                <a:alpha val="50000"/>
              </a:srgbClr>
            </a:solidFill>
          </a:ln>
        </p:spPr>
        <p:txBody>
          <a:bodyPr wrap="none" lIns="71120" tIns="43180" rIns="71120" bIns="43180" rtlCol="0" anchor="t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Multi-Agency</a:t>
            </a:r>
          </a:p>
          <a:p>
            <a:pPr marL="0" indent="0" algn="ctr">
              <a:buNone/>
            </a:pPr>
            <a:r>
              <a:rPr lang="en-US" sz="62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</a:t>
            </a:r>
          </a:p>
          <a:p>
            <a:pPr marL="0" indent="0" algn="ctr">
              <a:buNone/>
            </a:pPr>
            <a:r>
              <a:rPr lang="en-US" sz="62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</a:t>
            </a:r>
            <a:endParaRPr lang="en-US" sz="620" dirty="0"/>
          </a:p>
        </p:txBody>
      </p:sp>
      <p:sp>
        <p:nvSpPr>
          <p:cNvPr id="94" name="Text 84"/>
          <p:cNvSpPr/>
          <p:nvPr/>
        </p:nvSpPr>
        <p:spPr>
          <a:xfrm>
            <a:off x="528786" y="4572177"/>
            <a:ext cx="178118" cy="153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2"/>
              </a:lnSpc>
              <a:buNone/>
            </a:pPr>
            <a:r>
              <a:rPr lang="en-US" sz="101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</a:t>
            </a:r>
            <a:endParaRPr lang="en-US" sz="1010" dirty="0"/>
          </a:p>
        </p:txBody>
      </p:sp>
      <p:sp>
        <p:nvSpPr>
          <p:cNvPr id="95" name="Text 85"/>
          <p:cNvSpPr/>
          <p:nvPr/>
        </p:nvSpPr>
        <p:spPr>
          <a:xfrm>
            <a:off x="761702" y="4572177"/>
            <a:ext cx="8030013" cy="4233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730" b="1" dirty="0">
                <a:solidFill>
                  <a:srgbClr val="E2C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Escalation — High-Priority Emerging Hotspot:</a:t>
            </a: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1001 N Idaho Rd, Apache Junction, AZ transitioned from a minor drug/assault address to the </a:t>
            </a:r>
            <a:r>
              <a:rPr lang="en-US" sz="730" b="1" dirty="0">
                <a:solidFill>
                  <a:srgbClr val="E2C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Child Sex Trafficking location</a:t>
            </a: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dataset by 2025 (31 total cases: 4 → 11 → 16). This location requires </a:t>
            </a:r>
            <a:r>
              <a:rPr lang="en-US" sz="730" b="1" dirty="0">
                <a:solidFill>
                  <a:srgbClr val="E2C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multi-agency response</a:t>
            </a: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including ICAC (Internet Crimes Against Children Task Force) coordination, with priority focus on Child Sex Trafficking, DUI, and Assault charges.</a:t>
            </a:r>
            <a:endParaRPr lang="en-US" sz="730" dirty="0"/>
          </a:p>
        </p:txBody>
      </p:sp>
      <p:sp>
        <p:nvSpPr>
          <p:cNvPr id="96" name="Text 86"/>
          <p:cNvSpPr/>
          <p:nvPr/>
        </p:nvSpPr>
        <p:spPr>
          <a:xfrm>
            <a:off x="4117471" y="3925244"/>
            <a:ext cx="356741" cy="356741"/>
          </a:xfrm>
          <a:prstGeom prst="ellipse">
            <a:avLst/>
          </a:prstGeom>
          <a:solidFill>
            <a:srgbClr val="1A2D5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34290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0" y="1857970"/>
            <a:ext cx="5143500" cy="328553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52425" y="766465"/>
            <a:ext cx="2969866" cy="21580"/>
          </a:xfrm>
          <a:custGeom>
            <a:avLst/>
            <a:gdLst/>
            <a:ahLst/>
            <a:cxnLst/>
            <a:rect l="l" t="t" r="r" b="b"/>
            <a:pathLst>
              <a:path w="2969866" h="21580">
                <a:moveTo>
                  <a:pt x="86360" y="0"/>
                </a:moveTo>
                <a:lnTo>
                  <a:pt x="2883506" y="0"/>
                </a:lnTo>
                <a:lnTo>
                  <a:pt x="2904922" y="2698"/>
                </a:lnTo>
                <a:lnTo>
                  <a:pt x="2913552" y="5395"/>
                </a:lnTo>
                <a:lnTo>
                  <a:pt x="2920006" y="8093"/>
                </a:lnTo>
                <a:lnTo>
                  <a:pt x="2925306" y="10790"/>
                </a:lnTo>
                <a:lnTo>
                  <a:pt x="2929849" y="13488"/>
                </a:lnTo>
                <a:lnTo>
                  <a:pt x="2933841" y="16185"/>
                </a:lnTo>
                <a:lnTo>
                  <a:pt x="2937403" y="18883"/>
                </a:lnTo>
                <a:lnTo>
                  <a:pt x="2940617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C9A84C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3"/>
          <p:cNvSpPr/>
          <p:nvPr/>
        </p:nvSpPr>
        <p:spPr>
          <a:xfrm>
            <a:off x="3441650" y="766465"/>
            <a:ext cx="2970009" cy="21580"/>
          </a:xfrm>
          <a:custGeom>
            <a:avLst/>
            <a:gdLst/>
            <a:ahLst/>
            <a:cxnLst/>
            <a:rect l="l" t="t" r="r" b="b"/>
            <a:pathLst>
              <a:path w="2970009" h="21580">
                <a:moveTo>
                  <a:pt x="86360" y="0"/>
                </a:moveTo>
                <a:lnTo>
                  <a:pt x="2883649" y="0"/>
                </a:lnTo>
                <a:lnTo>
                  <a:pt x="2905065" y="2698"/>
                </a:lnTo>
                <a:lnTo>
                  <a:pt x="2913695" y="5395"/>
                </a:lnTo>
                <a:lnTo>
                  <a:pt x="2920149" y="8093"/>
                </a:lnTo>
                <a:lnTo>
                  <a:pt x="2925449" y="10790"/>
                </a:lnTo>
                <a:lnTo>
                  <a:pt x="2929992" y="13488"/>
                </a:lnTo>
                <a:lnTo>
                  <a:pt x="2933983" y="16185"/>
                </a:lnTo>
                <a:lnTo>
                  <a:pt x="2937546" y="18883"/>
                </a:lnTo>
                <a:lnTo>
                  <a:pt x="2940760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E8693A"/>
              </a:gs>
              <a:gs pos="100000">
                <a:srgbClr val="E8693A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352425" y="2503587"/>
            <a:ext cx="2969866" cy="21580"/>
          </a:xfrm>
          <a:custGeom>
            <a:avLst/>
            <a:gdLst/>
            <a:ahLst/>
            <a:cxnLst/>
            <a:rect l="l" t="t" r="r" b="b"/>
            <a:pathLst>
              <a:path w="2969866" h="21580">
                <a:moveTo>
                  <a:pt x="86360" y="0"/>
                </a:moveTo>
                <a:lnTo>
                  <a:pt x="2883506" y="0"/>
                </a:lnTo>
                <a:lnTo>
                  <a:pt x="2904922" y="2698"/>
                </a:lnTo>
                <a:lnTo>
                  <a:pt x="2913552" y="5395"/>
                </a:lnTo>
                <a:lnTo>
                  <a:pt x="2920006" y="8093"/>
                </a:lnTo>
                <a:lnTo>
                  <a:pt x="2925306" y="10790"/>
                </a:lnTo>
                <a:lnTo>
                  <a:pt x="2929849" y="13488"/>
                </a:lnTo>
                <a:lnTo>
                  <a:pt x="2933841" y="16185"/>
                </a:lnTo>
                <a:lnTo>
                  <a:pt x="2937403" y="18883"/>
                </a:lnTo>
                <a:lnTo>
                  <a:pt x="2940617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4A6FA5"/>
              </a:gs>
              <a:gs pos="100000">
                <a:srgbClr val="4A6FA5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5"/>
          <p:cNvSpPr/>
          <p:nvPr/>
        </p:nvSpPr>
        <p:spPr>
          <a:xfrm>
            <a:off x="3441650" y="2503587"/>
            <a:ext cx="2970009" cy="21580"/>
          </a:xfrm>
          <a:custGeom>
            <a:avLst/>
            <a:gdLst/>
            <a:ahLst/>
            <a:cxnLst/>
            <a:rect l="l" t="t" r="r" b="b"/>
            <a:pathLst>
              <a:path w="2970009" h="21580">
                <a:moveTo>
                  <a:pt x="86360" y="0"/>
                </a:moveTo>
                <a:lnTo>
                  <a:pt x="2883649" y="0"/>
                </a:lnTo>
                <a:lnTo>
                  <a:pt x="2905065" y="2698"/>
                </a:lnTo>
                <a:lnTo>
                  <a:pt x="2913695" y="5395"/>
                </a:lnTo>
                <a:lnTo>
                  <a:pt x="2920149" y="8093"/>
                </a:lnTo>
                <a:lnTo>
                  <a:pt x="2925449" y="10790"/>
                </a:lnTo>
                <a:lnTo>
                  <a:pt x="2929992" y="13488"/>
                </a:lnTo>
                <a:lnTo>
                  <a:pt x="2933983" y="16185"/>
                </a:lnTo>
                <a:lnTo>
                  <a:pt x="2937546" y="18883"/>
                </a:lnTo>
                <a:lnTo>
                  <a:pt x="2940760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3A4A60">
                  <a:alpha val="85000"/>
                </a:srgbClr>
              </a:gs>
              <a:gs pos="100000">
                <a:srgbClr val="3A4A60">
                  <a:alpha val="2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342900" y="271165"/>
            <a:ext cx="29170" cy="314920"/>
          </a:xfrm>
          <a:prstGeom prst="roundRect">
            <a:avLst>
              <a:gd name="adj" fmla="val 47892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2380" y="269379"/>
            <a:ext cx="139005" cy="13900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97706" y="228600"/>
            <a:ext cx="4560171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738"/>
              </a:lnSpc>
              <a:buNone/>
            </a:pPr>
            <a:r>
              <a:rPr lang="en-US" sz="1580" kern="0" spc="-16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Idaho Road Corridor — </a:t>
            </a:r>
            <a:r>
              <a:rPr lang="en-US" sz="1580" b="1" kern="0" spc="-16" dirty="0">
                <a:solidFill>
                  <a:srgbClr val="E8693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Emerging Crime Zone</a:t>
            </a:r>
            <a:endParaRPr lang="en-US" sz="1580" dirty="0"/>
          </a:p>
        </p:txBody>
      </p:sp>
      <p:sp>
        <p:nvSpPr>
          <p:cNvPr id="13" name="Text 8"/>
          <p:cNvSpPr/>
          <p:nvPr/>
        </p:nvSpPr>
        <p:spPr>
          <a:xfrm>
            <a:off x="744141" y="478334"/>
            <a:ext cx="5644589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spcBef>
                <a:spcPts val="230"/>
              </a:spcBef>
              <a:buNone/>
            </a:pPr>
            <a:r>
              <a:rPr lang="en-US" sz="790" kern="0" spc="8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Idaho Road addresses showing concentrated and escalating activity · 36 combined cases across 3 years</a:t>
            </a:r>
            <a:endParaRPr lang="en-US" sz="790" dirty="0"/>
          </a:p>
        </p:txBody>
      </p:sp>
      <p:sp>
        <p:nvSpPr>
          <p:cNvPr id="14" name="Text 9"/>
          <p:cNvSpPr/>
          <p:nvPr/>
        </p:nvSpPr>
        <p:spPr>
          <a:xfrm>
            <a:off x="7007423" y="317004"/>
            <a:ext cx="1793677" cy="223391"/>
          </a:xfrm>
          <a:prstGeom prst="roundRect">
            <a:avLst>
              <a:gd name="adj" fmla="val 64242"/>
            </a:avLst>
          </a:prstGeom>
          <a:solidFill>
            <a:srgbClr val="E8693A">
              <a:alpha val="12000"/>
            </a:srgbClr>
          </a:solidFill>
          <a:ln w="9525">
            <a:solidFill>
              <a:srgbClr val="E8693A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88544" y="362405"/>
            <a:ext cx="132588" cy="13258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249567" y="369689"/>
            <a:ext cx="158586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E86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+300% SURGE · 1001 N IDAHO RD</a:t>
            </a:r>
            <a:endParaRPr lang="en-US" sz="620" dirty="0"/>
          </a:p>
        </p:txBody>
      </p:sp>
      <p:sp>
        <p:nvSpPr>
          <p:cNvPr id="17" name="Text 11"/>
          <p:cNvSpPr/>
          <p:nvPr/>
        </p:nvSpPr>
        <p:spPr>
          <a:xfrm>
            <a:off x="342900" y="756940"/>
            <a:ext cx="2988915" cy="1636812"/>
          </a:xfrm>
          <a:prstGeom prst="roundRect">
            <a:avLst>
              <a:gd name="adj" fmla="val 5276"/>
            </a:avLst>
          </a:prstGeom>
          <a:solidFill>
            <a:srgbClr val="132040"/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642" y="883006"/>
            <a:ext cx="132588" cy="132588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588466" y="880765"/>
            <a:ext cx="997163" cy="1370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1001 N Idaho Rd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608707" y="1025426"/>
            <a:ext cx="163874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hotspot · 31 combined cases · +300% surge</a:t>
            </a:r>
            <a:endParaRPr lang="en-US" sz="560" dirty="0"/>
          </a:p>
        </p:txBody>
      </p:sp>
      <p:sp>
        <p:nvSpPr>
          <p:cNvPr id="21" name="Text 14"/>
          <p:cNvSpPr/>
          <p:nvPr/>
        </p:nvSpPr>
        <p:spPr>
          <a:xfrm>
            <a:off x="2673385" y="880765"/>
            <a:ext cx="520764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240"/>
              </a:lnSpc>
              <a:buNone/>
            </a:pPr>
            <a:r>
              <a:rPr lang="en-US" sz="12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240" dirty="0"/>
          </a:p>
        </p:txBody>
      </p:sp>
      <p:sp>
        <p:nvSpPr>
          <p:cNvPr id="22" name="Text 15"/>
          <p:cNvSpPr/>
          <p:nvPr/>
        </p:nvSpPr>
        <p:spPr>
          <a:xfrm>
            <a:off x="2673385" y="1038225"/>
            <a:ext cx="520764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765"/>
              </a:lnSpc>
              <a:buNone/>
            </a:pPr>
            <a:r>
              <a:rPr lang="en-US" sz="510" kern="0" spc="2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</a:t>
            </a:r>
            <a:endParaRPr lang="en-US" sz="510" dirty="0"/>
          </a:p>
        </p:txBody>
      </p:sp>
      <p:sp>
        <p:nvSpPr>
          <p:cNvPr id="23" name="Text 16"/>
          <p:cNvSpPr/>
          <p:nvPr/>
        </p:nvSpPr>
        <p:spPr>
          <a:xfrm>
            <a:off x="480566" y="1198066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24" name="Text 17"/>
          <p:cNvSpPr/>
          <p:nvPr/>
        </p:nvSpPr>
        <p:spPr>
          <a:xfrm>
            <a:off x="780157" y="1235571"/>
            <a:ext cx="1984772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18"/>
          <p:cNvSpPr/>
          <p:nvPr/>
        </p:nvSpPr>
        <p:spPr>
          <a:xfrm>
            <a:off x="780157" y="1235571"/>
            <a:ext cx="496193" cy="43160"/>
          </a:xfrm>
          <a:prstGeom prst="roundRect">
            <a:avLst>
              <a:gd name="adj" fmla="val 50023"/>
            </a:avLst>
          </a:prstGeom>
          <a:solidFill>
            <a:srgbClr val="C9A84C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19"/>
          <p:cNvSpPr/>
          <p:nvPr/>
        </p:nvSpPr>
        <p:spPr>
          <a:xfrm>
            <a:off x="2784872" y="1192411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cases</a:t>
            </a:r>
            <a:endParaRPr lang="en-US" sz="680" dirty="0"/>
          </a:p>
        </p:txBody>
      </p:sp>
      <p:sp>
        <p:nvSpPr>
          <p:cNvPr id="27" name="Text 20"/>
          <p:cNvSpPr/>
          <p:nvPr/>
        </p:nvSpPr>
        <p:spPr>
          <a:xfrm>
            <a:off x="480566" y="1356717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28" name="Text 21"/>
          <p:cNvSpPr/>
          <p:nvPr/>
        </p:nvSpPr>
        <p:spPr>
          <a:xfrm>
            <a:off x="780157" y="1394222"/>
            <a:ext cx="1984772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2"/>
          <p:cNvSpPr/>
          <p:nvPr/>
        </p:nvSpPr>
        <p:spPr>
          <a:xfrm>
            <a:off x="780157" y="1394222"/>
            <a:ext cx="1369368" cy="43160"/>
          </a:xfrm>
          <a:prstGeom prst="roundRect">
            <a:avLst>
              <a:gd name="adj" fmla="val 50023"/>
            </a:avLst>
          </a:prstGeom>
          <a:solidFill>
            <a:srgbClr val="C9A84C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3"/>
          <p:cNvSpPr/>
          <p:nvPr/>
        </p:nvSpPr>
        <p:spPr>
          <a:xfrm>
            <a:off x="2784872" y="1351062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cases</a:t>
            </a:r>
            <a:endParaRPr lang="en-US" sz="680" dirty="0"/>
          </a:p>
        </p:txBody>
      </p:sp>
      <p:sp>
        <p:nvSpPr>
          <p:cNvPr id="31" name="Text 24"/>
          <p:cNvSpPr/>
          <p:nvPr/>
        </p:nvSpPr>
        <p:spPr>
          <a:xfrm>
            <a:off x="480566" y="1515368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32" name="Text 25"/>
          <p:cNvSpPr/>
          <p:nvPr/>
        </p:nvSpPr>
        <p:spPr>
          <a:xfrm>
            <a:off x="780157" y="1552873"/>
            <a:ext cx="1984772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6"/>
          <p:cNvSpPr/>
          <p:nvPr/>
        </p:nvSpPr>
        <p:spPr>
          <a:xfrm>
            <a:off x="780157" y="1552873"/>
            <a:ext cx="1984772" cy="43160"/>
          </a:xfrm>
          <a:prstGeom prst="roundRect">
            <a:avLst>
              <a:gd name="adj" fmla="val 50023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7"/>
          <p:cNvSpPr/>
          <p:nvPr/>
        </p:nvSpPr>
        <p:spPr>
          <a:xfrm>
            <a:off x="2784872" y="1509713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cases</a:t>
            </a:r>
            <a:endParaRPr lang="en-US" sz="680" dirty="0"/>
          </a:p>
        </p:txBody>
      </p:sp>
      <p:sp>
        <p:nvSpPr>
          <p:cNvPr id="35" name="Text 28"/>
          <p:cNvSpPr/>
          <p:nvPr/>
        </p:nvSpPr>
        <p:spPr>
          <a:xfrm>
            <a:off x="480566" y="1710184"/>
            <a:ext cx="298494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28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2025 OFFENSES</a:t>
            </a:r>
            <a:endParaRPr lang="en-US" sz="560" dirty="0"/>
          </a:p>
        </p:txBody>
      </p:sp>
      <p:sp>
        <p:nvSpPr>
          <p:cNvPr id="36" name="Text 29"/>
          <p:cNvSpPr/>
          <p:nvPr/>
        </p:nvSpPr>
        <p:spPr>
          <a:xfrm>
            <a:off x="480566" y="1830735"/>
            <a:ext cx="820192" cy="168786"/>
          </a:xfrm>
          <a:prstGeom prst="roundRect">
            <a:avLst>
              <a:gd name="adj" fmla="val 33859"/>
            </a:avLst>
          </a:prstGeom>
          <a:solidFill>
            <a:srgbClr val="EF4444">
              <a:alpha val="15000"/>
            </a:srgbClr>
          </a:solidFill>
          <a:ln w="9525">
            <a:solidFill>
              <a:srgbClr val="EF4444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Sex Trafficking</a:t>
            </a:r>
            <a:endParaRPr lang="en-US" sz="560" dirty="0"/>
          </a:p>
        </p:txBody>
      </p:sp>
      <p:sp>
        <p:nvSpPr>
          <p:cNvPr id="37" name="Text 30"/>
          <p:cNvSpPr/>
          <p:nvPr/>
        </p:nvSpPr>
        <p:spPr>
          <a:xfrm>
            <a:off x="1329928" y="1830735"/>
            <a:ext cx="650528" cy="168786"/>
          </a:xfrm>
          <a:prstGeom prst="roundRect">
            <a:avLst>
              <a:gd name="adj" fmla="val 33859"/>
            </a:avLst>
          </a:prstGeom>
          <a:solidFill>
            <a:srgbClr val="F59E0B">
              <a:alpha val="15000"/>
            </a:srgbClr>
          </a:solidFill>
          <a:ln w="9525">
            <a:solidFill>
              <a:srgbClr val="F59E0B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CD3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Aggravated DUI</a:t>
            </a:r>
            <a:endParaRPr lang="en-US" sz="560" dirty="0"/>
          </a:p>
        </p:txBody>
      </p:sp>
      <p:sp>
        <p:nvSpPr>
          <p:cNvPr id="38" name="Text 31"/>
          <p:cNvSpPr/>
          <p:nvPr/>
        </p:nvSpPr>
        <p:spPr>
          <a:xfrm>
            <a:off x="2009626" y="1830735"/>
            <a:ext cx="374452" cy="168786"/>
          </a:xfrm>
          <a:prstGeom prst="roundRect">
            <a:avLst>
              <a:gd name="adj" fmla="val 33859"/>
            </a:avLst>
          </a:prstGeom>
          <a:solidFill>
            <a:srgbClr val="60A5FA">
              <a:alpha val="12000"/>
            </a:srgbClr>
          </a:solidFill>
          <a:ln w="9525">
            <a:solidFill>
              <a:srgbClr val="60A5FA">
                <a:alpha val="22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560" dirty="0"/>
          </a:p>
        </p:txBody>
      </p:sp>
      <p:sp>
        <p:nvSpPr>
          <p:cNvPr id="39" name="Text 32"/>
          <p:cNvSpPr/>
          <p:nvPr/>
        </p:nvSpPr>
        <p:spPr>
          <a:xfrm>
            <a:off x="3432125" y="756940"/>
            <a:ext cx="2989064" cy="1636812"/>
          </a:xfrm>
          <a:prstGeom prst="roundRect">
            <a:avLst>
              <a:gd name="adj" fmla="val 5276"/>
            </a:avLst>
          </a:prstGeom>
          <a:solidFill>
            <a:srgbClr val="16213A"/>
          </a:solidFill>
          <a:ln w="9525">
            <a:solidFill>
              <a:srgbClr val="E8693A">
                <a:alpha val="4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0" name="Image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35868" y="886280"/>
            <a:ext cx="132588" cy="132588"/>
          </a:xfrm>
          <a:prstGeom prst="rect">
            <a:avLst/>
          </a:prstGeom>
        </p:spPr>
      </p:pic>
      <p:sp>
        <p:nvSpPr>
          <p:cNvPr id="41" name="Text 33"/>
          <p:cNvSpPr/>
          <p:nvPr/>
        </p:nvSpPr>
        <p:spPr>
          <a:xfrm>
            <a:off x="3677692" y="884039"/>
            <a:ext cx="990124" cy="1370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E8693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1101 N Idaho Rd</a:t>
            </a:r>
            <a:endParaRPr lang="en-US" sz="900" dirty="0"/>
          </a:p>
        </p:txBody>
      </p:sp>
      <p:sp>
        <p:nvSpPr>
          <p:cNvPr id="42" name="Text 34"/>
          <p:cNvSpPr/>
          <p:nvPr/>
        </p:nvSpPr>
        <p:spPr>
          <a:xfrm>
            <a:off x="4620964" y="880765"/>
            <a:ext cx="549381" cy="143768"/>
          </a:xfrm>
          <a:prstGeom prst="roundRect">
            <a:avLst>
              <a:gd name="adj" fmla="val 49469"/>
            </a:avLst>
          </a:prstGeom>
          <a:solidFill>
            <a:srgbClr val="E05C5C">
              <a:alpha val="18000"/>
            </a:srgbClr>
          </a:solidFill>
          <a:ln w="9525">
            <a:solidFill>
              <a:srgbClr val="E05C5C">
                <a:alpha val="45000"/>
              </a:srgbClr>
            </a:solidFill>
          </a:ln>
        </p:spPr>
        <p:txBody>
          <a:bodyPr wrap="none" lIns="115798" tIns="13970" rIns="49530" bIns="13970" rtlCol="0" anchor="ctr"/>
          <a:lstStyle/>
          <a:p>
            <a:pPr marL="0" indent="0" algn="l">
              <a:buNone/>
            </a:pPr>
            <a:r>
              <a:rPr lang="en-US" sz="510" b="1" kern="0" spc="41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2025</a:t>
            </a:r>
            <a:endParaRPr lang="en-US" sz="510" dirty="0"/>
          </a:p>
        </p:txBody>
      </p:sp>
      <p:pic>
        <p:nvPicPr>
          <p:cNvPr id="43" name="Image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32135" y="886280"/>
            <a:ext cx="132588" cy="132588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3697932" y="1032123"/>
            <a:ext cx="1723058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E8693A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prior history — serious felony cluster in 2025</a:t>
            </a:r>
            <a:endParaRPr lang="en-US" sz="560" dirty="0"/>
          </a:p>
        </p:txBody>
      </p:sp>
      <p:sp>
        <p:nvSpPr>
          <p:cNvPr id="45" name="Text 36"/>
          <p:cNvSpPr/>
          <p:nvPr/>
        </p:nvSpPr>
        <p:spPr>
          <a:xfrm>
            <a:off x="5828243" y="880765"/>
            <a:ext cx="455280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240"/>
              </a:lnSpc>
              <a:buNone/>
            </a:pPr>
            <a:r>
              <a:rPr lang="en-US" sz="1240" b="1" dirty="0">
                <a:solidFill>
                  <a:srgbClr val="E86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40" dirty="0"/>
          </a:p>
        </p:txBody>
      </p:sp>
      <p:sp>
        <p:nvSpPr>
          <p:cNvPr id="46" name="Text 37"/>
          <p:cNvSpPr/>
          <p:nvPr/>
        </p:nvSpPr>
        <p:spPr>
          <a:xfrm>
            <a:off x="5828243" y="1038225"/>
            <a:ext cx="455280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765"/>
              </a:lnSpc>
              <a:buNone/>
            </a:pPr>
            <a:r>
              <a:rPr lang="en-US" sz="510" kern="0" spc="26" dirty="0">
                <a:solidFill>
                  <a:srgbClr val="E8693A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CASES</a:t>
            </a:r>
            <a:endParaRPr lang="en-US" sz="510" dirty="0"/>
          </a:p>
        </p:txBody>
      </p:sp>
      <p:sp>
        <p:nvSpPr>
          <p:cNvPr id="47" name="Text 38"/>
          <p:cNvSpPr/>
          <p:nvPr/>
        </p:nvSpPr>
        <p:spPr>
          <a:xfrm>
            <a:off x="3569791" y="1201638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48" name="Text 39"/>
          <p:cNvSpPr/>
          <p:nvPr/>
        </p:nvSpPr>
        <p:spPr>
          <a:xfrm>
            <a:off x="3869382" y="1239143"/>
            <a:ext cx="1984921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0"/>
          <p:cNvSpPr/>
          <p:nvPr/>
        </p:nvSpPr>
        <p:spPr>
          <a:xfrm>
            <a:off x="5874246" y="1195983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>
                    <a:alpha val="3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cases</a:t>
            </a:r>
            <a:endParaRPr lang="en-US" sz="680" dirty="0"/>
          </a:p>
        </p:txBody>
      </p:sp>
      <p:sp>
        <p:nvSpPr>
          <p:cNvPr id="50" name="Text 41"/>
          <p:cNvSpPr/>
          <p:nvPr/>
        </p:nvSpPr>
        <p:spPr>
          <a:xfrm>
            <a:off x="3569791" y="1360289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51" name="Text 42"/>
          <p:cNvSpPr/>
          <p:nvPr/>
        </p:nvSpPr>
        <p:spPr>
          <a:xfrm>
            <a:off x="3869382" y="1397794"/>
            <a:ext cx="1984921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3"/>
          <p:cNvSpPr/>
          <p:nvPr/>
        </p:nvSpPr>
        <p:spPr>
          <a:xfrm>
            <a:off x="5874246" y="1354634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>
                    <a:alpha val="3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cases</a:t>
            </a:r>
            <a:endParaRPr lang="en-US" sz="680" dirty="0"/>
          </a:p>
        </p:txBody>
      </p:sp>
      <p:sp>
        <p:nvSpPr>
          <p:cNvPr id="53" name="Text 44"/>
          <p:cNvSpPr/>
          <p:nvPr/>
        </p:nvSpPr>
        <p:spPr>
          <a:xfrm>
            <a:off x="3569791" y="1518940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54" name="Text 45"/>
          <p:cNvSpPr/>
          <p:nvPr/>
        </p:nvSpPr>
        <p:spPr>
          <a:xfrm>
            <a:off x="3869382" y="1556445"/>
            <a:ext cx="1984921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46"/>
          <p:cNvSpPr/>
          <p:nvPr/>
        </p:nvSpPr>
        <p:spPr>
          <a:xfrm>
            <a:off x="3869382" y="1556445"/>
            <a:ext cx="1984921" cy="43160"/>
          </a:xfrm>
          <a:custGeom>
            <a:avLst/>
            <a:gdLst/>
            <a:ahLst/>
            <a:cxnLst/>
            <a:rect l="l" t="t" r="r" b="b"/>
            <a:pathLst>
              <a:path w="1984921" h="43160">
                <a:moveTo>
                  <a:pt x="21590" y="0"/>
                </a:moveTo>
                <a:lnTo>
                  <a:pt x="17378" y="415"/>
                </a:lnTo>
                <a:lnTo>
                  <a:pt x="13328" y="1643"/>
                </a:lnTo>
                <a:lnTo>
                  <a:pt x="9595" y="3639"/>
                </a:lnTo>
                <a:lnTo>
                  <a:pt x="6324" y="6324"/>
                </a:lnTo>
                <a:lnTo>
                  <a:pt x="3639" y="9595"/>
                </a:lnTo>
                <a:lnTo>
                  <a:pt x="1643" y="13328"/>
                </a:lnTo>
                <a:lnTo>
                  <a:pt x="415" y="17378"/>
                </a:lnTo>
                <a:lnTo>
                  <a:pt x="0" y="21590"/>
                </a:lnTo>
                <a:lnTo>
                  <a:pt x="0" y="21570"/>
                </a:lnTo>
                <a:lnTo>
                  <a:pt x="415" y="25782"/>
                </a:lnTo>
                <a:lnTo>
                  <a:pt x="1643" y="29832"/>
                </a:lnTo>
                <a:lnTo>
                  <a:pt x="3639" y="33565"/>
                </a:lnTo>
                <a:lnTo>
                  <a:pt x="6324" y="36837"/>
                </a:lnTo>
                <a:lnTo>
                  <a:pt x="9595" y="39522"/>
                </a:lnTo>
                <a:lnTo>
                  <a:pt x="13328" y="41517"/>
                </a:lnTo>
                <a:lnTo>
                  <a:pt x="17378" y="42745"/>
                </a:lnTo>
                <a:lnTo>
                  <a:pt x="21590" y="43160"/>
                </a:lnTo>
                <a:lnTo>
                  <a:pt x="1963331" y="43160"/>
                </a:lnTo>
                <a:lnTo>
                  <a:pt x="1967543" y="42745"/>
                </a:lnTo>
                <a:lnTo>
                  <a:pt x="1971593" y="41517"/>
                </a:lnTo>
                <a:lnTo>
                  <a:pt x="1975325" y="39522"/>
                </a:lnTo>
                <a:lnTo>
                  <a:pt x="1978597" y="36837"/>
                </a:lnTo>
                <a:lnTo>
                  <a:pt x="1981282" y="33565"/>
                </a:lnTo>
                <a:lnTo>
                  <a:pt x="1983277" y="29832"/>
                </a:lnTo>
                <a:lnTo>
                  <a:pt x="1984506" y="25782"/>
                </a:lnTo>
                <a:lnTo>
                  <a:pt x="1984921" y="21570"/>
                </a:lnTo>
                <a:lnTo>
                  <a:pt x="1984921" y="21590"/>
                </a:lnTo>
                <a:lnTo>
                  <a:pt x="1984506" y="17378"/>
                </a:lnTo>
                <a:lnTo>
                  <a:pt x="1983277" y="13328"/>
                </a:lnTo>
                <a:lnTo>
                  <a:pt x="1981282" y="9595"/>
                </a:lnTo>
                <a:lnTo>
                  <a:pt x="1978597" y="6324"/>
                </a:lnTo>
                <a:lnTo>
                  <a:pt x="1975325" y="3639"/>
                </a:lnTo>
                <a:lnTo>
                  <a:pt x="1971593" y="1643"/>
                </a:lnTo>
                <a:lnTo>
                  <a:pt x="1967543" y="415"/>
                </a:lnTo>
                <a:lnTo>
                  <a:pt x="1963331" y="0"/>
                </a:lnTo>
                <a:close/>
              </a:path>
            </a:pathLst>
          </a:custGeom>
          <a:solidFill>
            <a:srgbClr val="E8693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47"/>
          <p:cNvSpPr/>
          <p:nvPr/>
        </p:nvSpPr>
        <p:spPr>
          <a:xfrm>
            <a:off x="5874246" y="1513284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E86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cases</a:t>
            </a:r>
            <a:endParaRPr lang="en-US" sz="680" dirty="0"/>
          </a:p>
        </p:txBody>
      </p:sp>
      <p:sp>
        <p:nvSpPr>
          <p:cNvPr id="57" name="Text 48"/>
          <p:cNvSpPr/>
          <p:nvPr/>
        </p:nvSpPr>
        <p:spPr>
          <a:xfrm>
            <a:off x="3569791" y="1713756"/>
            <a:ext cx="298510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28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2025 OFFENSES — SERIOUS FELONY CLUSTER</a:t>
            </a:r>
            <a:endParaRPr lang="en-US" sz="560" dirty="0"/>
          </a:p>
        </p:txBody>
      </p:sp>
      <p:sp>
        <p:nvSpPr>
          <p:cNvPr id="58" name="Text 49"/>
          <p:cNvSpPr/>
          <p:nvPr/>
        </p:nvSpPr>
        <p:spPr>
          <a:xfrm>
            <a:off x="3569791" y="1834307"/>
            <a:ext cx="630882" cy="168786"/>
          </a:xfrm>
          <a:prstGeom prst="roundRect">
            <a:avLst>
              <a:gd name="adj" fmla="val 33859"/>
            </a:avLst>
          </a:prstGeom>
          <a:solidFill>
            <a:srgbClr val="EF4444">
              <a:alpha val="15000"/>
            </a:srgbClr>
          </a:solidFill>
          <a:ln w="9525">
            <a:solidFill>
              <a:srgbClr val="EF4444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Sexual Offense</a:t>
            </a:r>
            <a:endParaRPr lang="en-US" sz="560" dirty="0"/>
          </a:p>
        </p:txBody>
      </p:sp>
      <p:sp>
        <p:nvSpPr>
          <p:cNvPr id="59" name="Text 50"/>
          <p:cNvSpPr/>
          <p:nvPr/>
        </p:nvSpPr>
        <p:spPr>
          <a:xfrm>
            <a:off x="4229844" y="1834307"/>
            <a:ext cx="820192" cy="168786"/>
          </a:xfrm>
          <a:prstGeom prst="roundRect">
            <a:avLst>
              <a:gd name="adj" fmla="val 33859"/>
            </a:avLst>
          </a:prstGeom>
          <a:solidFill>
            <a:srgbClr val="EF4444">
              <a:alpha val="15000"/>
            </a:srgbClr>
          </a:solidFill>
          <a:ln w="9525">
            <a:solidFill>
              <a:srgbClr val="EF4444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Sex Trafficking</a:t>
            </a:r>
            <a:endParaRPr lang="en-US" sz="560" dirty="0"/>
          </a:p>
        </p:txBody>
      </p:sp>
      <p:sp>
        <p:nvSpPr>
          <p:cNvPr id="60" name="Text 51"/>
          <p:cNvSpPr/>
          <p:nvPr/>
        </p:nvSpPr>
        <p:spPr>
          <a:xfrm>
            <a:off x="5079206" y="1834307"/>
            <a:ext cx="508397" cy="168786"/>
          </a:xfrm>
          <a:prstGeom prst="roundRect">
            <a:avLst>
              <a:gd name="adj" fmla="val 33859"/>
            </a:avLst>
          </a:prstGeom>
          <a:solidFill>
            <a:srgbClr val="A78BFA">
              <a:alpha val="13000"/>
            </a:srgbClr>
          </a:solidFill>
          <a:ln w="9525">
            <a:solidFill>
              <a:srgbClr val="A78BFA">
                <a:alpha val="28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Kidnapping</a:t>
            </a:r>
            <a:endParaRPr lang="en-US" sz="560" dirty="0"/>
          </a:p>
        </p:txBody>
      </p:sp>
      <p:sp>
        <p:nvSpPr>
          <p:cNvPr id="61" name="Text 52"/>
          <p:cNvSpPr/>
          <p:nvPr/>
        </p:nvSpPr>
        <p:spPr>
          <a:xfrm>
            <a:off x="342900" y="2494062"/>
            <a:ext cx="2988915" cy="1636812"/>
          </a:xfrm>
          <a:prstGeom prst="roundRect">
            <a:avLst>
              <a:gd name="adj" fmla="val 5276"/>
            </a:avLst>
          </a:prstGeom>
          <a:solidFill>
            <a:srgbClr val="132040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2" name="Image 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6642" y="2623402"/>
            <a:ext cx="132588" cy="132588"/>
          </a:xfrm>
          <a:prstGeom prst="rect">
            <a:avLst/>
          </a:prstGeom>
        </p:spPr>
      </p:pic>
      <p:sp>
        <p:nvSpPr>
          <p:cNvPr id="63" name="Text 53"/>
          <p:cNvSpPr/>
          <p:nvPr/>
        </p:nvSpPr>
        <p:spPr>
          <a:xfrm>
            <a:off x="588466" y="2621161"/>
            <a:ext cx="990124" cy="1370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7EA3C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1075 S Idaho Rd</a:t>
            </a:r>
            <a:endParaRPr lang="en-US" sz="900" dirty="0"/>
          </a:p>
        </p:txBody>
      </p:sp>
      <p:sp>
        <p:nvSpPr>
          <p:cNvPr id="64" name="Text 54"/>
          <p:cNvSpPr/>
          <p:nvPr/>
        </p:nvSpPr>
        <p:spPr>
          <a:xfrm>
            <a:off x="1531739" y="2617887"/>
            <a:ext cx="481828" cy="143768"/>
          </a:xfrm>
          <a:prstGeom prst="roundRect">
            <a:avLst>
              <a:gd name="adj" fmla="val 49469"/>
            </a:avLst>
          </a:prstGeom>
          <a:solidFill>
            <a:srgbClr val="E05C5C">
              <a:alpha val="18000"/>
            </a:srgbClr>
          </a:solidFill>
          <a:ln w="9525">
            <a:solidFill>
              <a:srgbClr val="E05C5C">
                <a:alpha val="45000"/>
              </a:srgbClr>
            </a:solidFill>
          </a:ln>
        </p:spPr>
        <p:txBody>
          <a:bodyPr wrap="none" lIns="49530" tIns="13970" rIns="49530" bIns="13970" rtlCol="0" anchor="ctr"/>
          <a:lstStyle/>
          <a:p>
            <a:pPr marL="0" indent="0" algn="l">
              <a:buNone/>
            </a:pPr>
            <a:r>
              <a:rPr lang="en-US" sz="510" b="1" kern="0" spc="41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2025</a:t>
            </a:r>
            <a:endParaRPr lang="en-US" sz="510" dirty="0"/>
          </a:p>
        </p:txBody>
      </p:sp>
      <p:sp>
        <p:nvSpPr>
          <p:cNvPr id="65" name="Text 55"/>
          <p:cNvSpPr/>
          <p:nvPr/>
        </p:nvSpPr>
        <p:spPr>
          <a:xfrm>
            <a:off x="608707" y="2769245"/>
            <a:ext cx="1534954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prior case history</a:t>
            </a:r>
            <a:endParaRPr lang="en-US" sz="560" dirty="0"/>
          </a:p>
        </p:txBody>
      </p:sp>
      <p:sp>
        <p:nvSpPr>
          <p:cNvPr id="66" name="Text 56"/>
          <p:cNvSpPr/>
          <p:nvPr/>
        </p:nvSpPr>
        <p:spPr>
          <a:xfrm>
            <a:off x="2738869" y="2617887"/>
            <a:ext cx="455280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240"/>
              </a:lnSpc>
              <a:buNone/>
            </a:pPr>
            <a:r>
              <a:rPr lang="en-US" sz="1240" b="1" dirty="0">
                <a:solidFill>
                  <a:srgbClr val="7EA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40" dirty="0"/>
          </a:p>
        </p:txBody>
      </p:sp>
      <p:sp>
        <p:nvSpPr>
          <p:cNvPr id="67" name="Text 57"/>
          <p:cNvSpPr/>
          <p:nvPr/>
        </p:nvSpPr>
        <p:spPr>
          <a:xfrm>
            <a:off x="2738869" y="2775347"/>
            <a:ext cx="455280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765"/>
              </a:lnSpc>
              <a:buNone/>
            </a:pPr>
            <a:r>
              <a:rPr lang="en-US" sz="510" kern="0" spc="2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CASES</a:t>
            </a:r>
            <a:endParaRPr lang="en-US" sz="510" dirty="0"/>
          </a:p>
        </p:txBody>
      </p:sp>
      <p:sp>
        <p:nvSpPr>
          <p:cNvPr id="68" name="Text 58"/>
          <p:cNvSpPr/>
          <p:nvPr/>
        </p:nvSpPr>
        <p:spPr>
          <a:xfrm>
            <a:off x="480566" y="2938760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69" name="Text 59"/>
          <p:cNvSpPr/>
          <p:nvPr/>
        </p:nvSpPr>
        <p:spPr>
          <a:xfrm>
            <a:off x="780157" y="2976265"/>
            <a:ext cx="1984772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60"/>
          <p:cNvSpPr/>
          <p:nvPr/>
        </p:nvSpPr>
        <p:spPr>
          <a:xfrm>
            <a:off x="2784872" y="2933105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>
                    <a:alpha val="3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cases</a:t>
            </a:r>
            <a:endParaRPr lang="en-US" sz="680" dirty="0"/>
          </a:p>
        </p:txBody>
      </p:sp>
      <p:sp>
        <p:nvSpPr>
          <p:cNvPr id="71" name="Text 61"/>
          <p:cNvSpPr/>
          <p:nvPr/>
        </p:nvSpPr>
        <p:spPr>
          <a:xfrm>
            <a:off x="480566" y="3097411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72" name="Text 62"/>
          <p:cNvSpPr/>
          <p:nvPr/>
        </p:nvSpPr>
        <p:spPr>
          <a:xfrm>
            <a:off x="780157" y="3134916"/>
            <a:ext cx="1984772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3"/>
          <p:cNvSpPr/>
          <p:nvPr/>
        </p:nvSpPr>
        <p:spPr>
          <a:xfrm>
            <a:off x="2784872" y="3091755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>
                    <a:alpha val="3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cases</a:t>
            </a:r>
            <a:endParaRPr lang="en-US" sz="680" dirty="0"/>
          </a:p>
        </p:txBody>
      </p:sp>
      <p:sp>
        <p:nvSpPr>
          <p:cNvPr id="74" name="Text 64"/>
          <p:cNvSpPr/>
          <p:nvPr/>
        </p:nvSpPr>
        <p:spPr>
          <a:xfrm>
            <a:off x="480566" y="3256062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75" name="Text 65"/>
          <p:cNvSpPr/>
          <p:nvPr/>
        </p:nvSpPr>
        <p:spPr>
          <a:xfrm>
            <a:off x="780157" y="3293566"/>
            <a:ext cx="1984772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66"/>
          <p:cNvSpPr/>
          <p:nvPr/>
        </p:nvSpPr>
        <p:spPr>
          <a:xfrm>
            <a:off x="780157" y="3293566"/>
            <a:ext cx="1984772" cy="43160"/>
          </a:xfrm>
          <a:prstGeom prst="roundRect">
            <a:avLst>
              <a:gd name="adj" fmla="val 50023"/>
            </a:avLst>
          </a:prstGeom>
          <a:solidFill>
            <a:srgbClr val="4A6FA5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7" name="Text 67"/>
          <p:cNvSpPr/>
          <p:nvPr/>
        </p:nvSpPr>
        <p:spPr>
          <a:xfrm>
            <a:off x="2784872" y="3250406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EA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cases</a:t>
            </a:r>
            <a:endParaRPr lang="en-US" sz="680" dirty="0"/>
          </a:p>
        </p:txBody>
      </p:sp>
      <p:sp>
        <p:nvSpPr>
          <p:cNvPr id="78" name="Text 68"/>
          <p:cNvSpPr/>
          <p:nvPr/>
        </p:nvSpPr>
        <p:spPr>
          <a:xfrm>
            <a:off x="480566" y="3450878"/>
            <a:ext cx="298494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28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2025 OFFENSES</a:t>
            </a:r>
            <a:endParaRPr lang="en-US" sz="560" dirty="0"/>
          </a:p>
        </p:txBody>
      </p:sp>
      <p:sp>
        <p:nvSpPr>
          <p:cNvPr id="79" name="Text 69"/>
          <p:cNvSpPr/>
          <p:nvPr/>
        </p:nvSpPr>
        <p:spPr>
          <a:xfrm>
            <a:off x="480566" y="3571429"/>
            <a:ext cx="567630" cy="168786"/>
          </a:xfrm>
          <a:prstGeom prst="roundRect">
            <a:avLst>
              <a:gd name="adj" fmla="val 33859"/>
            </a:avLst>
          </a:prstGeom>
          <a:solidFill>
            <a:srgbClr val="60A5FA">
              <a:alpha val="12000"/>
            </a:srgbClr>
          </a:solidFill>
          <a:ln w="9525">
            <a:solidFill>
              <a:srgbClr val="60A5FA">
                <a:alpha val="22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560" dirty="0"/>
          </a:p>
        </p:txBody>
      </p:sp>
      <p:sp>
        <p:nvSpPr>
          <p:cNvPr id="80" name="Text 70"/>
          <p:cNvSpPr/>
          <p:nvPr/>
        </p:nvSpPr>
        <p:spPr>
          <a:xfrm>
            <a:off x="3432125" y="2494062"/>
            <a:ext cx="2989064" cy="1636812"/>
          </a:xfrm>
          <a:prstGeom prst="roundRect">
            <a:avLst>
              <a:gd name="adj" fmla="val 5276"/>
            </a:avLst>
          </a:prstGeom>
          <a:solidFill>
            <a:srgbClr val="132040">
              <a:alpha val="85000"/>
            </a:srgbClr>
          </a:solidFill>
          <a:ln w="9525">
            <a:solidFill>
              <a:srgbClr val="3A4A60">
                <a:alpha val="5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1" name="Image 8" descr="preencoded.png"/>
          <p:cNvPicPr>
            <a:picLocks noChangeAspect="1"/>
          </p:cNvPicPr>
          <p:nvPr/>
        </p:nvPicPr>
        <p:blipFill>
          <a:blip r:embed="rId17">
            <a:alphaModFix amt="85000"/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535868" y="2620128"/>
            <a:ext cx="132588" cy="132588"/>
          </a:xfrm>
          <a:prstGeom prst="rect">
            <a:avLst/>
          </a:prstGeom>
        </p:spPr>
      </p:pic>
      <p:sp>
        <p:nvSpPr>
          <p:cNvPr id="82" name="Text 71"/>
          <p:cNvSpPr/>
          <p:nvPr/>
        </p:nvSpPr>
        <p:spPr>
          <a:xfrm>
            <a:off x="3677692" y="2617887"/>
            <a:ext cx="925949" cy="1370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8FA3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564 N Idaho Rd</a:t>
            </a:r>
            <a:endParaRPr lang="en-US" sz="900" dirty="0"/>
          </a:p>
        </p:txBody>
      </p:sp>
      <p:sp>
        <p:nvSpPr>
          <p:cNvPr id="83" name="Text 72"/>
          <p:cNvSpPr/>
          <p:nvPr/>
        </p:nvSpPr>
        <p:spPr>
          <a:xfrm>
            <a:off x="3697932" y="2762548"/>
            <a:ext cx="1197709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>
                    <a:alpha val="3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 activity — not re-occurring</a:t>
            </a:r>
            <a:endParaRPr lang="en-US" sz="560" dirty="0"/>
          </a:p>
        </p:txBody>
      </p:sp>
      <p:sp>
        <p:nvSpPr>
          <p:cNvPr id="84" name="Text 73"/>
          <p:cNvSpPr/>
          <p:nvPr/>
        </p:nvSpPr>
        <p:spPr>
          <a:xfrm>
            <a:off x="5813837" y="2617887"/>
            <a:ext cx="469687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240"/>
              </a:lnSpc>
              <a:buNone/>
            </a:pPr>
            <a:r>
              <a:rPr lang="en-US" sz="1240" b="1" dirty="0">
                <a:solidFill>
                  <a:srgbClr val="8FA3C8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40" dirty="0"/>
          </a:p>
        </p:txBody>
      </p:sp>
      <p:sp>
        <p:nvSpPr>
          <p:cNvPr id="85" name="Text 74"/>
          <p:cNvSpPr/>
          <p:nvPr/>
        </p:nvSpPr>
        <p:spPr>
          <a:xfrm>
            <a:off x="5813837" y="2775347"/>
            <a:ext cx="469687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765"/>
              </a:lnSpc>
              <a:buNone/>
            </a:pPr>
            <a:r>
              <a:rPr lang="en-US" sz="510" kern="0" spc="26" dirty="0">
                <a:solidFill>
                  <a:srgbClr val="8FA3C8">
                    <a:alpha val="43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</a:t>
            </a:r>
            <a:endParaRPr lang="en-US" sz="510" dirty="0"/>
          </a:p>
        </p:txBody>
      </p:sp>
      <p:sp>
        <p:nvSpPr>
          <p:cNvPr id="86" name="Text 75"/>
          <p:cNvSpPr/>
          <p:nvPr/>
        </p:nvSpPr>
        <p:spPr>
          <a:xfrm>
            <a:off x="3569791" y="2935188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87" name="Text 76"/>
          <p:cNvSpPr/>
          <p:nvPr/>
        </p:nvSpPr>
        <p:spPr>
          <a:xfrm>
            <a:off x="3869382" y="2972693"/>
            <a:ext cx="1984921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8" name="Text 77"/>
          <p:cNvSpPr/>
          <p:nvPr/>
        </p:nvSpPr>
        <p:spPr>
          <a:xfrm>
            <a:off x="3869382" y="2972693"/>
            <a:ext cx="1984921" cy="43160"/>
          </a:xfrm>
          <a:custGeom>
            <a:avLst/>
            <a:gdLst/>
            <a:ahLst/>
            <a:cxnLst/>
            <a:rect l="l" t="t" r="r" b="b"/>
            <a:pathLst>
              <a:path w="1984921" h="43160">
                <a:moveTo>
                  <a:pt x="21590" y="0"/>
                </a:moveTo>
                <a:lnTo>
                  <a:pt x="17378" y="415"/>
                </a:lnTo>
                <a:lnTo>
                  <a:pt x="13328" y="1643"/>
                </a:lnTo>
                <a:lnTo>
                  <a:pt x="9595" y="3639"/>
                </a:lnTo>
                <a:lnTo>
                  <a:pt x="6324" y="6324"/>
                </a:lnTo>
                <a:lnTo>
                  <a:pt x="3639" y="9595"/>
                </a:lnTo>
                <a:lnTo>
                  <a:pt x="1643" y="13328"/>
                </a:lnTo>
                <a:lnTo>
                  <a:pt x="415" y="17378"/>
                </a:lnTo>
                <a:lnTo>
                  <a:pt x="0" y="21590"/>
                </a:lnTo>
                <a:lnTo>
                  <a:pt x="0" y="21570"/>
                </a:lnTo>
                <a:lnTo>
                  <a:pt x="415" y="25782"/>
                </a:lnTo>
                <a:lnTo>
                  <a:pt x="1643" y="29832"/>
                </a:lnTo>
                <a:lnTo>
                  <a:pt x="3639" y="33565"/>
                </a:lnTo>
                <a:lnTo>
                  <a:pt x="6324" y="36837"/>
                </a:lnTo>
                <a:lnTo>
                  <a:pt x="9595" y="39522"/>
                </a:lnTo>
                <a:lnTo>
                  <a:pt x="13328" y="41517"/>
                </a:lnTo>
                <a:lnTo>
                  <a:pt x="17378" y="42745"/>
                </a:lnTo>
                <a:lnTo>
                  <a:pt x="21590" y="43160"/>
                </a:lnTo>
                <a:lnTo>
                  <a:pt x="1963331" y="43160"/>
                </a:lnTo>
                <a:lnTo>
                  <a:pt x="1967543" y="42745"/>
                </a:lnTo>
                <a:lnTo>
                  <a:pt x="1971593" y="41517"/>
                </a:lnTo>
                <a:lnTo>
                  <a:pt x="1975325" y="39522"/>
                </a:lnTo>
                <a:lnTo>
                  <a:pt x="1978597" y="36837"/>
                </a:lnTo>
                <a:lnTo>
                  <a:pt x="1981282" y="33565"/>
                </a:lnTo>
                <a:lnTo>
                  <a:pt x="1983277" y="29832"/>
                </a:lnTo>
                <a:lnTo>
                  <a:pt x="1984506" y="25782"/>
                </a:lnTo>
                <a:lnTo>
                  <a:pt x="1984921" y="21570"/>
                </a:lnTo>
                <a:lnTo>
                  <a:pt x="1984921" y="21590"/>
                </a:lnTo>
                <a:lnTo>
                  <a:pt x="1984506" y="17378"/>
                </a:lnTo>
                <a:lnTo>
                  <a:pt x="1983277" y="13328"/>
                </a:lnTo>
                <a:lnTo>
                  <a:pt x="1981282" y="9595"/>
                </a:lnTo>
                <a:lnTo>
                  <a:pt x="1978597" y="6324"/>
                </a:lnTo>
                <a:lnTo>
                  <a:pt x="1975325" y="3639"/>
                </a:lnTo>
                <a:lnTo>
                  <a:pt x="1971593" y="1643"/>
                </a:lnTo>
                <a:lnTo>
                  <a:pt x="1967543" y="415"/>
                </a:lnTo>
                <a:lnTo>
                  <a:pt x="1963331" y="0"/>
                </a:lnTo>
                <a:close/>
              </a:path>
            </a:pathLst>
          </a:custGeom>
          <a:solidFill>
            <a:srgbClr val="3A4A60">
              <a:alpha val="8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9" name="Text 78"/>
          <p:cNvSpPr/>
          <p:nvPr/>
        </p:nvSpPr>
        <p:spPr>
          <a:xfrm>
            <a:off x="5874246" y="2929533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case</a:t>
            </a:r>
            <a:endParaRPr lang="en-US" sz="680" dirty="0"/>
          </a:p>
        </p:txBody>
      </p:sp>
      <p:sp>
        <p:nvSpPr>
          <p:cNvPr id="90" name="Text 79"/>
          <p:cNvSpPr/>
          <p:nvPr/>
        </p:nvSpPr>
        <p:spPr>
          <a:xfrm>
            <a:off x="3569791" y="3093839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91" name="Text 80"/>
          <p:cNvSpPr/>
          <p:nvPr/>
        </p:nvSpPr>
        <p:spPr>
          <a:xfrm>
            <a:off x="3869382" y="3131344"/>
            <a:ext cx="1984921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2" name="Text 81"/>
          <p:cNvSpPr/>
          <p:nvPr/>
        </p:nvSpPr>
        <p:spPr>
          <a:xfrm>
            <a:off x="5874246" y="3088184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>
                    <a:alpha val="3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cases</a:t>
            </a:r>
            <a:endParaRPr lang="en-US" sz="680" dirty="0"/>
          </a:p>
        </p:txBody>
      </p:sp>
      <p:sp>
        <p:nvSpPr>
          <p:cNvPr id="93" name="Text 82"/>
          <p:cNvSpPr/>
          <p:nvPr/>
        </p:nvSpPr>
        <p:spPr>
          <a:xfrm>
            <a:off x="3569791" y="3252490"/>
            <a:ext cx="2666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94" name="Text 83"/>
          <p:cNvSpPr/>
          <p:nvPr/>
        </p:nvSpPr>
        <p:spPr>
          <a:xfrm>
            <a:off x="3869382" y="3289995"/>
            <a:ext cx="1984921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5" name="Text 84"/>
          <p:cNvSpPr/>
          <p:nvPr/>
        </p:nvSpPr>
        <p:spPr>
          <a:xfrm>
            <a:off x="5874246" y="3246834"/>
            <a:ext cx="40927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>
                    <a:alpha val="3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cases</a:t>
            </a:r>
            <a:endParaRPr lang="en-US" sz="680" dirty="0"/>
          </a:p>
        </p:txBody>
      </p:sp>
      <p:sp>
        <p:nvSpPr>
          <p:cNvPr id="96" name="Text 85"/>
          <p:cNvSpPr/>
          <p:nvPr/>
        </p:nvSpPr>
        <p:spPr>
          <a:xfrm>
            <a:off x="3569791" y="3447306"/>
            <a:ext cx="298510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28" dirty="0">
                <a:solidFill>
                  <a:srgbClr val="8FA3C8">
                    <a:alpha val="34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560" dirty="0"/>
          </a:p>
        </p:txBody>
      </p:sp>
      <p:sp>
        <p:nvSpPr>
          <p:cNvPr id="97" name="Text 86"/>
          <p:cNvSpPr/>
          <p:nvPr/>
        </p:nvSpPr>
        <p:spPr>
          <a:xfrm>
            <a:off x="3569791" y="3567857"/>
            <a:ext cx="1183332" cy="168786"/>
          </a:xfrm>
          <a:prstGeom prst="roundRect">
            <a:avLst>
              <a:gd name="adj" fmla="val 33859"/>
            </a:avLst>
          </a:prstGeom>
          <a:solidFill>
            <a:srgbClr val="94A3B8">
              <a:alpha val="8000"/>
            </a:srgbClr>
          </a:solidFill>
          <a:ln w="9525">
            <a:solidFill>
              <a:srgbClr val="94A3B8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Inactive — no 2024–2025 filings</a:t>
            </a:r>
            <a:endParaRPr lang="en-US" sz="560" dirty="0"/>
          </a:p>
        </p:txBody>
      </p:sp>
      <p:sp>
        <p:nvSpPr>
          <p:cNvPr id="98" name="Text 87"/>
          <p:cNvSpPr/>
          <p:nvPr/>
        </p:nvSpPr>
        <p:spPr>
          <a:xfrm>
            <a:off x="6649789" y="756940"/>
            <a:ext cx="7590" cy="3373934"/>
          </a:xfrm>
          <a:prstGeom prst="rect">
            <a:avLst/>
          </a:prstGeom>
          <a:solidFill>
            <a:srgbClr val="C9A84C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9" name="Text 88"/>
          <p:cNvSpPr/>
          <p:nvPr/>
        </p:nvSpPr>
        <p:spPr>
          <a:xfrm>
            <a:off x="6885980" y="756940"/>
            <a:ext cx="1915120" cy="1391245"/>
          </a:xfrm>
          <a:prstGeom prst="roundRect">
            <a:avLst>
              <a:gd name="adj" fmla="val 6207"/>
            </a:avLst>
          </a:prstGeom>
          <a:gradFill rotWithShape="1">
            <a:gsLst>
              <a:gs pos="0">
                <a:srgbClr val="C9A84C">
                  <a:alpha val="10000"/>
                </a:srgbClr>
              </a:gs>
              <a:gs pos="60000">
                <a:srgbClr val="132040">
                  <a:alpha val="90000"/>
                </a:srgbClr>
              </a:gs>
            </a:gsLst>
            <a:lin ang="270000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0" name="Image 9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010260" y="859491"/>
            <a:ext cx="132588" cy="132588"/>
          </a:xfrm>
          <a:prstGeom prst="rect">
            <a:avLst/>
          </a:prstGeom>
        </p:spPr>
      </p:pic>
      <p:sp>
        <p:nvSpPr>
          <p:cNvPr id="101" name="Text 89"/>
          <p:cNvSpPr/>
          <p:nvPr/>
        </p:nvSpPr>
        <p:spPr>
          <a:xfrm>
            <a:off x="7157293" y="866775"/>
            <a:ext cx="142723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IDAHO CORRIDOR COMBINED</a:t>
            </a:r>
            <a:endParaRPr lang="en-US" sz="620" dirty="0"/>
          </a:p>
        </p:txBody>
      </p:sp>
      <p:sp>
        <p:nvSpPr>
          <p:cNvPr id="102" name="Text 90"/>
          <p:cNvSpPr/>
          <p:nvPr/>
        </p:nvSpPr>
        <p:spPr>
          <a:xfrm>
            <a:off x="7038975" y="1027956"/>
            <a:ext cx="1609130" cy="256282"/>
          </a:xfrm>
          <a:prstGeom prst="roundRect">
            <a:avLst>
              <a:gd name="adj" fmla="val 22300"/>
            </a:avLst>
          </a:prstGeom>
          <a:solidFill>
            <a:srgbClr val="C9A84C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3" name="Text 91"/>
          <p:cNvSpPr/>
          <p:nvPr/>
        </p:nvSpPr>
        <p:spPr>
          <a:xfrm>
            <a:off x="7109966" y="1063377"/>
            <a:ext cx="220556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60"/>
              </a:lnSpc>
              <a:buNone/>
            </a:pPr>
            <a:r>
              <a:rPr lang="en-US" sz="14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36</a:t>
            </a:r>
            <a:endParaRPr lang="en-US" sz="1460" dirty="0"/>
          </a:p>
        </p:txBody>
      </p:sp>
      <p:sp>
        <p:nvSpPr>
          <p:cNvPr id="104" name="Text 92"/>
          <p:cNvSpPr/>
          <p:nvPr/>
        </p:nvSpPr>
        <p:spPr>
          <a:xfrm>
            <a:off x="7359253" y="1063675"/>
            <a:ext cx="550899" cy="1940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728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CASES2023–2025</a:t>
            </a:r>
            <a:endParaRPr lang="en-US" sz="560" dirty="0"/>
          </a:p>
        </p:txBody>
      </p:sp>
      <p:sp>
        <p:nvSpPr>
          <p:cNvPr id="105" name="Text 93"/>
          <p:cNvSpPr/>
          <p:nvPr/>
        </p:nvSpPr>
        <p:spPr>
          <a:xfrm>
            <a:off x="7073801" y="1341388"/>
            <a:ext cx="13615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C9A84C">
                    <a:alpha val="55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</a:t>
            </a:r>
            <a:endParaRPr lang="en-US" sz="1800" dirty="0"/>
          </a:p>
        </p:txBody>
      </p:sp>
      <p:sp>
        <p:nvSpPr>
          <p:cNvPr id="106" name="Text 94"/>
          <p:cNvSpPr/>
          <p:nvPr/>
        </p:nvSpPr>
        <p:spPr>
          <a:xfrm>
            <a:off x="7038975" y="1591568"/>
            <a:ext cx="21659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43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107" name="Text 95"/>
          <p:cNvSpPr/>
          <p:nvPr/>
        </p:nvSpPr>
        <p:spPr>
          <a:xfrm>
            <a:off x="7393335" y="1417886"/>
            <a:ext cx="157654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11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130" dirty="0"/>
          </a:p>
        </p:txBody>
      </p:sp>
      <p:sp>
        <p:nvSpPr>
          <p:cNvPr id="108" name="Text 96"/>
          <p:cNvSpPr/>
          <p:nvPr/>
        </p:nvSpPr>
        <p:spPr>
          <a:xfrm>
            <a:off x="7693968" y="1341388"/>
            <a:ext cx="25861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C9A84C">
                    <a:alpha val="78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11</a:t>
            </a:r>
            <a:endParaRPr lang="en-US" sz="1800" dirty="0"/>
          </a:p>
        </p:txBody>
      </p:sp>
      <p:sp>
        <p:nvSpPr>
          <p:cNvPr id="109" name="Text 97"/>
          <p:cNvSpPr/>
          <p:nvPr/>
        </p:nvSpPr>
        <p:spPr>
          <a:xfrm>
            <a:off x="7716292" y="1591568"/>
            <a:ext cx="21659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43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110" name="Text 98"/>
          <p:cNvSpPr/>
          <p:nvPr/>
        </p:nvSpPr>
        <p:spPr>
          <a:xfrm>
            <a:off x="8093125" y="1417886"/>
            <a:ext cx="157654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11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130" dirty="0"/>
          </a:p>
        </p:txBody>
      </p:sp>
      <p:sp>
        <p:nvSpPr>
          <p:cNvPr id="111" name="Text 99"/>
          <p:cNvSpPr/>
          <p:nvPr/>
        </p:nvSpPr>
        <p:spPr>
          <a:xfrm>
            <a:off x="8393757" y="1341388"/>
            <a:ext cx="27215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E8693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23</a:t>
            </a:r>
            <a:endParaRPr lang="en-US" sz="1800" dirty="0"/>
          </a:p>
        </p:txBody>
      </p:sp>
      <p:sp>
        <p:nvSpPr>
          <p:cNvPr id="112" name="Text 100"/>
          <p:cNvSpPr/>
          <p:nvPr/>
        </p:nvSpPr>
        <p:spPr>
          <a:xfrm>
            <a:off x="8422481" y="1591568"/>
            <a:ext cx="21659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43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113" name="Text 101"/>
          <p:cNvSpPr/>
          <p:nvPr/>
        </p:nvSpPr>
        <p:spPr>
          <a:xfrm>
            <a:off x="7038975" y="1967359"/>
            <a:ext cx="516880" cy="70991"/>
          </a:xfrm>
          <a:prstGeom prst="roundRect">
            <a:avLst>
              <a:gd name="adj" fmla="val 30412"/>
            </a:avLst>
          </a:prstGeom>
          <a:solidFill>
            <a:srgbClr val="C9A84C">
              <a:alpha val="3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4" name="Text 102"/>
          <p:cNvSpPr/>
          <p:nvPr/>
        </p:nvSpPr>
        <p:spPr>
          <a:xfrm>
            <a:off x="7585025" y="1888629"/>
            <a:ext cx="517029" cy="149721"/>
          </a:xfrm>
          <a:prstGeom prst="roundRect">
            <a:avLst>
              <a:gd name="adj" fmla="val 14420"/>
            </a:avLst>
          </a:prstGeom>
          <a:solidFill>
            <a:srgbClr val="C9A84C">
              <a:alpha val="5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5" name="Text 103"/>
          <p:cNvSpPr/>
          <p:nvPr/>
        </p:nvSpPr>
        <p:spPr>
          <a:xfrm>
            <a:off x="8131225" y="1723430"/>
            <a:ext cx="516880" cy="314920"/>
          </a:xfrm>
          <a:prstGeom prst="roundRect">
            <a:avLst>
              <a:gd name="adj" fmla="val 6856"/>
            </a:avLst>
          </a:prstGeom>
          <a:solidFill>
            <a:srgbClr val="E8693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6" name="Text 104"/>
          <p:cNvSpPr/>
          <p:nvPr/>
        </p:nvSpPr>
        <p:spPr>
          <a:xfrm>
            <a:off x="6885980" y="2234505"/>
            <a:ext cx="1915120" cy="790277"/>
          </a:xfrm>
          <a:prstGeom prst="roundRect">
            <a:avLst>
              <a:gd name="adj" fmla="val 8999"/>
            </a:avLst>
          </a:prstGeom>
          <a:solidFill>
            <a:srgbClr val="EF4444">
              <a:alpha val="10000"/>
            </a:srgbClr>
          </a:solidFill>
          <a:ln w="9525">
            <a:solidFill>
              <a:srgbClr val="EF4444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7" name="Image 10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995815" y="2554337"/>
            <a:ext cx="150465" cy="150465"/>
          </a:xfrm>
          <a:prstGeom prst="rect">
            <a:avLst/>
          </a:prstGeom>
        </p:spPr>
      </p:pic>
      <p:sp>
        <p:nvSpPr>
          <p:cNvPr id="118" name="Text 105"/>
          <p:cNvSpPr/>
          <p:nvPr/>
        </p:nvSpPr>
        <p:spPr>
          <a:xfrm>
            <a:off x="7232600" y="2322761"/>
            <a:ext cx="1487838" cy="330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40"/>
              </a:lnSpc>
              <a:buNone/>
            </a:pPr>
            <a:r>
              <a:rPr lang="en-US" sz="1240" b="1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 Crime &amp; Exploitation Zone</a:t>
            </a:r>
            <a:endParaRPr lang="en-US" sz="1240" dirty="0"/>
          </a:p>
        </p:txBody>
      </p:sp>
      <p:sp>
        <p:nvSpPr>
          <p:cNvPr id="119" name="Text 106"/>
          <p:cNvSpPr/>
          <p:nvPr/>
        </p:nvSpPr>
        <p:spPr>
          <a:xfrm>
            <a:off x="7232600" y="2659261"/>
            <a:ext cx="1487838" cy="29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728"/>
              </a:lnSpc>
              <a:buNone/>
            </a:pPr>
            <a:r>
              <a:rPr lang="en-US" sz="560" dirty="0">
                <a:solidFill>
                  <a:srgbClr val="F87171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addresses proximate · 1101 appeared suddenly</a:t>
            </a:r>
            <a:br/>
            <a:r>
              <a:rPr lang="en-US" sz="560" dirty="0">
                <a:solidFill>
                  <a:srgbClr val="F87171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serious felony charges in 2025</a:t>
            </a:r>
            <a:endParaRPr lang="en-US" sz="560" dirty="0"/>
          </a:p>
        </p:txBody>
      </p:sp>
      <p:sp>
        <p:nvSpPr>
          <p:cNvPr id="120" name="Text 107"/>
          <p:cNvSpPr/>
          <p:nvPr/>
        </p:nvSpPr>
        <p:spPr>
          <a:xfrm>
            <a:off x="6885980" y="3111103"/>
            <a:ext cx="1915120" cy="1191667"/>
          </a:xfrm>
          <a:prstGeom prst="roundRect">
            <a:avLst>
              <a:gd name="adj" fmla="val 5968"/>
            </a:avLst>
          </a:prstGeom>
          <a:solidFill>
            <a:srgbClr val="0F1C35"/>
          </a:solidFill>
          <a:ln w="9525">
            <a:solidFill>
              <a:srgbClr val="8FA3C8">
                <a:alpha val="1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1" name="Text 108"/>
          <p:cNvSpPr/>
          <p:nvPr/>
        </p:nvSpPr>
        <p:spPr>
          <a:xfrm>
            <a:off x="6995815" y="3206948"/>
            <a:ext cx="186499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39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RESPONSE</a:t>
            </a:r>
            <a:endParaRPr lang="en-US" sz="560" dirty="0"/>
          </a:p>
        </p:txBody>
      </p:sp>
      <p:pic>
        <p:nvPicPr>
          <p:cNvPr id="122" name="Image 11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958989" y="3333833"/>
            <a:ext cx="132588" cy="132588"/>
          </a:xfrm>
          <a:prstGeom prst="rect">
            <a:avLst/>
          </a:prstGeom>
        </p:spPr>
      </p:pic>
      <p:sp>
        <p:nvSpPr>
          <p:cNvPr id="123" name="Text 109"/>
          <p:cNvSpPr/>
          <p:nvPr/>
        </p:nvSpPr>
        <p:spPr>
          <a:xfrm>
            <a:off x="7104162" y="3356818"/>
            <a:ext cx="1618845" cy="2231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37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patrol presence on Idaho Rd corridor</a:t>
            </a:r>
            <a:endParaRPr lang="en-US" sz="620" dirty="0"/>
          </a:p>
        </p:txBody>
      </p:sp>
      <p:pic>
        <p:nvPicPr>
          <p:cNvPr id="124" name="Image 12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958989" y="3581781"/>
            <a:ext cx="132588" cy="132588"/>
          </a:xfrm>
          <a:prstGeom prst="rect">
            <a:avLst/>
          </a:prstGeom>
        </p:spPr>
      </p:pic>
      <p:sp>
        <p:nvSpPr>
          <p:cNvPr id="125" name="Text 110"/>
          <p:cNvSpPr/>
          <p:nvPr/>
        </p:nvSpPr>
        <p:spPr>
          <a:xfrm>
            <a:off x="7104162" y="3604766"/>
            <a:ext cx="1676891" cy="1062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37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with ACSO on Idaho Rd corridor</a:t>
            </a:r>
            <a:endParaRPr lang="en-US" sz="620" dirty="0"/>
          </a:p>
        </p:txBody>
      </p:sp>
      <p:pic>
        <p:nvPicPr>
          <p:cNvPr id="126" name="Image 13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958989" y="3723465"/>
            <a:ext cx="132588" cy="132588"/>
          </a:xfrm>
          <a:prstGeom prst="rect">
            <a:avLst/>
          </a:prstGeom>
        </p:spPr>
      </p:pic>
      <p:sp>
        <p:nvSpPr>
          <p:cNvPr id="127" name="Text 111"/>
          <p:cNvSpPr/>
          <p:nvPr/>
        </p:nvSpPr>
        <p:spPr>
          <a:xfrm>
            <a:off x="7104162" y="3746450"/>
            <a:ext cx="1618845" cy="2231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37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ICAC Task Force coordination &amp; targeted enforcement</a:t>
            </a:r>
            <a:endParaRPr lang="en-US" sz="620" dirty="0"/>
          </a:p>
        </p:txBody>
      </p:sp>
      <p:pic>
        <p:nvPicPr>
          <p:cNvPr id="128" name="Image 14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958989" y="3971413"/>
            <a:ext cx="132588" cy="132588"/>
          </a:xfrm>
          <a:prstGeom prst="rect">
            <a:avLst/>
          </a:prstGeom>
        </p:spPr>
      </p:pic>
      <p:sp>
        <p:nvSpPr>
          <p:cNvPr id="129" name="Text 112"/>
          <p:cNvSpPr/>
          <p:nvPr/>
        </p:nvSpPr>
        <p:spPr>
          <a:xfrm>
            <a:off x="7104162" y="3994398"/>
            <a:ext cx="1618845" cy="2231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37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cluster analysis &amp; multi-agency surveillance</a:t>
            </a:r>
            <a:endParaRPr lang="en-US" sz="620" dirty="0"/>
          </a:p>
        </p:txBody>
      </p:sp>
      <p:sp>
        <p:nvSpPr>
          <p:cNvPr id="130" name="Text 113"/>
          <p:cNvSpPr/>
          <p:nvPr/>
        </p:nvSpPr>
        <p:spPr>
          <a:xfrm>
            <a:off x="342900" y="4372718"/>
            <a:ext cx="8458200" cy="570162"/>
          </a:xfrm>
          <a:prstGeom prst="roundRect">
            <a:avLst>
              <a:gd name="adj" fmla="val 8030"/>
            </a:avLst>
          </a:prstGeom>
          <a:solidFill>
            <a:srgbClr val="E8693A">
              <a:alpha val="8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1" name="Text 114"/>
          <p:cNvSpPr/>
          <p:nvPr/>
        </p:nvSpPr>
        <p:spPr>
          <a:xfrm>
            <a:off x="342900" y="4334870"/>
            <a:ext cx="28575" cy="640080"/>
          </a:xfrm>
          <a:custGeom>
            <a:avLst/>
            <a:gdLst/>
            <a:ahLst/>
            <a:cxnLst/>
            <a:rect l="l" t="t" r="r" b="b"/>
            <a:pathLst>
              <a:path w="28575" h="711696">
                <a:moveTo>
                  <a:pt x="0" y="57150"/>
                </a:moveTo>
                <a:lnTo>
                  <a:pt x="3572" y="37263"/>
                </a:lnTo>
                <a:lnTo>
                  <a:pt x="7144" y="29482"/>
                </a:lnTo>
                <a:lnTo>
                  <a:pt x="10716" y="23834"/>
                </a:lnTo>
                <a:lnTo>
                  <a:pt x="14288" y="19349"/>
                </a:lnTo>
                <a:lnTo>
                  <a:pt x="17859" y="15649"/>
                </a:lnTo>
                <a:lnTo>
                  <a:pt x="21431" y="12537"/>
                </a:lnTo>
                <a:lnTo>
                  <a:pt x="25003" y="9899"/>
                </a:lnTo>
                <a:lnTo>
                  <a:pt x="28575" y="7657"/>
                </a:lnTo>
                <a:lnTo>
                  <a:pt x="28575" y="704039"/>
                </a:lnTo>
                <a:lnTo>
                  <a:pt x="25003" y="701798"/>
                </a:lnTo>
                <a:lnTo>
                  <a:pt x="21431" y="699159"/>
                </a:lnTo>
                <a:lnTo>
                  <a:pt x="17859" y="696048"/>
                </a:lnTo>
                <a:lnTo>
                  <a:pt x="14288" y="692347"/>
                </a:lnTo>
                <a:lnTo>
                  <a:pt x="10716" y="687862"/>
                </a:lnTo>
                <a:lnTo>
                  <a:pt x="7144" y="682214"/>
                </a:lnTo>
                <a:lnTo>
                  <a:pt x="3572" y="674433"/>
                </a:lnTo>
                <a:lnTo>
                  <a:pt x="0" y="654546"/>
                </a:lnTo>
                <a:close/>
              </a:path>
            </a:pathLst>
          </a:custGeom>
          <a:solidFill>
            <a:srgbClr val="E8693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2" name="Image 15" descr="preencoded.png"/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46642" y="4444091"/>
            <a:ext cx="132588" cy="132588"/>
          </a:xfrm>
          <a:prstGeom prst="rect">
            <a:avLst/>
          </a:prstGeom>
        </p:spPr>
      </p:pic>
      <p:sp>
        <p:nvSpPr>
          <p:cNvPr id="133" name="Text 115"/>
          <p:cNvSpPr/>
          <p:nvPr/>
        </p:nvSpPr>
        <p:spPr>
          <a:xfrm>
            <a:off x="642491" y="4437012"/>
            <a:ext cx="8195480" cy="452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85"/>
              </a:lnSpc>
              <a:buNone/>
            </a:pPr>
            <a:r>
              <a:rPr lang="en-US" sz="700" dirty="0">
                <a:solidFill>
                  <a:srgbClr val="F0F4FF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Idaho Road corridor has rapidly emerged as a </a:t>
            </a:r>
            <a:r>
              <a:rPr lang="en-US" sz="700" b="1" dirty="0">
                <a:solidFill>
                  <a:srgbClr val="F0F4FF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 crime and exploitation zone</a:t>
            </a:r>
            <a:r>
              <a:rPr lang="en-US" sz="700" dirty="0">
                <a:solidFill>
                  <a:srgbClr val="F0F4FF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accumulating </a:t>
            </a:r>
            <a:r>
              <a:rPr lang="en-US" sz="700" b="1" dirty="0">
                <a:solidFill>
                  <a:srgbClr val="C9A84C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total cases across 2023–2025</a:t>
            </a:r>
            <a:r>
              <a:rPr lang="en-US" sz="700" dirty="0">
                <a:solidFill>
                  <a:srgbClr val="F0F4FF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The anchor location at 1001 N Idaho Rd surged </a:t>
            </a:r>
            <a:r>
              <a:rPr lang="en-US" sz="700" b="1" dirty="0">
                <a:solidFill>
                  <a:srgbClr val="C9A84C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+300%</a:t>
            </a:r>
            <a:r>
              <a:rPr lang="en-US" sz="700" dirty="0">
                <a:solidFill>
                  <a:srgbClr val="F0F4FF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with 4→11→16 cases. More critically, </a:t>
            </a:r>
            <a:r>
              <a:rPr lang="en-US" sz="700" b="1" dirty="0">
                <a:solidFill>
                  <a:srgbClr val="F87171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1101 N Idaho Rd appeared for the first time in 2025</a:t>
            </a:r>
            <a:r>
              <a:rPr lang="en-US" sz="700" dirty="0">
                <a:solidFill>
                  <a:srgbClr val="F0F4FF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with a cluster of serious felony charges including Sexual Offense, Child Sex Trafficking, and Kidnapping — with zero prior history. Both addresses are in close proximity, indicating a concentrated exploitation corridor. </a:t>
            </a:r>
            <a:r>
              <a:rPr lang="en-US" sz="700" b="1" dirty="0">
                <a:solidFill>
                  <a:srgbClr val="F0F4FF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Recommended: increased patrol presence and immediate ACSO coordination on the Idaho Rd corridor.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280" y="0"/>
            <a:ext cx="4429720" cy="328553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42530"/>
            <a:ext cx="3858220" cy="300097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0" y="0"/>
            <a:ext cx="29170" cy="514350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1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372070" y="228600"/>
            <a:ext cx="40005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2"/>
          <p:cNvSpPr/>
          <p:nvPr/>
        </p:nvSpPr>
        <p:spPr>
          <a:xfrm>
            <a:off x="372070" y="293340"/>
            <a:ext cx="5901979" cy="236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9"/>
              </a:lnSpc>
              <a:buNone/>
            </a:pPr>
            <a:r>
              <a:rPr lang="en-US" sz="169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Hotspot #3: 150 E Old West Hwy, Apache Junction, AZ</a:t>
            </a:r>
            <a:endParaRPr lang="en-US" sz="1690" dirty="0"/>
          </a:p>
        </p:txBody>
      </p:sp>
      <p:sp>
        <p:nvSpPr>
          <p:cNvPr id="8" name="Text 4"/>
          <p:cNvSpPr/>
          <p:nvPr/>
        </p:nvSpPr>
        <p:spPr>
          <a:xfrm>
            <a:off x="415230" y="618232"/>
            <a:ext cx="1632198" cy="185812"/>
          </a:xfrm>
          <a:prstGeom prst="roundRect">
            <a:avLst>
              <a:gd name="adj" fmla="val 77234"/>
            </a:avLst>
          </a:prstGeom>
          <a:solidFill>
            <a:srgbClr val="2ECC71">
              <a:alpha val="15000"/>
            </a:srgbClr>
          </a:solidFill>
          <a:ln w="9525">
            <a:solidFill>
              <a:srgbClr val="2ECC71">
                <a:alpha val="4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ENFORCEMENT SUCCESS STORY</a:t>
            </a:r>
            <a:endParaRPr lang="en-US" sz="560" dirty="0"/>
          </a:p>
        </p:txBody>
      </p:sp>
      <p:sp>
        <p:nvSpPr>
          <p:cNvPr id="9" name="Text 5"/>
          <p:cNvSpPr/>
          <p:nvPr/>
        </p:nvSpPr>
        <p:spPr>
          <a:xfrm>
            <a:off x="372070" y="822573"/>
            <a:ext cx="9302710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280"/>
              </a:spcBef>
              <a:buNone/>
            </a:pPr>
            <a:r>
              <a:rPr lang="en-US" sz="84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highest location in 2023 with 12 cases — sustained enforcement has driven volume down to </a:t>
            </a:r>
            <a:r>
              <a:rPr lang="en-US" sz="84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cases in 2025</a:t>
            </a:r>
            <a:r>
              <a:rPr lang="en-US" sz="84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4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combined cases</a:t>
            </a:r>
            <a:r>
              <a:rPr lang="en-US" sz="84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across all three years</a:t>
            </a:r>
            <a:endParaRPr lang="en-US" sz="840" dirty="0"/>
          </a:p>
        </p:txBody>
      </p:sp>
      <p:sp>
        <p:nvSpPr>
          <p:cNvPr id="10" name="Text 6"/>
          <p:cNvSpPr/>
          <p:nvPr/>
        </p:nvSpPr>
        <p:spPr>
          <a:xfrm>
            <a:off x="372070" y="1110704"/>
            <a:ext cx="4429720" cy="567333"/>
          </a:xfrm>
          <a:prstGeom prst="roundRect">
            <a:avLst>
              <a:gd name="adj" fmla="val 15222"/>
            </a:avLst>
          </a:prstGeom>
          <a:solidFill>
            <a:srgbClr val="0F1C38"/>
          </a:solidFill>
          <a:ln w="9525">
            <a:solidFill>
              <a:srgbClr val="8FA3C8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7"/>
          <p:cNvSpPr/>
          <p:nvPr/>
        </p:nvSpPr>
        <p:spPr>
          <a:xfrm>
            <a:off x="381595" y="1120229"/>
            <a:ext cx="884039" cy="564731"/>
          </a:xfrm>
          <a:prstGeom prst="rect">
            <a:avLst/>
          </a:prstGeom>
          <a:noFill/>
          <a:ln/>
        </p:spPr>
        <p:txBody>
          <a:bodyPr wrap="square" lIns="43180" tIns="71120" rIns="43180" bIns="71120" rtlCol="0" anchor="t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E07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40" dirty="0"/>
          </a:p>
          <a:p>
            <a:pPr marL="0" indent="0" algn="ctr">
              <a:buNone/>
            </a:pPr>
            <a:r>
              <a:rPr lang="en-US" sz="560" kern="0" spc="4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CASES</a:t>
            </a:r>
            <a:endParaRPr lang="en-US" sz="1240" dirty="0"/>
          </a:p>
        </p:txBody>
      </p:sp>
      <p:sp>
        <p:nvSpPr>
          <p:cNvPr id="12" name="Text 8"/>
          <p:cNvSpPr/>
          <p:nvPr/>
        </p:nvSpPr>
        <p:spPr>
          <a:xfrm>
            <a:off x="1256109" y="1120229"/>
            <a:ext cx="9525" cy="548283"/>
          </a:xfrm>
          <a:prstGeom prst="rect">
            <a:avLst/>
          </a:prstGeom>
          <a:solidFill>
            <a:srgbClr val="8FA3C8">
              <a:alpha val="1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1267873" y="1024526"/>
            <a:ext cx="884039" cy="564731"/>
          </a:xfrm>
          <a:prstGeom prst="rect">
            <a:avLst/>
          </a:prstGeom>
          <a:noFill/>
          <a:ln/>
        </p:spPr>
        <p:txBody>
          <a:bodyPr wrap="square" lIns="43180" tIns="71120" rIns="43180" bIns="7112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900" dirty="0"/>
          </a:p>
          <a:p>
            <a:pPr marL="0" indent="0" algn="ctr">
              <a:buNone/>
            </a:pPr>
            <a:r>
              <a:rPr lang="en-US" sz="12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  <a:p>
            <a:pPr marL="0" indent="0" algn="ctr">
              <a:buNone/>
            </a:pPr>
            <a:r>
              <a:rPr lang="en-US" sz="560" kern="0" spc="4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CASES</a:t>
            </a:r>
            <a:endParaRPr lang="en-US" sz="900" dirty="0"/>
          </a:p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−33%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2140148" y="1120229"/>
            <a:ext cx="9525" cy="548283"/>
          </a:xfrm>
          <a:prstGeom prst="rect">
            <a:avLst/>
          </a:prstGeom>
          <a:solidFill>
            <a:srgbClr val="8FA3C8">
              <a:alpha val="1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1"/>
          <p:cNvSpPr/>
          <p:nvPr/>
        </p:nvSpPr>
        <p:spPr>
          <a:xfrm>
            <a:off x="2149673" y="1027350"/>
            <a:ext cx="884039" cy="564731"/>
          </a:xfrm>
          <a:prstGeom prst="rect">
            <a:avLst/>
          </a:prstGeom>
          <a:noFill/>
          <a:ln/>
        </p:spPr>
        <p:txBody>
          <a:bodyPr wrap="square" lIns="43180" tIns="71120" rIns="43180" bIns="7112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900" dirty="0"/>
          </a:p>
          <a:p>
            <a:pPr marL="0" indent="0" algn="ctr">
              <a:buNone/>
            </a:pPr>
            <a:r>
              <a:rPr lang="en-US" sz="124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  <a:p>
            <a:pPr marL="0" indent="0" algn="ctr">
              <a:buNone/>
            </a:pPr>
            <a:r>
              <a:rPr lang="en-US" sz="560" kern="0" spc="4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CASES</a:t>
            </a:r>
            <a:endParaRPr lang="en-US" sz="900" dirty="0"/>
          </a:p>
          <a:p>
            <a:pPr marL="0" indent="0" algn="ctr">
              <a:buNone/>
            </a:pPr>
            <a:r>
              <a:rPr lang="en-US" sz="56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−50%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024188" y="1120229"/>
            <a:ext cx="9525" cy="548283"/>
          </a:xfrm>
          <a:prstGeom prst="rect">
            <a:avLst/>
          </a:prstGeom>
          <a:solidFill>
            <a:srgbClr val="8FA3C8">
              <a:alpha val="1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3033713" y="1120229"/>
            <a:ext cx="884039" cy="564731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square" lIns="43180" tIns="71120" rIns="43180" bIns="71120" rtlCol="0" anchor="t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240" dirty="0"/>
          </a:p>
          <a:p>
            <a:pPr marL="0" indent="0" algn="ctr">
              <a:buNone/>
            </a:pPr>
            <a:r>
              <a:rPr lang="en-US" sz="560" kern="0" spc="4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TOTAL</a:t>
            </a:r>
            <a:endParaRPr lang="en-US" sz="1240" dirty="0"/>
          </a:p>
        </p:txBody>
      </p:sp>
      <p:sp>
        <p:nvSpPr>
          <p:cNvPr id="18" name="Text 14"/>
          <p:cNvSpPr/>
          <p:nvPr/>
        </p:nvSpPr>
        <p:spPr>
          <a:xfrm>
            <a:off x="3908227" y="1120229"/>
            <a:ext cx="9525" cy="548283"/>
          </a:xfrm>
          <a:prstGeom prst="rect">
            <a:avLst/>
          </a:prstGeom>
          <a:solidFill>
            <a:srgbClr val="8FA3C8">
              <a:alpha val="1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5"/>
          <p:cNvSpPr/>
          <p:nvPr/>
        </p:nvSpPr>
        <p:spPr>
          <a:xfrm>
            <a:off x="3917752" y="1120229"/>
            <a:ext cx="874514" cy="564731"/>
          </a:xfrm>
          <a:prstGeom prst="rect">
            <a:avLst/>
          </a:prstGeom>
          <a:solidFill>
            <a:srgbClr val="2ECC71">
              <a:alpha val="12000"/>
            </a:srgbClr>
          </a:solidFill>
          <a:ln/>
        </p:spPr>
        <p:txBody>
          <a:bodyPr wrap="square" lIns="43180" tIns="71120" rIns="43180" bIns="71120" rtlCol="0" anchor="t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↓67%</a:t>
            </a:r>
            <a:endParaRPr lang="en-US" sz="1010" dirty="0"/>
          </a:p>
          <a:p>
            <a:pPr marL="0" indent="0" algn="ctr">
              <a:buNone/>
            </a:pPr>
            <a:r>
              <a:rPr lang="en-US" sz="560" kern="0" spc="4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DROP</a:t>
            </a:r>
            <a:endParaRPr lang="en-US" sz="1010" dirty="0"/>
          </a:p>
        </p:txBody>
      </p:sp>
      <p:sp>
        <p:nvSpPr>
          <p:cNvPr id="20" name="Text 16"/>
          <p:cNvSpPr/>
          <p:nvPr/>
        </p:nvSpPr>
        <p:spPr>
          <a:xfrm>
            <a:off x="372070" y="1849338"/>
            <a:ext cx="1429196" cy="2386013"/>
          </a:xfrm>
          <a:prstGeom prst="roundRect">
            <a:avLst>
              <a:gd name="adj" fmla="val 7020"/>
            </a:avLst>
          </a:prstGeom>
          <a:solidFill>
            <a:srgbClr val="132040"/>
          </a:solidFill>
          <a:ln w="9525">
            <a:solidFill>
              <a:srgbClr val="8FA3C8">
                <a:alpha val="1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7"/>
          <p:cNvSpPr/>
          <p:nvPr/>
        </p:nvSpPr>
        <p:spPr>
          <a:xfrm>
            <a:off x="495895" y="1987004"/>
            <a:ext cx="1299701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kern="0" spc="88" dirty="0">
                <a:solidFill>
                  <a:srgbClr val="E07B3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2023</a:t>
            </a:r>
            <a:endParaRPr lang="en-US" sz="730" dirty="0"/>
          </a:p>
        </p:txBody>
      </p:sp>
      <p:sp>
        <p:nvSpPr>
          <p:cNvPr id="22" name="Text 18"/>
          <p:cNvSpPr/>
          <p:nvPr/>
        </p:nvSpPr>
        <p:spPr>
          <a:xfrm>
            <a:off x="495895" y="2155180"/>
            <a:ext cx="1264255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2360" dirty="0">
                <a:solidFill>
                  <a:srgbClr val="E07B3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12</a:t>
            </a:r>
            <a:endParaRPr lang="en-US" sz="2360" dirty="0"/>
          </a:p>
        </p:txBody>
      </p:sp>
      <p:sp>
        <p:nvSpPr>
          <p:cNvPr id="23" name="Text 19"/>
          <p:cNvSpPr/>
          <p:nvPr/>
        </p:nvSpPr>
        <p:spPr>
          <a:xfrm>
            <a:off x="495895" y="2468761"/>
            <a:ext cx="1205177" cy="247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62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 · #3 LOCATION</a:t>
            </a:r>
            <a:endParaRPr lang="en-US" sz="620" dirty="0"/>
          </a:p>
        </p:txBody>
      </p:sp>
      <p:sp>
        <p:nvSpPr>
          <p:cNvPr id="24" name="Text 20"/>
          <p:cNvSpPr/>
          <p:nvPr/>
        </p:nvSpPr>
        <p:spPr>
          <a:xfrm>
            <a:off x="495895" y="2661530"/>
            <a:ext cx="1075253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680" dirty="0"/>
          </a:p>
        </p:txBody>
      </p:sp>
      <p:sp>
        <p:nvSpPr>
          <p:cNvPr id="25" name="Text 21"/>
          <p:cNvSpPr/>
          <p:nvPr/>
        </p:nvSpPr>
        <p:spPr>
          <a:xfrm>
            <a:off x="1529080" y="2645308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E07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80" dirty="0"/>
          </a:p>
        </p:txBody>
      </p:sp>
      <p:sp>
        <p:nvSpPr>
          <p:cNvPr id="26" name="Text 22"/>
          <p:cNvSpPr/>
          <p:nvPr/>
        </p:nvSpPr>
        <p:spPr>
          <a:xfrm>
            <a:off x="495895" y="2849351"/>
            <a:ext cx="1075253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Trespass</a:t>
            </a:r>
            <a:endParaRPr lang="en-US" sz="680" dirty="0"/>
          </a:p>
        </p:txBody>
      </p:sp>
      <p:sp>
        <p:nvSpPr>
          <p:cNvPr id="27" name="Text 23"/>
          <p:cNvSpPr/>
          <p:nvPr/>
        </p:nvSpPr>
        <p:spPr>
          <a:xfrm>
            <a:off x="1529080" y="2833129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680" dirty="0"/>
          </a:p>
        </p:txBody>
      </p:sp>
      <p:sp>
        <p:nvSpPr>
          <p:cNvPr id="28" name="Text 24"/>
          <p:cNvSpPr/>
          <p:nvPr/>
        </p:nvSpPr>
        <p:spPr>
          <a:xfrm>
            <a:off x="495895" y="3037172"/>
            <a:ext cx="1075253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/ Endangerment</a:t>
            </a:r>
            <a:endParaRPr lang="en-US" sz="680" dirty="0"/>
          </a:p>
        </p:txBody>
      </p:sp>
      <p:sp>
        <p:nvSpPr>
          <p:cNvPr id="29" name="Text 25"/>
          <p:cNvSpPr/>
          <p:nvPr/>
        </p:nvSpPr>
        <p:spPr>
          <a:xfrm>
            <a:off x="1529080" y="3020950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30" name="Text 26"/>
          <p:cNvSpPr/>
          <p:nvPr/>
        </p:nvSpPr>
        <p:spPr>
          <a:xfrm>
            <a:off x="495895" y="3224993"/>
            <a:ext cx="1075253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Escape / Resisting Arrest</a:t>
            </a:r>
            <a:endParaRPr lang="en-US" sz="680" dirty="0"/>
          </a:p>
        </p:txBody>
      </p:sp>
      <p:sp>
        <p:nvSpPr>
          <p:cNvPr id="31" name="Text 27"/>
          <p:cNvSpPr/>
          <p:nvPr/>
        </p:nvSpPr>
        <p:spPr>
          <a:xfrm>
            <a:off x="1529080" y="3208771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32" name="Text 28"/>
          <p:cNvSpPr/>
          <p:nvPr/>
        </p:nvSpPr>
        <p:spPr>
          <a:xfrm>
            <a:off x="495895" y="3412814"/>
            <a:ext cx="1075253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</a:t>
            </a:r>
            <a:endParaRPr lang="en-US" sz="680" dirty="0"/>
          </a:p>
        </p:txBody>
      </p:sp>
      <p:sp>
        <p:nvSpPr>
          <p:cNvPr id="33" name="Text 29"/>
          <p:cNvSpPr/>
          <p:nvPr/>
        </p:nvSpPr>
        <p:spPr>
          <a:xfrm>
            <a:off x="1529080" y="3396592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80" dirty="0"/>
          </a:p>
        </p:txBody>
      </p:sp>
      <p:sp>
        <p:nvSpPr>
          <p:cNvPr id="34" name="Text 30"/>
          <p:cNvSpPr/>
          <p:nvPr/>
        </p:nvSpPr>
        <p:spPr>
          <a:xfrm>
            <a:off x="495895" y="3600635"/>
            <a:ext cx="1075253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i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offenses</a:t>
            </a:r>
            <a:endParaRPr lang="en-US" sz="680" dirty="0"/>
          </a:p>
        </p:txBody>
      </p:sp>
      <p:sp>
        <p:nvSpPr>
          <p:cNvPr id="35" name="Text 31"/>
          <p:cNvSpPr/>
          <p:nvPr/>
        </p:nvSpPr>
        <p:spPr>
          <a:xfrm>
            <a:off x="1529080" y="3584413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680" dirty="0"/>
          </a:p>
        </p:txBody>
      </p:sp>
      <p:sp>
        <p:nvSpPr>
          <p:cNvPr id="36" name="Text 32"/>
          <p:cNvSpPr/>
          <p:nvPr/>
        </p:nvSpPr>
        <p:spPr>
          <a:xfrm>
            <a:off x="495895" y="3772233"/>
            <a:ext cx="1205179" cy="421334"/>
          </a:xfrm>
          <a:prstGeom prst="roundRect">
            <a:avLst>
              <a:gd name="adj" fmla="val 22827"/>
            </a:avLst>
          </a:prstGeom>
          <a:solidFill>
            <a:srgbClr val="E07B3A">
              <a:alpha val="10000"/>
            </a:srgbClr>
          </a:solidFill>
          <a:ln/>
        </p:spPr>
        <p:txBody>
          <a:bodyPr wrap="none" lIns="57150" tIns="35560" rIns="57150" bIns="35560" rtlCol="0" anchor="t"/>
          <a:lstStyle/>
          <a:p>
            <a:pPr marL="0" indent="0" algn="l">
              <a:buNone/>
            </a:pPr>
            <a:r>
              <a:rPr lang="en-US" sz="560" b="1" kern="0" spc="34" dirty="0">
                <a:solidFill>
                  <a:srgbClr val="E07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NOTABLE</a:t>
            </a:r>
            <a:endParaRPr lang="en-US" sz="560" dirty="0"/>
          </a:p>
          <a:p>
            <a:pPr marL="0" indent="0" algn="l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 &amp; criminal trespass </a:t>
            </a:r>
          </a:p>
          <a:p>
            <a:pPr marL="0" indent="0" algn="l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prompted targeted </a:t>
            </a:r>
          </a:p>
          <a:p>
            <a:pPr marL="0" indent="0" algn="l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response</a:t>
            </a:r>
            <a:endParaRPr lang="en-US" sz="560" dirty="0"/>
          </a:p>
        </p:txBody>
      </p:sp>
      <p:sp>
        <p:nvSpPr>
          <p:cNvPr id="37" name="Text 33"/>
          <p:cNvSpPr/>
          <p:nvPr/>
        </p:nvSpPr>
        <p:spPr>
          <a:xfrm>
            <a:off x="495895" y="3758694"/>
            <a:ext cx="9525" cy="457200"/>
          </a:xfrm>
          <a:custGeom>
            <a:avLst/>
            <a:gdLst/>
            <a:ahLst/>
            <a:cxnLst/>
            <a:rect l="l" t="t" r="r" b="b"/>
            <a:pathLst>
              <a:path w="9525" h="462409">
                <a:moveTo>
                  <a:pt x="0" y="43180"/>
                </a:moveTo>
                <a:lnTo>
                  <a:pt x="1191" y="33110"/>
                </a:lnTo>
                <a:lnTo>
                  <a:pt x="2381" y="29039"/>
                </a:lnTo>
                <a:lnTo>
                  <a:pt x="3572" y="25984"/>
                </a:lnTo>
                <a:lnTo>
                  <a:pt x="4763" y="23467"/>
                </a:lnTo>
                <a:lnTo>
                  <a:pt x="5953" y="21301"/>
                </a:lnTo>
                <a:lnTo>
                  <a:pt x="7144" y="19391"/>
                </a:lnTo>
                <a:lnTo>
                  <a:pt x="8334" y="17679"/>
                </a:lnTo>
                <a:lnTo>
                  <a:pt x="9525" y="16127"/>
                </a:lnTo>
                <a:lnTo>
                  <a:pt x="9525" y="446282"/>
                </a:lnTo>
                <a:lnTo>
                  <a:pt x="8334" y="444730"/>
                </a:lnTo>
                <a:lnTo>
                  <a:pt x="7144" y="443018"/>
                </a:lnTo>
                <a:lnTo>
                  <a:pt x="5953" y="441108"/>
                </a:lnTo>
                <a:lnTo>
                  <a:pt x="4763" y="438942"/>
                </a:lnTo>
                <a:lnTo>
                  <a:pt x="3572" y="436425"/>
                </a:lnTo>
                <a:lnTo>
                  <a:pt x="2381" y="433370"/>
                </a:lnTo>
                <a:lnTo>
                  <a:pt x="1191" y="429299"/>
                </a:lnTo>
                <a:lnTo>
                  <a:pt x="0" y="419229"/>
                </a:lnTo>
                <a:close/>
              </a:path>
            </a:pathLst>
          </a:custGeom>
          <a:solidFill>
            <a:srgbClr val="E07B3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4"/>
          <p:cNvSpPr/>
          <p:nvPr/>
        </p:nvSpPr>
        <p:spPr>
          <a:xfrm>
            <a:off x="1872258" y="1849338"/>
            <a:ext cx="1429345" cy="2386013"/>
          </a:xfrm>
          <a:prstGeom prst="roundRect">
            <a:avLst>
              <a:gd name="adj" fmla="val 7019"/>
            </a:avLst>
          </a:prstGeom>
          <a:solidFill>
            <a:srgbClr val="132040"/>
          </a:solidFill>
          <a:ln w="9525">
            <a:solidFill>
              <a:srgbClr val="8FA3C8">
                <a:alpha val="1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5"/>
          <p:cNvSpPr/>
          <p:nvPr/>
        </p:nvSpPr>
        <p:spPr>
          <a:xfrm>
            <a:off x="1996083" y="1987004"/>
            <a:ext cx="129986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kern="0" spc="88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2024</a:t>
            </a:r>
            <a:endParaRPr lang="en-US" sz="730" dirty="0"/>
          </a:p>
        </p:txBody>
      </p:sp>
      <p:sp>
        <p:nvSpPr>
          <p:cNvPr id="40" name="Text 36"/>
          <p:cNvSpPr/>
          <p:nvPr/>
        </p:nvSpPr>
        <p:spPr>
          <a:xfrm>
            <a:off x="1996083" y="2155180"/>
            <a:ext cx="1264414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236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8</a:t>
            </a:r>
            <a:endParaRPr lang="en-US" sz="2360" dirty="0"/>
          </a:p>
        </p:txBody>
      </p:sp>
      <p:sp>
        <p:nvSpPr>
          <p:cNvPr id="41" name="Text 37"/>
          <p:cNvSpPr/>
          <p:nvPr/>
        </p:nvSpPr>
        <p:spPr>
          <a:xfrm>
            <a:off x="1996083" y="2468761"/>
            <a:ext cx="129986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62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</a:t>
            </a:r>
            <a:endParaRPr lang="en-US" sz="620" dirty="0"/>
          </a:p>
        </p:txBody>
      </p:sp>
      <p:sp>
        <p:nvSpPr>
          <p:cNvPr id="42" name="Text 38"/>
          <p:cNvSpPr/>
          <p:nvPr/>
        </p:nvSpPr>
        <p:spPr>
          <a:xfrm>
            <a:off x="1996083" y="2621259"/>
            <a:ext cx="1181695" cy="7590"/>
          </a:xfrm>
          <a:prstGeom prst="rect">
            <a:avLst/>
          </a:prstGeom>
          <a:solidFill>
            <a:srgbClr val="8FA3C8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9"/>
          <p:cNvSpPr/>
          <p:nvPr/>
        </p:nvSpPr>
        <p:spPr>
          <a:xfrm>
            <a:off x="1996083" y="2767905"/>
            <a:ext cx="1075417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680" dirty="0"/>
          </a:p>
        </p:txBody>
      </p:sp>
      <p:sp>
        <p:nvSpPr>
          <p:cNvPr id="44" name="Text 40"/>
          <p:cNvSpPr/>
          <p:nvPr/>
        </p:nvSpPr>
        <p:spPr>
          <a:xfrm>
            <a:off x="3029416" y="2751683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80" dirty="0"/>
          </a:p>
        </p:txBody>
      </p:sp>
      <p:sp>
        <p:nvSpPr>
          <p:cNvPr id="45" name="Text 41"/>
          <p:cNvSpPr/>
          <p:nvPr/>
        </p:nvSpPr>
        <p:spPr>
          <a:xfrm>
            <a:off x="1996083" y="2955727"/>
            <a:ext cx="1075417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Trespass</a:t>
            </a:r>
            <a:endParaRPr lang="en-US" sz="680" dirty="0"/>
          </a:p>
        </p:txBody>
      </p:sp>
      <p:sp>
        <p:nvSpPr>
          <p:cNvPr id="46" name="Text 42"/>
          <p:cNvSpPr/>
          <p:nvPr/>
        </p:nvSpPr>
        <p:spPr>
          <a:xfrm>
            <a:off x="3029416" y="2939504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47" name="Text 43"/>
          <p:cNvSpPr/>
          <p:nvPr/>
        </p:nvSpPr>
        <p:spPr>
          <a:xfrm>
            <a:off x="1996083" y="3143548"/>
            <a:ext cx="1075417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680" dirty="0"/>
          </a:p>
        </p:txBody>
      </p:sp>
      <p:sp>
        <p:nvSpPr>
          <p:cNvPr id="48" name="Text 44"/>
          <p:cNvSpPr/>
          <p:nvPr/>
        </p:nvSpPr>
        <p:spPr>
          <a:xfrm>
            <a:off x="3029416" y="3127325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80" dirty="0"/>
          </a:p>
        </p:txBody>
      </p:sp>
      <p:sp>
        <p:nvSpPr>
          <p:cNvPr id="49" name="Text 45"/>
          <p:cNvSpPr/>
          <p:nvPr/>
        </p:nvSpPr>
        <p:spPr>
          <a:xfrm>
            <a:off x="1996083" y="3331369"/>
            <a:ext cx="1075417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</a:t>
            </a:r>
            <a:endParaRPr lang="en-US" sz="680" dirty="0"/>
          </a:p>
        </p:txBody>
      </p:sp>
      <p:sp>
        <p:nvSpPr>
          <p:cNvPr id="50" name="Text 46"/>
          <p:cNvSpPr/>
          <p:nvPr/>
        </p:nvSpPr>
        <p:spPr>
          <a:xfrm>
            <a:off x="3029416" y="3315146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80" dirty="0"/>
          </a:p>
        </p:txBody>
      </p:sp>
      <p:sp>
        <p:nvSpPr>
          <p:cNvPr id="51" name="Text 47"/>
          <p:cNvSpPr/>
          <p:nvPr/>
        </p:nvSpPr>
        <p:spPr>
          <a:xfrm>
            <a:off x="1996083" y="3663107"/>
            <a:ext cx="1181695" cy="476281"/>
          </a:xfrm>
          <a:prstGeom prst="roundRect">
            <a:avLst>
              <a:gd name="adj" fmla="val 9066"/>
            </a:avLst>
          </a:prstGeom>
          <a:solidFill>
            <a:srgbClr val="C9A84C">
              <a:alpha val="8000"/>
            </a:srgbClr>
          </a:solidFill>
          <a:ln/>
        </p:spPr>
        <p:txBody>
          <a:bodyPr wrap="square" lIns="57150" tIns="35560" rIns="57150" bIns="35560" rtlCol="0" anchor="t"/>
          <a:lstStyle/>
          <a:p>
            <a:pPr marL="0" indent="0" algn="l">
              <a:buNone/>
            </a:pPr>
            <a:r>
              <a:rPr lang="en-US" sz="560" b="1" kern="0" spc="34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</a:t>
            </a:r>
            <a:endParaRPr lang="en-US" sz="560" dirty="0"/>
          </a:p>
          <a:p>
            <a:pPr marL="0" indent="0" algn="l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producing results — volume down 33% from 2023 peak</a:t>
            </a:r>
            <a:endParaRPr lang="en-US" sz="560" dirty="0"/>
          </a:p>
        </p:txBody>
      </p:sp>
      <p:sp>
        <p:nvSpPr>
          <p:cNvPr id="52" name="Text 48"/>
          <p:cNvSpPr/>
          <p:nvPr/>
        </p:nvSpPr>
        <p:spPr>
          <a:xfrm>
            <a:off x="1996083" y="3663107"/>
            <a:ext cx="9525" cy="462409"/>
          </a:xfrm>
          <a:custGeom>
            <a:avLst/>
            <a:gdLst/>
            <a:ahLst/>
            <a:cxnLst/>
            <a:rect l="l" t="t" r="r" b="b"/>
            <a:pathLst>
              <a:path w="9525" h="462409">
                <a:moveTo>
                  <a:pt x="0" y="43180"/>
                </a:moveTo>
                <a:lnTo>
                  <a:pt x="1191" y="33110"/>
                </a:lnTo>
                <a:lnTo>
                  <a:pt x="2381" y="29039"/>
                </a:lnTo>
                <a:lnTo>
                  <a:pt x="3572" y="25984"/>
                </a:lnTo>
                <a:lnTo>
                  <a:pt x="4763" y="23467"/>
                </a:lnTo>
                <a:lnTo>
                  <a:pt x="5953" y="21301"/>
                </a:lnTo>
                <a:lnTo>
                  <a:pt x="7144" y="19391"/>
                </a:lnTo>
                <a:lnTo>
                  <a:pt x="8334" y="17679"/>
                </a:lnTo>
                <a:lnTo>
                  <a:pt x="9525" y="16127"/>
                </a:lnTo>
                <a:lnTo>
                  <a:pt x="9525" y="446282"/>
                </a:lnTo>
                <a:lnTo>
                  <a:pt x="8334" y="444730"/>
                </a:lnTo>
                <a:lnTo>
                  <a:pt x="7144" y="443018"/>
                </a:lnTo>
                <a:lnTo>
                  <a:pt x="5953" y="441108"/>
                </a:lnTo>
                <a:lnTo>
                  <a:pt x="4763" y="438942"/>
                </a:lnTo>
                <a:lnTo>
                  <a:pt x="3572" y="436425"/>
                </a:lnTo>
                <a:lnTo>
                  <a:pt x="2381" y="433370"/>
                </a:lnTo>
                <a:lnTo>
                  <a:pt x="1191" y="429299"/>
                </a:lnTo>
                <a:lnTo>
                  <a:pt x="0" y="419229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9"/>
          <p:cNvSpPr/>
          <p:nvPr/>
        </p:nvSpPr>
        <p:spPr>
          <a:xfrm>
            <a:off x="3372594" y="1849338"/>
            <a:ext cx="1429196" cy="2386013"/>
          </a:xfrm>
          <a:prstGeom prst="roundRect">
            <a:avLst>
              <a:gd name="adj" fmla="val 7020"/>
            </a:avLst>
          </a:prstGeom>
          <a:solidFill>
            <a:srgbClr val="132040"/>
          </a:solidFill>
          <a:ln w="9525">
            <a:solidFill>
              <a:srgbClr val="8FA3C8">
                <a:alpha val="1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50"/>
          <p:cNvSpPr/>
          <p:nvPr/>
        </p:nvSpPr>
        <p:spPr>
          <a:xfrm>
            <a:off x="3496419" y="1987004"/>
            <a:ext cx="1299701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kern="0" spc="88" dirty="0">
                <a:solidFill>
                  <a:srgbClr val="2ECC71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2025</a:t>
            </a:r>
            <a:endParaRPr lang="en-US" sz="730" dirty="0"/>
          </a:p>
        </p:txBody>
      </p:sp>
      <p:sp>
        <p:nvSpPr>
          <p:cNvPr id="55" name="Text 51"/>
          <p:cNvSpPr/>
          <p:nvPr/>
        </p:nvSpPr>
        <p:spPr>
          <a:xfrm>
            <a:off x="3496419" y="2155180"/>
            <a:ext cx="1264255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60"/>
              </a:lnSpc>
              <a:buNone/>
            </a:pPr>
            <a:r>
              <a:rPr lang="en-US" sz="2360" dirty="0">
                <a:solidFill>
                  <a:srgbClr val="2ECC71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4</a:t>
            </a:r>
            <a:endParaRPr lang="en-US" sz="2360" dirty="0"/>
          </a:p>
        </p:txBody>
      </p:sp>
      <p:sp>
        <p:nvSpPr>
          <p:cNvPr id="56" name="Text 52"/>
          <p:cNvSpPr/>
          <p:nvPr/>
        </p:nvSpPr>
        <p:spPr>
          <a:xfrm>
            <a:off x="3496419" y="2468761"/>
            <a:ext cx="129970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62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FILED</a:t>
            </a:r>
            <a:endParaRPr lang="en-US" sz="620" dirty="0"/>
          </a:p>
        </p:txBody>
      </p:sp>
      <p:sp>
        <p:nvSpPr>
          <p:cNvPr id="57" name="Text 53"/>
          <p:cNvSpPr/>
          <p:nvPr/>
        </p:nvSpPr>
        <p:spPr>
          <a:xfrm>
            <a:off x="3496419" y="2630685"/>
            <a:ext cx="1181546" cy="7590"/>
          </a:xfrm>
          <a:prstGeom prst="rect">
            <a:avLst/>
          </a:prstGeom>
          <a:solidFill>
            <a:srgbClr val="8FA3C8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54"/>
          <p:cNvSpPr/>
          <p:nvPr/>
        </p:nvSpPr>
        <p:spPr>
          <a:xfrm>
            <a:off x="3496419" y="2767905"/>
            <a:ext cx="1075253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</a:t>
            </a:r>
            <a:endParaRPr lang="en-US" sz="680" dirty="0"/>
          </a:p>
        </p:txBody>
      </p:sp>
      <p:sp>
        <p:nvSpPr>
          <p:cNvPr id="59" name="Text 55"/>
          <p:cNvSpPr/>
          <p:nvPr/>
        </p:nvSpPr>
        <p:spPr>
          <a:xfrm>
            <a:off x="4529603" y="2751683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60" name="Text 56"/>
          <p:cNvSpPr/>
          <p:nvPr/>
        </p:nvSpPr>
        <p:spPr>
          <a:xfrm>
            <a:off x="3496419" y="2955727"/>
            <a:ext cx="1075253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</a:t>
            </a:r>
            <a:endParaRPr lang="en-US" sz="680" dirty="0"/>
          </a:p>
        </p:txBody>
      </p:sp>
      <p:sp>
        <p:nvSpPr>
          <p:cNvPr id="61" name="Text 57"/>
          <p:cNvSpPr/>
          <p:nvPr/>
        </p:nvSpPr>
        <p:spPr>
          <a:xfrm>
            <a:off x="4529603" y="2939504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80" dirty="0"/>
          </a:p>
        </p:txBody>
      </p:sp>
      <p:sp>
        <p:nvSpPr>
          <p:cNvPr id="62" name="Text 58"/>
          <p:cNvSpPr/>
          <p:nvPr/>
        </p:nvSpPr>
        <p:spPr>
          <a:xfrm>
            <a:off x="3496419" y="3143548"/>
            <a:ext cx="1075253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Trespass</a:t>
            </a:r>
            <a:endParaRPr lang="en-US" sz="680" dirty="0"/>
          </a:p>
        </p:txBody>
      </p:sp>
      <p:sp>
        <p:nvSpPr>
          <p:cNvPr id="63" name="Text 59"/>
          <p:cNvSpPr/>
          <p:nvPr/>
        </p:nvSpPr>
        <p:spPr>
          <a:xfrm>
            <a:off x="4529603" y="3127325"/>
            <a:ext cx="149831" cy="144661"/>
          </a:xfrm>
          <a:prstGeom prst="roundRect">
            <a:avLst>
              <a:gd name="adj" fmla="val 29849"/>
            </a:avLst>
          </a:prstGeom>
          <a:solidFill>
            <a:srgbClr val="8FA3C8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80" dirty="0"/>
          </a:p>
        </p:txBody>
      </p:sp>
      <p:sp>
        <p:nvSpPr>
          <p:cNvPr id="64" name="Text 60"/>
          <p:cNvSpPr/>
          <p:nvPr/>
        </p:nvSpPr>
        <p:spPr>
          <a:xfrm>
            <a:off x="3496419" y="3663107"/>
            <a:ext cx="1181546" cy="476281"/>
          </a:xfrm>
          <a:prstGeom prst="roundRect">
            <a:avLst>
              <a:gd name="adj" fmla="val 9066"/>
            </a:avLst>
          </a:prstGeom>
          <a:solidFill>
            <a:srgbClr val="2ECC71">
              <a:alpha val="12000"/>
            </a:srgbClr>
          </a:solidFill>
          <a:ln/>
        </p:spPr>
        <p:txBody>
          <a:bodyPr wrap="square" lIns="57150" tIns="35560" rIns="57150" bIns="35560" rtlCol="0" anchor="t"/>
          <a:lstStyle/>
          <a:p>
            <a:pPr marL="0" indent="0" algn="l">
              <a:buNone/>
            </a:pPr>
            <a:r>
              <a:rPr lang="en-US" sz="560" b="1" kern="0" spc="34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</a:t>
            </a:r>
            <a:endParaRPr lang="en-US" sz="560" dirty="0"/>
          </a:p>
          <a:p>
            <a:pPr marL="0" indent="0" algn="l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volume in 3 years — 67% decline from 2023; enforcement showing measurable results</a:t>
            </a:r>
            <a:endParaRPr lang="en-US" sz="560" dirty="0"/>
          </a:p>
        </p:txBody>
      </p:sp>
      <p:sp>
        <p:nvSpPr>
          <p:cNvPr id="65" name="Text 61"/>
          <p:cNvSpPr/>
          <p:nvPr/>
        </p:nvSpPr>
        <p:spPr>
          <a:xfrm>
            <a:off x="3496419" y="3663107"/>
            <a:ext cx="9525" cy="462409"/>
          </a:xfrm>
          <a:custGeom>
            <a:avLst/>
            <a:gdLst/>
            <a:ahLst/>
            <a:cxnLst/>
            <a:rect l="l" t="t" r="r" b="b"/>
            <a:pathLst>
              <a:path w="9525" h="462409">
                <a:moveTo>
                  <a:pt x="0" y="43180"/>
                </a:moveTo>
                <a:lnTo>
                  <a:pt x="1191" y="33110"/>
                </a:lnTo>
                <a:lnTo>
                  <a:pt x="2381" y="29039"/>
                </a:lnTo>
                <a:lnTo>
                  <a:pt x="3572" y="25984"/>
                </a:lnTo>
                <a:lnTo>
                  <a:pt x="4763" y="23467"/>
                </a:lnTo>
                <a:lnTo>
                  <a:pt x="5953" y="21301"/>
                </a:lnTo>
                <a:lnTo>
                  <a:pt x="7144" y="19391"/>
                </a:lnTo>
                <a:lnTo>
                  <a:pt x="8334" y="17679"/>
                </a:lnTo>
                <a:lnTo>
                  <a:pt x="9525" y="16127"/>
                </a:lnTo>
                <a:lnTo>
                  <a:pt x="9525" y="446282"/>
                </a:lnTo>
                <a:lnTo>
                  <a:pt x="8334" y="444730"/>
                </a:lnTo>
                <a:lnTo>
                  <a:pt x="7144" y="443018"/>
                </a:lnTo>
                <a:lnTo>
                  <a:pt x="5953" y="441108"/>
                </a:lnTo>
                <a:lnTo>
                  <a:pt x="4763" y="438942"/>
                </a:lnTo>
                <a:lnTo>
                  <a:pt x="3572" y="436425"/>
                </a:lnTo>
                <a:lnTo>
                  <a:pt x="2381" y="433370"/>
                </a:lnTo>
                <a:lnTo>
                  <a:pt x="1191" y="429299"/>
                </a:lnTo>
                <a:lnTo>
                  <a:pt x="0" y="419229"/>
                </a:lnTo>
                <a:close/>
              </a:path>
            </a:pathLst>
          </a:custGeom>
          <a:solidFill>
            <a:srgbClr val="2ECC7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62"/>
          <p:cNvSpPr/>
          <p:nvPr/>
        </p:nvSpPr>
        <p:spPr>
          <a:xfrm>
            <a:off x="4902101" y="1110704"/>
            <a:ext cx="3926979" cy="902643"/>
          </a:xfrm>
          <a:prstGeom prst="roundRect">
            <a:avLst>
              <a:gd name="adj" fmla="val 7879"/>
            </a:avLst>
          </a:prstGeom>
          <a:solidFill>
            <a:srgbClr val="0F1C38"/>
          </a:solidFill>
          <a:ln w="9525">
            <a:solidFill>
              <a:srgbClr val="8FA3C8">
                <a:alpha val="1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63"/>
          <p:cNvSpPr/>
          <p:nvPr/>
        </p:nvSpPr>
        <p:spPr>
          <a:xfrm>
            <a:off x="5011936" y="1206550"/>
            <a:ext cx="4078039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VOLUME TREND — 150 E OLD WEST HWY, APACHE JUNCTION AZ · DECLINING ↓</a:t>
            </a:r>
            <a:endParaRPr lang="en-US" sz="560" dirty="0"/>
          </a:p>
        </p:txBody>
      </p:sp>
      <p:pic>
        <p:nvPicPr>
          <p:cNvPr id="68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6965">
            <a:off x="5011936" y="1440806"/>
            <a:ext cx="3475285" cy="279053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69" name="Text 64"/>
          <p:cNvSpPr/>
          <p:nvPr/>
        </p:nvSpPr>
        <p:spPr>
          <a:xfrm>
            <a:off x="5069086" y="1799481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E07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70" name="Text 65"/>
          <p:cNvSpPr/>
          <p:nvPr/>
        </p:nvSpPr>
        <p:spPr>
          <a:xfrm>
            <a:off x="6778228" y="1799481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71" name="Text 66"/>
          <p:cNvSpPr/>
          <p:nvPr/>
        </p:nvSpPr>
        <p:spPr>
          <a:xfrm>
            <a:off x="8487221" y="1799481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72" name="Text 67"/>
          <p:cNvSpPr/>
          <p:nvPr/>
        </p:nvSpPr>
        <p:spPr>
          <a:xfrm>
            <a:off x="4902101" y="2199977"/>
            <a:ext cx="3926979" cy="2035373"/>
          </a:xfrm>
          <a:prstGeom prst="roundRect">
            <a:avLst>
              <a:gd name="adj" fmla="val 4929"/>
            </a:avLst>
          </a:prstGeom>
          <a:solidFill>
            <a:srgbClr val="132040"/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8"/>
          <p:cNvSpPr/>
          <p:nvPr/>
        </p:nvSpPr>
        <p:spPr>
          <a:xfrm>
            <a:off x="5039767" y="2337643"/>
            <a:ext cx="401681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74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PROFILE</a:t>
            </a:r>
            <a:endParaRPr lang="en-US" sz="620" dirty="0"/>
          </a:p>
        </p:txBody>
      </p:sp>
      <p:sp>
        <p:nvSpPr>
          <p:cNvPr id="74" name="Text 69"/>
          <p:cNvSpPr/>
          <p:nvPr/>
        </p:nvSpPr>
        <p:spPr>
          <a:xfrm>
            <a:off x="5039767" y="2549575"/>
            <a:ext cx="200620" cy="200620"/>
          </a:xfrm>
          <a:prstGeom prst="roundRect">
            <a:avLst>
              <a:gd name="adj" fmla="val 28487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73709" y="2583516"/>
            <a:ext cx="132588" cy="132588"/>
          </a:xfrm>
          <a:prstGeom prst="rect">
            <a:avLst/>
          </a:prstGeom>
        </p:spPr>
      </p:pic>
      <p:sp>
        <p:nvSpPr>
          <p:cNvPr id="76" name="Text 70"/>
          <p:cNvSpPr/>
          <p:nvPr/>
        </p:nvSpPr>
        <p:spPr>
          <a:xfrm>
            <a:off x="5311378" y="2541984"/>
            <a:ext cx="191492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</a:t>
            </a:r>
            <a:endParaRPr lang="en-US" sz="560" dirty="0"/>
          </a:p>
        </p:txBody>
      </p:sp>
      <p:sp>
        <p:nvSpPr>
          <p:cNvPr id="77" name="Text 71"/>
          <p:cNvSpPr/>
          <p:nvPr/>
        </p:nvSpPr>
        <p:spPr>
          <a:xfrm>
            <a:off x="5311378" y="2662535"/>
            <a:ext cx="1914927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E Old West Hwy, Apache Junction, AZ</a:t>
            </a:r>
            <a:endParaRPr lang="en-US" sz="730" dirty="0"/>
          </a:p>
        </p:txBody>
      </p:sp>
      <p:sp>
        <p:nvSpPr>
          <p:cNvPr id="78" name="Text 72"/>
          <p:cNvSpPr/>
          <p:nvPr/>
        </p:nvSpPr>
        <p:spPr>
          <a:xfrm>
            <a:off x="5039767" y="2863304"/>
            <a:ext cx="3651647" cy="7590"/>
          </a:xfrm>
          <a:prstGeom prst="rect">
            <a:avLst/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9" name="Text 73"/>
          <p:cNvSpPr/>
          <p:nvPr/>
        </p:nvSpPr>
        <p:spPr>
          <a:xfrm>
            <a:off x="5039767" y="2949476"/>
            <a:ext cx="200620" cy="200620"/>
          </a:xfrm>
          <a:prstGeom prst="roundRect">
            <a:avLst>
              <a:gd name="adj" fmla="val 28487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0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73709" y="2983418"/>
            <a:ext cx="132588" cy="132588"/>
          </a:xfrm>
          <a:prstGeom prst="rect">
            <a:avLst/>
          </a:prstGeom>
        </p:spPr>
      </p:pic>
      <p:sp>
        <p:nvSpPr>
          <p:cNvPr id="81" name="Text 74"/>
          <p:cNvSpPr/>
          <p:nvPr/>
        </p:nvSpPr>
        <p:spPr>
          <a:xfrm>
            <a:off x="5311378" y="2941886"/>
            <a:ext cx="192786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CHARGES</a:t>
            </a:r>
            <a:endParaRPr lang="en-US" sz="560" dirty="0"/>
          </a:p>
        </p:txBody>
      </p:sp>
      <p:sp>
        <p:nvSpPr>
          <p:cNvPr id="82" name="Text 75"/>
          <p:cNvSpPr/>
          <p:nvPr/>
        </p:nvSpPr>
        <p:spPr>
          <a:xfrm>
            <a:off x="5311378" y="3062436"/>
            <a:ext cx="1927860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Offense · Criminal Trespass · Assault</a:t>
            </a:r>
            <a:endParaRPr lang="en-US" sz="730" dirty="0"/>
          </a:p>
        </p:txBody>
      </p:sp>
      <p:sp>
        <p:nvSpPr>
          <p:cNvPr id="83" name="Text 76"/>
          <p:cNvSpPr/>
          <p:nvPr/>
        </p:nvSpPr>
        <p:spPr>
          <a:xfrm>
            <a:off x="5039767" y="3263205"/>
            <a:ext cx="3651647" cy="7590"/>
          </a:xfrm>
          <a:prstGeom prst="rect">
            <a:avLst/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4" name="Text 77"/>
          <p:cNvSpPr/>
          <p:nvPr/>
        </p:nvSpPr>
        <p:spPr>
          <a:xfrm>
            <a:off x="5039767" y="3349377"/>
            <a:ext cx="200620" cy="200620"/>
          </a:xfrm>
          <a:prstGeom prst="roundRect">
            <a:avLst>
              <a:gd name="adj" fmla="val 28487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5" name="Image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73709" y="3383319"/>
            <a:ext cx="132588" cy="132588"/>
          </a:xfrm>
          <a:prstGeom prst="rect">
            <a:avLst/>
          </a:prstGeom>
        </p:spPr>
      </p:pic>
      <p:sp>
        <p:nvSpPr>
          <p:cNvPr id="86" name="Text 78"/>
          <p:cNvSpPr/>
          <p:nvPr/>
        </p:nvSpPr>
        <p:spPr>
          <a:xfrm>
            <a:off x="5311378" y="3341787"/>
            <a:ext cx="3554983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IMPACT</a:t>
            </a:r>
            <a:endParaRPr lang="en-US" sz="560" dirty="0"/>
          </a:p>
        </p:txBody>
      </p:sp>
      <p:sp>
        <p:nvSpPr>
          <p:cNvPr id="87" name="Text 79"/>
          <p:cNvSpPr/>
          <p:nvPr/>
        </p:nvSpPr>
        <p:spPr>
          <a:xfrm>
            <a:off x="5311378" y="3462338"/>
            <a:ext cx="3554983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Targeted enforcement driving measurable 67% case reduction — 2023 to 2025</a:t>
            </a:r>
            <a:endParaRPr lang="en-US" sz="730" dirty="0"/>
          </a:p>
        </p:txBody>
      </p:sp>
      <p:sp>
        <p:nvSpPr>
          <p:cNvPr id="88" name="Text 80"/>
          <p:cNvSpPr/>
          <p:nvPr/>
        </p:nvSpPr>
        <p:spPr>
          <a:xfrm>
            <a:off x="5039767" y="3663107"/>
            <a:ext cx="3651647" cy="7590"/>
          </a:xfrm>
          <a:prstGeom prst="rect">
            <a:avLst/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9" name="Text 81"/>
          <p:cNvSpPr/>
          <p:nvPr/>
        </p:nvSpPr>
        <p:spPr>
          <a:xfrm>
            <a:off x="5039767" y="3749278"/>
            <a:ext cx="200620" cy="200620"/>
          </a:xfrm>
          <a:prstGeom prst="roundRect">
            <a:avLst>
              <a:gd name="adj" fmla="val 28487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0" name="Image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73709" y="3783220"/>
            <a:ext cx="132588" cy="132588"/>
          </a:xfrm>
          <a:prstGeom prst="rect">
            <a:avLst/>
          </a:prstGeom>
        </p:spPr>
      </p:pic>
      <p:sp>
        <p:nvSpPr>
          <p:cNvPr id="91" name="Text 82"/>
          <p:cNvSpPr/>
          <p:nvPr/>
        </p:nvSpPr>
        <p:spPr>
          <a:xfrm>
            <a:off x="5311378" y="3741688"/>
            <a:ext cx="3718039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 STATUS</a:t>
            </a:r>
            <a:endParaRPr lang="en-US" sz="560" dirty="0"/>
          </a:p>
        </p:txBody>
      </p:sp>
      <p:sp>
        <p:nvSpPr>
          <p:cNvPr id="92" name="Text 83"/>
          <p:cNvSpPr/>
          <p:nvPr/>
        </p:nvSpPr>
        <p:spPr>
          <a:xfrm>
            <a:off x="5311378" y="3862239"/>
            <a:ext cx="3447636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DECLINING — enforcement showing measurable results; continued monitoring recommended to confirm sustained improvement</a:t>
            </a:r>
            <a:endParaRPr lang="en-US" sz="730" dirty="0"/>
          </a:p>
        </p:txBody>
      </p:sp>
      <p:sp>
        <p:nvSpPr>
          <p:cNvPr id="93" name="Text 84"/>
          <p:cNvSpPr/>
          <p:nvPr/>
        </p:nvSpPr>
        <p:spPr>
          <a:xfrm>
            <a:off x="372070" y="4321671"/>
            <a:ext cx="8457009" cy="621209"/>
          </a:xfrm>
          <a:prstGeom prst="roundRect">
            <a:avLst>
              <a:gd name="adj" fmla="val 13902"/>
            </a:avLst>
          </a:prstGeom>
          <a:solidFill>
            <a:srgbClr val="2ECC71">
              <a:alpha val="12000"/>
            </a:srgbClr>
          </a:solidFill>
          <a:ln w="9525">
            <a:solidFill>
              <a:srgbClr val="2ECC71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4" name="Text 85"/>
          <p:cNvSpPr/>
          <p:nvPr/>
        </p:nvSpPr>
        <p:spPr>
          <a:xfrm>
            <a:off x="509736" y="4423767"/>
            <a:ext cx="228600" cy="228600"/>
          </a:xfrm>
          <a:prstGeom prst="ellipse">
            <a:avLst/>
          </a:prstGeom>
          <a:solidFill>
            <a:srgbClr val="2ECC71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5" name="Image 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7742" y="4471773"/>
            <a:ext cx="132588" cy="132588"/>
          </a:xfrm>
          <a:prstGeom prst="rect">
            <a:avLst/>
          </a:prstGeom>
        </p:spPr>
      </p:pic>
      <p:sp>
        <p:nvSpPr>
          <p:cNvPr id="96" name="Text 86"/>
          <p:cNvSpPr/>
          <p:nvPr/>
        </p:nvSpPr>
        <p:spPr>
          <a:xfrm>
            <a:off x="824657" y="4423767"/>
            <a:ext cx="8024092" cy="437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Enforcement Success Story:</a:t>
            </a:r>
            <a:r>
              <a:rPr lang="en-US" sz="730" dirty="0">
                <a:solidFill>
                  <a:srgbClr val="A8F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150 E Old West Hwy, Apache Junction, AZ was the </a:t>
            </a:r>
            <a:r>
              <a:rPr lang="en-US" sz="73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 highest-volume location in 2023</a:t>
            </a:r>
            <a:r>
              <a:rPr lang="en-US" sz="730" dirty="0">
                <a:solidFill>
                  <a:srgbClr val="A8F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with 12 cases. Sustained, targeted enforcement has produced a </a:t>
            </a:r>
            <a:r>
              <a:rPr lang="en-US" sz="73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67% reduction</a:t>
            </a:r>
            <a:r>
              <a:rPr lang="en-US" sz="730" dirty="0">
                <a:solidFill>
                  <a:srgbClr val="A8F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dropping to just 4 cases in 2025. Primary charges (Drug Offense, Criminal Trespass, Assault) remain consistent but at significantly lower volume. Continued monitoring recommended to confirm sustained improvement.</a:t>
            </a:r>
            <a:endParaRPr lang="en-US" sz="730" dirty="0"/>
          </a:p>
        </p:txBody>
      </p:sp>
      <p:sp>
        <p:nvSpPr>
          <p:cNvPr id="97" name="Text 87"/>
          <p:cNvSpPr/>
          <p:nvPr/>
        </p:nvSpPr>
        <p:spPr>
          <a:xfrm>
            <a:off x="381595" y="1858863"/>
            <a:ext cx="1410148" cy="21580"/>
          </a:xfrm>
          <a:custGeom>
            <a:avLst/>
            <a:gdLst/>
            <a:ahLst/>
            <a:cxnLst/>
            <a:rect l="l" t="t" r="r" b="b"/>
            <a:pathLst>
              <a:path w="1410148" h="21580">
                <a:moveTo>
                  <a:pt x="100330" y="0"/>
                </a:moveTo>
                <a:lnTo>
                  <a:pt x="1309818" y="0"/>
                </a:lnTo>
                <a:lnTo>
                  <a:pt x="1332926" y="2698"/>
                </a:lnTo>
                <a:lnTo>
                  <a:pt x="1342275" y="5395"/>
                </a:lnTo>
                <a:lnTo>
                  <a:pt x="1349294" y="8093"/>
                </a:lnTo>
                <a:lnTo>
                  <a:pt x="1355080" y="10790"/>
                </a:lnTo>
                <a:lnTo>
                  <a:pt x="1360062" y="13488"/>
                </a:lnTo>
                <a:lnTo>
                  <a:pt x="1364460" y="16185"/>
                </a:lnTo>
                <a:lnTo>
                  <a:pt x="1368405" y="18883"/>
                </a:lnTo>
                <a:lnTo>
                  <a:pt x="1371983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E07B3A"/>
              </a:gs>
              <a:gs pos="100000">
                <a:srgbClr val="C05020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8" name="Text 88"/>
          <p:cNvSpPr/>
          <p:nvPr/>
        </p:nvSpPr>
        <p:spPr>
          <a:xfrm>
            <a:off x="1881783" y="1858863"/>
            <a:ext cx="1410291" cy="21580"/>
          </a:xfrm>
          <a:custGeom>
            <a:avLst/>
            <a:gdLst/>
            <a:ahLst/>
            <a:cxnLst/>
            <a:rect l="l" t="t" r="r" b="b"/>
            <a:pathLst>
              <a:path w="1410291" h="21580">
                <a:moveTo>
                  <a:pt x="100330" y="0"/>
                </a:moveTo>
                <a:lnTo>
                  <a:pt x="1309961" y="0"/>
                </a:lnTo>
                <a:lnTo>
                  <a:pt x="1333069" y="2698"/>
                </a:lnTo>
                <a:lnTo>
                  <a:pt x="1342418" y="5395"/>
                </a:lnTo>
                <a:lnTo>
                  <a:pt x="1349437" y="8093"/>
                </a:lnTo>
                <a:lnTo>
                  <a:pt x="1355223" y="10790"/>
                </a:lnTo>
                <a:lnTo>
                  <a:pt x="1360205" y="13488"/>
                </a:lnTo>
                <a:lnTo>
                  <a:pt x="1364603" y="16185"/>
                </a:lnTo>
                <a:lnTo>
                  <a:pt x="1368548" y="18883"/>
                </a:lnTo>
                <a:lnTo>
                  <a:pt x="1372126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A07830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9" name="Text 89"/>
          <p:cNvSpPr/>
          <p:nvPr/>
        </p:nvSpPr>
        <p:spPr>
          <a:xfrm>
            <a:off x="3382119" y="1858863"/>
            <a:ext cx="1410148" cy="21580"/>
          </a:xfrm>
          <a:custGeom>
            <a:avLst/>
            <a:gdLst/>
            <a:ahLst/>
            <a:cxnLst/>
            <a:rect l="l" t="t" r="r" b="b"/>
            <a:pathLst>
              <a:path w="1410148" h="21580">
                <a:moveTo>
                  <a:pt x="100330" y="0"/>
                </a:moveTo>
                <a:lnTo>
                  <a:pt x="1309818" y="0"/>
                </a:lnTo>
                <a:lnTo>
                  <a:pt x="1332926" y="2698"/>
                </a:lnTo>
                <a:lnTo>
                  <a:pt x="1342275" y="5395"/>
                </a:lnTo>
                <a:lnTo>
                  <a:pt x="1349294" y="8093"/>
                </a:lnTo>
                <a:lnTo>
                  <a:pt x="1355080" y="10790"/>
                </a:lnTo>
                <a:lnTo>
                  <a:pt x="1360062" y="13488"/>
                </a:lnTo>
                <a:lnTo>
                  <a:pt x="1364460" y="16185"/>
                </a:lnTo>
                <a:lnTo>
                  <a:pt x="1368405" y="18883"/>
                </a:lnTo>
                <a:lnTo>
                  <a:pt x="1371983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3AB86A"/>
              </a:gs>
              <a:gs pos="100000">
                <a:srgbClr val="1E8A47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2" name="Text 38">
            <a:extLst>
              <a:ext uri="{FF2B5EF4-FFF2-40B4-BE49-F238E27FC236}">
                <a16:creationId xmlns:a16="http://schemas.microsoft.com/office/drawing/2014/main" id="{D20C968B-DF2E-2CAA-8B3D-BB279B87847E}"/>
              </a:ext>
            </a:extLst>
          </p:cNvPr>
          <p:cNvSpPr/>
          <p:nvPr/>
        </p:nvSpPr>
        <p:spPr>
          <a:xfrm>
            <a:off x="485924" y="2614575"/>
            <a:ext cx="1181695" cy="7590"/>
          </a:xfrm>
          <a:prstGeom prst="rect">
            <a:avLst/>
          </a:prstGeom>
          <a:solidFill>
            <a:srgbClr val="8FA3C8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87216" y="0"/>
            <a:ext cx="1856784" cy="1570990"/>
          </a:xfrm>
          <a:prstGeom prst="ellipse">
            <a:avLst/>
          </a:prstGeom>
          <a:gradFill rotWithShape="1">
            <a:gsLst>
              <a:gs pos="0">
                <a:srgbClr val="C9A84C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7250" y="3857034"/>
            <a:ext cx="1857966" cy="1286466"/>
          </a:xfrm>
          <a:prstGeom prst="ellipse">
            <a:avLst/>
          </a:prstGeom>
          <a:gradFill rotWithShape="1">
            <a:gsLst>
              <a:gs pos="0">
                <a:srgbClr val="4E9AF1">
                  <a:alpha val="4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85750" y="200620"/>
            <a:ext cx="29170" cy="413891"/>
          </a:xfrm>
          <a:prstGeom prst="roundRect">
            <a:avLst>
              <a:gd name="adj" fmla="val 47892"/>
            </a:avLst>
          </a:pr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907" y="163125"/>
            <a:ext cx="132588" cy="1325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38311" y="179040"/>
            <a:ext cx="1012880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 ANALYSIS</a:t>
            </a:r>
            <a:endParaRPr lang="en-US" sz="530" dirty="0"/>
          </a:p>
        </p:txBody>
      </p:sp>
      <p:sp>
        <p:nvSpPr>
          <p:cNvPr id="7" name="Text 4"/>
          <p:cNvSpPr/>
          <p:nvPr/>
        </p:nvSpPr>
        <p:spPr>
          <a:xfrm>
            <a:off x="401241" y="309116"/>
            <a:ext cx="7647794" cy="2058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22"/>
              </a:lnSpc>
              <a:spcAft>
                <a:spcPts val="170"/>
              </a:spcAft>
              <a:buNone/>
            </a:pPr>
            <a:r>
              <a:rPr lang="en-US" sz="141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Apache Trail Corridor — Primary Crime Spine</a:t>
            </a:r>
            <a:endParaRPr lang="en-US" sz="1410" dirty="0"/>
          </a:p>
        </p:txBody>
      </p:sp>
      <p:sp>
        <p:nvSpPr>
          <p:cNvPr id="8" name="Text 5"/>
          <p:cNvSpPr/>
          <p:nvPr/>
        </p:nvSpPr>
        <p:spPr>
          <a:xfrm>
            <a:off x="401241" y="536525"/>
            <a:ext cx="7862218" cy="11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45"/>
              </a:lnSpc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Apache Trail addresses collectively form the most active offense corridor in Apache Junction ·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109 combined cases</a:t>
            </a: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across top 3 hotspots · </a:t>
            </a: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~5.4%</a:t>
            </a: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all 2,020 citywide cases</a:t>
            </a:r>
            <a:endParaRPr lang="en-US" sz="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787" y="717212"/>
            <a:ext cx="132588" cy="13258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12254" y="737741"/>
            <a:ext cx="750124" cy="915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20"/>
              </a:lnSpc>
              <a:buNone/>
            </a:pPr>
            <a:r>
              <a:rPr lang="en-US" sz="4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· 300 BLOCK</a:t>
            </a:r>
            <a:endParaRPr lang="en-US" sz="480" dirty="0"/>
          </a:p>
        </p:txBody>
      </p:sp>
      <p:sp>
        <p:nvSpPr>
          <p:cNvPr id="11" name="Text 7"/>
          <p:cNvSpPr/>
          <p:nvPr/>
        </p:nvSpPr>
        <p:spPr>
          <a:xfrm>
            <a:off x="2535734" y="735062"/>
            <a:ext cx="197402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APACHE TRAIL — SCHEMATIC CORRIDOR VIEW</a:t>
            </a:r>
            <a:endParaRPr lang="en-US" sz="510" dirty="0"/>
          </a:p>
        </p:txBody>
      </p:sp>
      <p:sp>
        <p:nvSpPr>
          <p:cNvPr id="12" name="Text 8"/>
          <p:cNvSpPr/>
          <p:nvPr/>
        </p:nvSpPr>
        <p:spPr>
          <a:xfrm>
            <a:off x="5771852" y="737741"/>
            <a:ext cx="780574" cy="915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20"/>
              </a:lnSpc>
              <a:buNone/>
            </a:pPr>
            <a:r>
              <a:rPr lang="en-US" sz="4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3185 BLOCK · EAST</a:t>
            </a:r>
            <a:endParaRPr lang="en-US" sz="48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85343" y="717212"/>
            <a:ext cx="132588" cy="13258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230758" y="1944291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/>
          </a:solidFill>
          <a:ln w="9525">
            <a:solidFill>
              <a:srgbClr val="8FA3C8">
                <a:alpha val="32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450" dirty="0"/>
          </a:p>
        </p:txBody>
      </p:sp>
      <p:sp>
        <p:nvSpPr>
          <p:cNvPr id="15" name="Text 10"/>
          <p:cNvSpPr/>
          <p:nvPr/>
        </p:nvSpPr>
        <p:spPr>
          <a:xfrm>
            <a:off x="313506" y="2220813"/>
            <a:ext cx="35421" cy="35421"/>
          </a:xfrm>
          <a:prstGeom prst="roundRect">
            <a:avLst>
              <a:gd name="adj" fmla="val 21513"/>
            </a:avLst>
          </a:prstGeom>
          <a:solidFill>
            <a:srgbClr val="4E9AF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362769" y="2199084"/>
            <a:ext cx="35421" cy="57150"/>
          </a:xfrm>
          <a:prstGeom prst="roundRect">
            <a:avLst>
              <a:gd name="adj" fmla="val 21513"/>
            </a:avLst>
          </a:prstGeom>
          <a:solidFill>
            <a:srgbClr val="5EC8C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2"/>
          <p:cNvSpPr/>
          <p:nvPr/>
        </p:nvSpPr>
        <p:spPr>
          <a:xfrm>
            <a:off x="375419" y="2287339"/>
            <a:ext cx="10120" cy="157460"/>
          </a:xfrm>
          <a:prstGeom prst="rect">
            <a:avLst/>
          </a:prstGeom>
          <a:gradFill rotWithShape="1">
            <a:gsLst>
              <a:gs pos="0">
                <a:srgbClr val="8FA3C8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3"/>
          <p:cNvSpPr/>
          <p:nvPr/>
        </p:nvSpPr>
        <p:spPr>
          <a:xfrm>
            <a:off x="1021035" y="1944291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/>
          </a:solidFill>
          <a:ln w="9525">
            <a:solidFill>
              <a:srgbClr val="8FA3C8">
                <a:alpha val="32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725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450" dirty="0"/>
          </a:p>
        </p:txBody>
      </p:sp>
      <p:sp>
        <p:nvSpPr>
          <p:cNvPr id="19" name="Text 14"/>
          <p:cNvSpPr/>
          <p:nvPr/>
        </p:nvSpPr>
        <p:spPr>
          <a:xfrm>
            <a:off x="1103784" y="2227064"/>
            <a:ext cx="35421" cy="29170"/>
          </a:xfrm>
          <a:prstGeom prst="ellipse">
            <a:avLst/>
          </a:prstGeom>
          <a:solidFill>
            <a:srgbClr val="4E9AF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5"/>
          <p:cNvSpPr/>
          <p:nvPr/>
        </p:nvSpPr>
        <p:spPr>
          <a:xfrm>
            <a:off x="1153046" y="2199084"/>
            <a:ext cx="35421" cy="57150"/>
          </a:xfrm>
          <a:prstGeom prst="roundRect">
            <a:avLst>
              <a:gd name="adj" fmla="val 21513"/>
            </a:avLst>
          </a:prstGeom>
          <a:solidFill>
            <a:srgbClr val="5EC8C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202308" y="2242393"/>
            <a:ext cx="35421" cy="13841"/>
          </a:xfrm>
          <a:prstGeom prst="roundRect">
            <a:avLst>
              <a:gd name="adj" fmla="val 55054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7"/>
          <p:cNvSpPr/>
          <p:nvPr/>
        </p:nvSpPr>
        <p:spPr>
          <a:xfrm>
            <a:off x="1165696" y="2287339"/>
            <a:ext cx="10120" cy="157460"/>
          </a:xfrm>
          <a:prstGeom prst="rect">
            <a:avLst/>
          </a:prstGeom>
          <a:gradFill rotWithShape="1">
            <a:gsLst>
              <a:gs pos="0">
                <a:srgbClr val="8FA3C8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8"/>
          <p:cNvSpPr/>
          <p:nvPr/>
        </p:nvSpPr>
        <p:spPr>
          <a:xfrm>
            <a:off x="1400398" y="1995190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>
              <a:alpha val="82000"/>
            </a:srgbClr>
          </a:solidFill>
          <a:ln w="9525">
            <a:solidFill>
              <a:srgbClr val="8FA3C8">
                <a:alpha val="25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875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50" dirty="0"/>
          </a:p>
        </p:txBody>
      </p:sp>
      <p:sp>
        <p:nvSpPr>
          <p:cNvPr id="24" name="Text 19"/>
          <p:cNvSpPr/>
          <p:nvPr/>
        </p:nvSpPr>
        <p:spPr>
          <a:xfrm>
            <a:off x="1483147" y="2277963"/>
            <a:ext cx="35421" cy="29170"/>
          </a:xfrm>
          <a:prstGeom prst="ellipse">
            <a:avLst/>
          </a:prstGeom>
          <a:solidFill>
            <a:srgbClr val="4E9AF1">
              <a:alpha val="8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0"/>
          <p:cNvSpPr/>
          <p:nvPr/>
        </p:nvSpPr>
        <p:spPr>
          <a:xfrm>
            <a:off x="1532409" y="2293293"/>
            <a:ext cx="35421" cy="13841"/>
          </a:xfrm>
          <a:prstGeom prst="roundRect">
            <a:avLst>
              <a:gd name="adj" fmla="val 55054"/>
            </a:avLst>
          </a:prstGeom>
          <a:solidFill>
            <a:srgbClr val="5EC8C0">
              <a:alpha val="8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1545059" y="2338239"/>
            <a:ext cx="10120" cy="106561"/>
          </a:xfrm>
          <a:prstGeom prst="rect">
            <a:avLst/>
          </a:prstGeom>
          <a:gradFill rotWithShape="1">
            <a:gsLst>
              <a:gs pos="0">
                <a:srgbClr val="8FA3C8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2"/>
          <p:cNvSpPr/>
          <p:nvPr/>
        </p:nvSpPr>
        <p:spPr>
          <a:xfrm>
            <a:off x="2538338" y="1995190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>
              <a:alpha val="82000"/>
            </a:srgbClr>
          </a:solidFill>
          <a:ln w="9525">
            <a:solidFill>
              <a:srgbClr val="8FA3C8">
                <a:alpha val="25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1477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50" dirty="0"/>
          </a:p>
        </p:txBody>
      </p:sp>
      <p:sp>
        <p:nvSpPr>
          <p:cNvPr id="28" name="Text 23"/>
          <p:cNvSpPr/>
          <p:nvPr/>
        </p:nvSpPr>
        <p:spPr>
          <a:xfrm>
            <a:off x="2670349" y="2263973"/>
            <a:ext cx="35421" cy="43160"/>
          </a:xfrm>
          <a:prstGeom prst="roundRect">
            <a:avLst>
              <a:gd name="adj" fmla="val 21513"/>
            </a:avLst>
          </a:prstGeom>
          <a:solidFill>
            <a:srgbClr val="5EC8C0">
              <a:alpha val="8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4"/>
          <p:cNvSpPr/>
          <p:nvPr/>
        </p:nvSpPr>
        <p:spPr>
          <a:xfrm>
            <a:off x="2682999" y="2338239"/>
            <a:ext cx="10120" cy="106561"/>
          </a:xfrm>
          <a:prstGeom prst="rect">
            <a:avLst/>
          </a:prstGeom>
          <a:gradFill rotWithShape="1">
            <a:gsLst>
              <a:gs pos="0">
                <a:srgbClr val="8FA3C8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5"/>
          <p:cNvSpPr/>
          <p:nvPr/>
        </p:nvSpPr>
        <p:spPr>
          <a:xfrm>
            <a:off x="3044056" y="1995190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>
              <a:alpha val="82000"/>
            </a:srgbClr>
          </a:solidFill>
          <a:ln w="9525">
            <a:solidFill>
              <a:srgbClr val="8FA3C8">
                <a:alpha val="25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1571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50" dirty="0"/>
          </a:p>
        </p:txBody>
      </p:sp>
      <p:sp>
        <p:nvSpPr>
          <p:cNvPr id="31" name="Text 26"/>
          <p:cNvSpPr/>
          <p:nvPr/>
        </p:nvSpPr>
        <p:spPr>
          <a:xfrm>
            <a:off x="3126804" y="2277963"/>
            <a:ext cx="35421" cy="29170"/>
          </a:xfrm>
          <a:prstGeom prst="ellipse">
            <a:avLst/>
          </a:prstGeom>
          <a:solidFill>
            <a:srgbClr val="4E9AF1">
              <a:alpha val="8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7"/>
          <p:cNvSpPr/>
          <p:nvPr/>
        </p:nvSpPr>
        <p:spPr>
          <a:xfrm>
            <a:off x="3225329" y="2293293"/>
            <a:ext cx="35421" cy="13841"/>
          </a:xfrm>
          <a:prstGeom prst="roundRect">
            <a:avLst>
              <a:gd name="adj" fmla="val 55054"/>
            </a:avLst>
          </a:prstGeom>
          <a:solidFill>
            <a:srgbClr val="C9A84C">
              <a:alpha val="8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8"/>
          <p:cNvSpPr/>
          <p:nvPr/>
        </p:nvSpPr>
        <p:spPr>
          <a:xfrm>
            <a:off x="3188717" y="2338239"/>
            <a:ext cx="10120" cy="106561"/>
          </a:xfrm>
          <a:prstGeom prst="rect">
            <a:avLst/>
          </a:prstGeom>
          <a:gradFill rotWithShape="1">
            <a:gsLst>
              <a:gs pos="0">
                <a:srgbClr val="8FA3C8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9"/>
          <p:cNvSpPr/>
          <p:nvPr/>
        </p:nvSpPr>
        <p:spPr>
          <a:xfrm>
            <a:off x="4055641" y="2009180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>
              <a:alpha val="55000"/>
            </a:srgbClr>
          </a:solidFill>
          <a:ln w="9525">
            <a:solidFill>
              <a:srgbClr val="8FA3C8">
                <a:alpha val="18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2101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50" dirty="0"/>
          </a:p>
        </p:txBody>
      </p:sp>
      <p:sp>
        <p:nvSpPr>
          <p:cNvPr id="35" name="Text 30"/>
          <p:cNvSpPr/>
          <p:nvPr/>
        </p:nvSpPr>
        <p:spPr>
          <a:xfrm>
            <a:off x="4138389" y="2307282"/>
            <a:ext cx="35421" cy="13841"/>
          </a:xfrm>
          <a:prstGeom prst="roundRect">
            <a:avLst>
              <a:gd name="adj" fmla="val 55054"/>
            </a:avLst>
          </a:prstGeom>
          <a:solidFill>
            <a:srgbClr val="4E9AF1">
              <a:alpha val="5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1"/>
          <p:cNvSpPr/>
          <p:nvPr/>
        </p:nvSpPr>
        <p:spPr>
          <a:xfrm>
            <a:off x="4200302" y="2352229"/>
            <a:ext cx="10120" cy="92571"/>
          </a:xfrm>
          <a:prstGeom prst="rect">
            <a:avLst/>
          </a:prstGeom>
          <a:gradFill rotWithShape="1">
            <a:gsLst>
              <a:gs pos="0">
                <a:srgbClr val="8FA3C8">
                  <a:alpha val="11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2"/>
          <p:cNvSpPr/>
          <p:nvPr/>
        </p:nvSpPr>
        <p:spPr>
          <a:xfrm>
            <a:off x="4780062" y="1440656"/>
            <a:ext cx="873919" cy="761702"/>
          </a:xfrm>
          <a:prstGeom prst="roundRect">
            <a:avLst>
              <a:gd name="adj" fmla="val 7503"/>
            </a:avLst>
          </a:prstGeom>
          <a:gradFill rotWithShape="1">
            <a:gsLst>
              <a:gs pos="0">
                <a:srgbClr val="C9A84C">
                  <a:alpha val="20000"/>
                </a:srgbClr>
              </a:gs>
              <a:gs pos="100000">
                <a:srgbClr val="C9A84C">
                  <a:alpha val="7000"/>
                </a:srgbClr>
              </a:gs>
            </a:gsLst>
            <a:lin ang="2700000" scaled="1"/>
          </a:gradFill>
          <a:ln w="9525">
            <a:solidFill>
              <a:srgbClr val="C9A84C"/>
            </a:solidFill>
          </a:ln>
          <a:effectLst>
            <a:outerShdw blurRad="143510" dist="50800" dir="16200000" algn="bl" rotWithShape="0">
              <a:srgbClr val="C9A84C">
                <a:alpha val="2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3"/>
          <p:cNvSpPr/>
          <p:nvPr/>
        </p:nvSpPr>
        <p:spPr>
          <a:xfrm>
            <a:off x="4818058" y="1485602"/>
            <a:ext cx="797927" cy="7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30"/>
              </a:lnSpc>
              <a:buNone/>
            </a:pPr>
            <a:r>
              <a:rPr lang="en-US" sz="420" b="1" kern="0" spc="2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#1 HOTSPOT CITYWIDE</a:t>
            </a:r>
            <a:endParaRPr lang="en-US" sz="420" dirty="0"/>
          </a:p>
        </p:txBody>
      </p:sp>
      <p:sp>
        <p:nvSpPr>
          <p:cNvPr id="39" name="Text 34"/>
          <p:cNvSpPr/>
          <p:nvPr/>
        </p:nvSpPr>
        <p:spPr>
          <a:xfrm>
            <a:off x="4818058" y="1565523"/>
            <a:ext cx="797927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65"/>
              </a:lnSpc>
              <a:buNone/>
            </a:pPr>
            <a:r>
              <a:rPr lang="en-US" sz="51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</a:t>
            </a:r>
            <a:endParaRPr lang="en-US" sz="510" dirty="0"/>
          </a:p>
        </p:txBody>
      </p:sp>
      <p:sp>
        <p:nvSpPr>
          <p:cNvPr id="40" name="Text 35"/>
          <p:cNvSpPr/>
          <p:nvPr/>
        </p:nvSpPr>
        <p:spPr>
          <a:xfrm>
            <a:off x="4818058" y="1670149"/>
            <a:ext cx="79792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</a:t>
            </a:r>
            <a:endParaRPr lang="en-US" sz="1350" dirty="0"/>
          </a:p>
        </p:txBody>
      </p:sp>
      <p:sp>
        <p:nvSpPr>
          <p:cNvPr id="41" name="Text 36"/>
          <p:cNvSpPr/>
          <p:nvPr/>
        </p:nvSpPr>
        <p:spPr>
          <a:xfrm>
            <a:off x="4818058" y="1841599"/>
            <a:ext cx="797927" cy="59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8"/>
              </a:lnSpc>
              <a:buNone/>
            </a:pPr>
            <a:r>
              <a:rPr lang="en-US" sz="390" dirty="0">
                <a:solidFill>
                  <a:srgbClr val="C9A84C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3-yr total · 4% of all 2,020 cases</a:t>
            </a:r>
            <a:endParaRPr lang="en-US" sz="390" dirty="0"/>
          </a:p>
        </p:txBody>
      </p:sp>
      <p:sp>
        <p:nvSpPr>
          <p:cNvPr id="42" name="Text 37"/>
          <p:cNvSpPr/>
          <p:nvPr/>
        </p:nvSpPr>
        <p:spPr>
          <a:xfrm>
            <a:off x="4818058" y="1914823"/>
            <a:ext cx="797927" cy="56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4"/>
              </a:lnSpc>
              <a:buNone/>
            </a:pPr>
            <a:r>
              <a:rPr lang="en-US" sz="370" dirty="0">
                <a:solidFill>
                  <a:srgbClr val="C9A84C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 · Drug Offense · Assault</a:t>
            </a:r>
            <a:endParaRPr lang="en-US" sz="370" dirty="0"/>
          </a:p>
        </p:txBody>
      </p:sp>
      <p:sp>
        <p:nvSpPr>
          <p:cNvPr id="43" name="Text 38"/>
          <p:cNvSpPr/>
          <p:nvPr/>
        </p:nvSpPr>
        <p:spPr>
          <a:xfrm>
            <a:off x="4976805" y="2000399"/>
            <a:ext cx="114761" cy="70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"/>
              </a:lnSpc>
              <a:buNone/>
            </a:pPr>
            <a:r>
              <a:rPr lang="en-US" sz="370" b="1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370" dirty="0"/>
          </a:p>
        </p:txBody>
      </p:sp>
      <p:sp>
        <p:nvSpPr>
          <p:cNvPr id="44" name="Text 39"/>
          <p:cNvSpPr/>
          <p:nvPr/>
        </p:nvSpPr>
        <p:spPr>
          <a:xfrm>
            <a:off x="4976805" y="2070943"/>
            <a:ext cx="114761" cy="8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82"/>
              </a:lnSpc>
              <a:buNone/>
            </a:pPr>
            <a:r>
              <a:rPr lang="en-US" sz="620" b="1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620" dirty="0"/>
          </a:p>
        </p:txBody>
      </p:sp>
      <p:sp>
        <p:nvSpPr>
          <p:cNvPr id="45" name="Text 40"/>
          <p:cNvSpPr/>
          <p:nvPr/>
        </p:nvSpPr>
        <p:spPr>
          <a:xfrm>
            <a:off x="5121771" y="2000399"/>
            <a:ext cx="7590" cy="157014"/>
          </a:xfrm>
          <a:prstGeom prst="rect">
            <a:avLst/>
          </a:prstGeom>
          <a:solidFill>
            <a:srgbClr val="C9A84C">
              <a:alpha val="3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41"/>
          <p:cNvSpPr/>
          <p:nvPr/>
        </p:nvSpPr>
        <p:spPr>
          <a:xfrm>
            <a:off x="5159566" y="2000399"/>
            <a:ext cx="114761" cy="70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"/>
              </a:lnSpc>
              <a:buNone/>
            </a:pPr>
            <a:r>
              <a:rPr lang="en-US" sz="370" b="1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370" dirty="0"/>
          </a:p>
        </p:txBody>
      </p:sp>
      <p:sp>
        <p:nvSpPr>
          <p:cNvPr id="47" name="Text 42"/>
          <p:cNvSpPr/>
          <p:nvPr/>
        </p:nvSpPr>
        <p:spPr>
          <a:xfrm>
            <a:off x="5159566" y="2070943"/>
            <a:ext cx="114761" cy="8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82"/>
              </a:lnSpc>
              <a:buNone/>
            </a:pPr>
            <a:r>
              <a:rPr lang="en-US" sz="620" b="1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620" dirty="0"/>
          </a:p>
        </p:txBody>
      </p:sp>
      <p:sp>
        <p:nvSpPr>
          <p:cNvPr id="48" name="Text 43"/>
          <p:cNvSpPr/>
          <p:nvPr/>
        </p:nvSpPr>
        <p:spPr>
          <a:xfrm>
            <a:off x="5304532" y="2000399"/>
            <a:ext cx="7590" cy="157014"/>
          </a:xfrm>
          <a:prstGeom prst="rect">
            <a:avLst/>
          </a:prstGeom>
          <a:solidFill>
            <a:srgbClr val="C9A84C">
              <a:alpha val="3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4"/>
          <p:cNvSpPr/>
          <p:nvPr/>
        </p:nvSpPr>
        <p:spPr>
          <a:xfrm>
            <a:off x="5342327" y="2000399"/>
            <a:ext cx="114761" cy="70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"/>
              </a:lnSpc>
              <a:buNone/>
            </a:pPr>
            <a:r>
              <a:rPr lang="en-US" sz="37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370" dirty="0"/>
          </a:p>
        </p:txBody>
      </p:sp>
      <p:sp>
        <p:nvSpPr>
          <p:cNvPr id="50" name="Text 45"/>
          <p:cNvSpPr/>
          <p:nvPr/>
        </p:nvSpPr>
        <p:spPr>
          <a:xfrm>
            <a:off x="5342327" y="2070943"/>
            <a:ext cx="114761" cy="8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82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620" dirty="0"/>
          </a:p>
        </p:txBody>
      </p:sp>
      <p:sp>
        <p:nvSpPr>
          <p:cNvPr id="51" name="Text 46"/>
          <p:cNvSpPr/>
          <p:nvPr/>
        </p:nvSpPr>
        <p:spPr>
          <a:xfrm>
            <a:off x="5210026" y="2202359"/>
            <a:ext cx="13841" cy="242441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8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7"/>
          <p:cNvSpPr/>
          <p:nvPr/>
        </p:nvSpPr>
        <p:spPr>
          <a:xfrm>
            <a:off x="5667896" y="2009180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>
              <a:alpha val="60000"/>
            </a:srgbClr>
          </a:solidFill>
          <a:ln w="9525">
            <a:solidFill>
              <a:srgbClr val="8FA3C8">
                <a:alpha val="18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2891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50" dirty="0"/>
          </a:p>
        </p:txBody>
      </p:sp>
      <p:sp>
        <p:nvSpPr>
          <p:cNvPr id="53" name="Text 48"/>
          <p:cNvSpPr/>
          <p:nvPr/>
        </p:nvSpPr>
        <p:spPr>
          <a:xfrm>
            <a:off x="5750644" y="2291953"/>
            <a:ext cx="35421" cy="29170"/>
          </a:xfrm>
          <a:prstGeom prst="ellipse">
            <a:avLst/>
          </a:prstGeom>
          <a:solidFill>
            <a:srgbClr val="4E9AF1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49"/>
          <p:cNvSpPr/>
          <p:nvPr/>
        </p:nvSpPr>
        <p:spPr>
          <a:xfrm>
            <a:off x="5812557" y="2352229"/>
            <a:ext cx="10120" cy="92571"/>
          </a:xfrm>
          <a:prstGeom prst="rect">
            <a:avLst/>
          </a:prstGeom>
          <a:gradFill rotWithShape="1">
            <a:gsLst>
              <a:gs pos="0">
                <a:srgbClr val="8FA3C8">
                  <a:alpha val="1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50"/>
          <p:cNvSpPr/>
          <p:nvPr/>
        </p:nvSpPr>
        <p:spPr>
          <a:xfrm>
            <a:off x="6243712" y="1703636"/>
            <a:ext cx="412403" cy="572549"/>
          </a:xfrm>
          <a:prstGeom prst="roundRect">
            <a:avLst>
              <a:gd name="adj" fmla="val 8623"/>
            </a:avLst>
          </a:prstGeom>
          <a:solidFill>
            <a:srgbClr val="132040"/>
          </a:solidFill>
          <a:ln w="9525">
            <a:solidFill>
              <a:srgbClr val="5EC8C0">
                <a:alpha val="45000"/>
              </a:srgbClr>
            </a:solidFill>
          </a:ln>
        </p:spPr>
        <p:txBody>
          <a:bodyPr wrap="square" lIns="43180" tIns="21590" rIns="43180" bIns="21590" rtlCol="0" anchor="t"/>
          <a:lstStyle/>
          <a:p>
            <a:pPr marL="0" indent="0" algn="ctr">
              <a:buNone/>
            </a:pPr>
            <a:r>
              <a:rPr lang="en-US" sz="420" b="1" kern="0" spc="17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CORRIDOR</a:t>
            </a:r>
            <a:endParaRPr lang="en-US" sz="420" dirty="0"/>
          </a:p>
          <a:p>
            <a:pPr marL="0" indent="0" algn="ctr">
              <a:buNone/>
            </a:pPr>
            <a:r>
              <a:rPr lang="en-US" sz="420" b="1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3185</a:t>
            </a:r>
            <a:endParaRPr lang="en-US" sz="420" dirty="0"/>
          </a:p>
          <a:p>
            <a:pPr marL="0" indent="0" algn="ctr">
              <a:buNone/>
            </a:pPr>
            <a:endParaRPr lang="en-US" sz="420" dirty="0"/>
          </a:p>
          <a:p>
            <a:pPr marL="0" indent="0" algn="ctr">
              <a:buNone/>
            </a:pPr>
            <a:r>
              <a:rPr lang="en-US" sz="730" b="1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420" dirty="0"/>
          </a:p>
          <a:p>
            <a:pPr marL="0" indent="0" algn="ctr">
              <a:buNone/>
            </a:pPr>
            <a:endParaRPr lang="en-US" sz="420" dirty="0"/>
          </a:p>
          <a:p>
            <a:pPr marL="0" indent="0" algn="ctr">
              <a:buNone/>
            </a:pPr>
            <a:r>
              <a:rPr lang="en-US" sz="340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&amp; Theft</a:t>
            </a:r>
            <a:endParaRPr lang="en-US" sz="420" dirty="0"/>
          </a:p>
        </p:txBody>
      </p:sp>
      <p:sp>
        <p:nvSpPr>
          <p:cNvPr id="56" name="Text 51"/>
          <p:cNvSpPr/>
          <p:nvPr/>
        </p:nvSpPr>
        <p:spPr>
          <a:xfrm>
            <a:off x="6382866" y="2192982"/>
            <a:ext cx="35421" cy="35421"/>
          </a:xfrm>
          <a:prstGeom prst="roundRect">
            <a:avLst>
              <a:gd name="adj" fmla="val 21513"/>
            </a:avLst>
          </a:prstGeom>
          <a:solidFill>
            <a:srgbClr val="4E9AF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52"/>
          <p:cNvSpPr/>
          <p:nvPr/>
        </p:nvSpPr>
        <p:spPr>
          <a:xfrm>
            <a:off x="6432128" y="2163663"/>
            <a:ext cx="35421" cy="64740"/>
          </a:xfrm>
          <a:prstGeom prst="roundRect">
            <a:avLst>
              <a:gd name="adj" fmla="val 21513"/>
            </a:avLst>
          </a:prstGeom>
          <a:solidFill>
            <a:srgbClr val="5EC8C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53"/>
          <p:cNvSpPr/>
          <p:nvPr/>
        </p:nvSpPr>
        <p:spPr>
          <a:xfrm>
            <a:off x="6481390" y="2178993"/>
            <a:ext cx="35421" cy="49411"/>
          </a:xfrm>
          <a:prstGeom prst="roundRect">
            <a:avLst>
              <a:gd name="adj" fmla="val 21513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4"/>
          <p:cNvSpPr/>
          <p:nvPr/>
        </p:nvSpPr>
        <p:spPr>
          <a:xfrm>
            <a:off x="6444779" y="2259509"/>
            <a:ext cx="10120" cy="185291"/>
          </a:xfrm>
          <a:prstGeom prst="rect">
            <a:avLst/>
          </a:prstGeom>
          <a:gradFill rotWithShape="1">
            <a:gsLst>
              <a:gs pos="0">
                <a:srgbClr val="5EC8C0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55"/>
          <p:cNvSpPr/>
          <p:nvPr/>
        </p:nvSpPr>
        <p:spPr>
          <a:xfrm>
            <a:off x="285750" y="2444800"/>
            <a:ext cx="6322219" cy="242441"/>
          </a:xfrm>
          <a:prstGeom prst="rect">
            <a:avLst/>
          </a:prstGeom>
          <a:gradFill rotWithShape="1">
            <a:gsLst>
              <a:gs pos="0">
                <a:srgbClr val="1C3262"/>
              </a:gs>
              <a:gs pos="50000">
                <a:srgbClr val="0E1E3A"/>
              </a:gs>
              <a:gs pos="100000">
                <a:srgbClr val="1C3262"/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56"/>
          <p:cNvSpPr/>
          <p:nvPr/>
        </p:nvSpPr>
        <p:spPr>
          <a:xfrm>
            <a:off x="285750" y="2444800"/>
            <a:ext cx="6322219" cy="13841"/>
          </a:xfrm>
          <a:prstGeom prst="rect">
            <a:avLst/>
          </a:prstGeom>
          <a:solidFill>
            <a:srgbClr val="3A5A92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57"/>
          <p:cNvSpPr/>
          <p:nvPr/>
        </p:nvSpPr>
        <p:spPr>
          <a:xfrm>
            <a:off x="285750" y="2673400"/>
            <a:ext cx="6322219" cy="13841"/>
          </a:xfrm>
          <a:prstGeom prst="rect">
            <a:avLst/>
          </a:prstGeom>
          <a:solidFill>
            <a:srgbClr val="3A5A92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8"/>
          <p:cNvSpPr/>
          <p:nvPr/>
        </p:nvSpPr>
        <p:spPr>
          <a:xfrm>
            <a:off x="285750" y="2560886"/>
            <a:ext cx="6322219" cy="10120"/>
          </a:xfrm>
          <a:prstGeom prst="rect">
            <a:avLst/>
          </a:prstGeom>
          <a:gradFill rotWithShape="1">
            <a:gsLst>
              <a:gs pos="0">
                <a:srgbClr val="C9A84C">
                  <a:alpha val="45000"/>
                </a:srgbClr>
              </a:gs>
              <a:gs pos="33333">
                <a:srgbClr val="C9A84C">
                  <a:alpha val="45000"/>
                </a:srgbClr>
              </a:gs>
              <a:gs pos="66667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9"/>
          <p:cNvSpPr/>
          <p:nvPr/>
        </p:nvSpPr>
        <p:spPr>
          <a:xfrm>
            <a:off x="351979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60"/>
          <p:cNvSpPr/>
          <p:nvPr/>
        </p:nvSpPr>
        <p:spPr>
          <a:xfrm>
            <a:off x="1142256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61"/>
          <p:cNvSpPr/>
          <p:nvPr/>
        </p:nvSpPr>
        <p:spPr>
          <a:xfrm>
            <a:off x="1521619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62"/>
          <p:cNvSpPr/>
          <p:nvPr/>
        </p:nvSpPr>
        <p:spPr>
          <a:xfrm>
            <a:off x="2659559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63"/>
          <p:cNvSpPr/>
          <p:nvPr/>
        </p:nvSpPr>
        <p:spPr>
          <a:xfrm>
            <a:off x="3165277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4"/>
          <p:cNvSpPr/>
          <p:nvPr/>
        </p:nvSpPr>
        <p:spPr>
          <a:xfrm>
            <a:off x="4176861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65"/>
          <p:cNvSpPr/>
          <p:nvPr/>
        </p:nvSpPr>
        <p:spPr>
          <a:xfrm>
            <a:off x="5170736" y="2519660"/>
            <a:ext cx="92571" cy="92571"/>
          </a:xfrm>
          <a:prstGeom prst="ellipse">
            <a:avLst/>
          </a:prstGeom>
          <a:solidFill>
            <a:srgbClr val="C9A84C"/>
          </a:solidFill>
          <a:ln w="9525">
            <a:solidFill>
              <a:srgbClr val="0A1628"/>
            </a:solidFill>
          </a:ln>
          <a:effectLst>
            <a:outerShdw blurRad="71120" dist="50800" dir="16200000" algn="bl" rotWithShape="0">
              <a:srgbClr val="C9A84C">
                <a:alpha val="65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66"/>
          <p:cNvSpPr/>
          <p:nvPr/>
        </p:nvSpPr>
        <p:spPr>
          <a:xfrm>
            <a:off x="5789116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7"/>
          <p:cNvSpPr/>
          <p:nvPr/>
        </p:nvSpPr>
        <p:spPr>
          <a:xfrm>
            <a:off x="6421338" y="2537371"/>
            <a:ext cx="57150" cy="57150"/>
          </a:xfrm>
          <a:prstGeom prst="ellipse">
            <a:avLst/>
          </a:prstGeom>
          <a:solidFill>
            <a:srgbClr val="5EC8C0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8"/>
          <p:cNvSpPr/>
          <p:nvPr/>
        </p:nvSpPr>
        <p:spPr>
          <a:xfrm>
            <a:off x="762893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4" name="Text 69"/>
          <p:cNvSpPr/>
          <p:nvPr/>
        </p:nvSpPr>
        <p:spPr>
          <a:xfrm>
            <a:off x="1331863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70"/>
          <p:cNvSpPr/>
          <p:nvPr/>
        </p:nvSpPr>
        <p:spPr>
          <a:xfrm>
            <a:off x="2406700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71"/>
          <p:cNvSpPr/>
          <p:nvPr/>
        </p:nvSpPr>
        <p:spPr>
          <a:xfrm>
            <a:off x="2968749" y="2530450"/>
            <a:ext cx="70991" cy="70991"/>
          </a:xfrm>
          <a:prstGeom prst="ellipse">
            <a:avLst/>
          </a:prstGeom>
          <a:solidFill>
            <a:srgbClr val="4E9AF1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7" name="Text 72"/>
          <p:cNvSpPr/>
          <p:nvPr/>
        </p:nvSpPr>
        <p:spPr>
          <a:xfrm>
            <a:off x="3924002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8" name="Text 73"/>
          <p:cNvSpPr/>
          <p:nvPr/>
        </p:nvSpPr>
        <p:spPr>
          <a:xfrm>
            <a:off x="4492972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9" name="Text 74"/>
          <p:cNvSpPr/>
          <p:nvPr/>
        </p:nvSpPr>
        <p:spPr>
          <a:xfrm>
            <a:off x="4998839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0" name="Text 75"/>
          <p:cNvSpPr/>
          <p:nvPr/>
        </p:nvSpPr>
        <p:spPr>
          <a:xfrm>
            <a:off x="6073527" y="2537371"/>
            <a:ext cx="57150" cy="57150"/>
          </a:xfrm>
          <a:prstGeom prst="ellipse">
            <a:avLst/>
          </a:prstGeom>
          <a:solidFill>
            <a:srgbClr val="5A7AA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1" name="Text 76"/>
          <p:cNvSpPr/>
          <p:nvPr/>
        </p:nvSpPr>
        <p:spPr>
          <a:xfrm>
            <a:off x="786333" y="2687241"/>
            <a:ext cx="10120" cy="1143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8FA3C8">
                  <a:alpha val="38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2" name="Text 77"/>
          <p:cNvSpPr/>
          <p:nvPr/>
        </p:nvSpPr>
        <p:spPr>
          <a:xfrm>
            <a:off x="641672" y="2801541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/>
          </a:solidFill>
          <a:ln w="9525">
            <a:solidFill>
              <a:srgbClr val="8FA3C8">
                <a:alpha val="30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531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450" dirty="0"/>
          </a:p>
        </p:txBody>
      </p:sp>
      <p:sp>
        <p:nvSpPr>
          <p:cNvPr id="83" name="Text 78"/>
          <p:cNvSpPr/>
          <p:nvPr/>
        </p:nvSpPr>
        <p:spPr>
          <a:xfrm>
            <a:off x="724421" y="3084314"/>
            <a:ext cx="35421" cy="29170"/>
          </a:xfrm>
          <a:prstGeom prst="ellipse">
            <a:avLst/>
          </a:prstGeom>
          <a:solidFill>
            <a:srgbClr val="4E9AF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4" name="Text 79"/>
          <p:cNvSpPr/>
          <p:nvPr/>
        </p:nvSpPr>
        <p:spPr>
          <a:xfrm>
            <a:off x="773683" y="3084314"/>
            <a:ext cx="35421" cy="29170"/>
          </a:xfrm>
          <a:prstGeom prst="ellipse">
            <a:avLst/>
          </a:prstGeom>
          <a:solidFill>
            <a:srgbClr val="5EC8C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5" name="Text 80"/>
          <p:cNvSpPr/>
          <p:nvPr/>
        </p:nvSpPr>
        <p:spPr>
          <a:xfrm>
            <a:off x="822945" y="3099643"/>
            <a:ext cx="35421" cy="13841"/>
          </a:xfrm>
          <a:prstGeom prst="roundRect">
            <a:avLst>
              <a:gd name="adj" fmla="val 55054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6" name="Text 81"/>
          <p:cNvSpPr/>
          <p:nvPr/>
        </p:nvSpPr>
        <p:spPr>
          <a:xfrm>
            <a:off x="1355303" y="2687241"/>
            <a:ext cx="10120" cy="1143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8FA3C8">
                  <a:alpha val="38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Text 82"/>
          <p:cNvSpPr/>
          <p:nvPr/>
        </p:nvSpPr>
        <p:spPr>
          <a:xfrm>
            <a:off x="1210642" y="2801541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/>
          </a:solidFill>
          <a:ln w="9525">
            <a:solidFill>
              <a:srgbClr val="8FA3C8">
                <a:alpha val="30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450" dirty="0"/>
          </a:p>
        </p:txBody>
      </p:sp>
      <p:sp>
        <p:nvSpPr>
          <p:cNvPr id="88" name="Text 83"/>
          <p:cNvSpPr/>
          <p:nvPr/>
        </p:nvSpPr>
        <p:spPr>
          <a:xfrm>
            <a:off x="1293391" y="3084314"/>
            <a:ext cx="35421" cy="29170"/>
          </a:xfrm>
          <a:prstGeom prst="ellipse">
            <a:avLst/>
          </a:prstGeom>
          <a:solidFill>
            <a:srgbClr val="4E9AF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9" name="Text 84"/>
          <p:cNvSpPr/>
          <p:nvPr/>
        </p:nvSpPr>
        <p:spPr>
          <a:xfrm>
            <a:off x="1342653" y="3099643"/>
            <a:ext cx="35421" cy="13841"/>
          </a:xfrm>
          <a:prstGeom prst="roundRect">
            <a:avLst>
              <a:gd name="adj" fmla="val 55054"/>
            </a:avLst>
          </a:prstGeom>
          <a:solidFill>
            <a:srgbClr val="5EC8C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0" name="Text 85"/>
          <p:cNvSpPr/>
          <p:nvPr/>
        </p:nvSpPr>
        <p:spPr>
          <a:xfrm>
            <a:off x="1391915" y="3099643"/>
            <a:ext cx="35421" cy="13841"/>
          </a:xfrm>
          <a:prstGeom prst="roundRect">
            <a:avLst>
              <a:gd name="adj" fmla="val 55054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1" name="Text 86"/>
          <p:cNvSpPr/>
          <p:nvPr/>
        </p:nvSpPr>
        <p:spPr>
          <a:xfrm>
            <a:off x="2430140" y="2687241"/>
            <a:ext cx="10120" cy="10031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8FA3C8">
                  <a:alpha val="24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2" name="Text 87"/>
          <p:cNvSpPr/>
          <p:nvPr/>
        </p:nvSpPr>
        <p:spPr>
          <a:xfrm>
            <a:off x="2285479" y="2787551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>
              <a:alpha val="80000"/>
            </a:srgbClr>
          </a:solidFill>
          <a:ln w="9525">
            <a:solidFill>
              <a:srgbClr val="8FA3C8">
                <a:alpha val="25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1401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50" dirty="0"/>
          </a:p>
        </p:txBody>
      </p:sp>
      <p:sp>
        <p:nvSpPr>
          <p:cNvPr id="93" name="Text 88"/>
          <p:cNvSpPr/>
          <p:nvPr/>
        </p:nvSpPr>
        <p:spPr>
          <a:xfrm>
            <a:off x="2368228" y="3085654"/>
            <a:ext cx="35421" cy="13841"/>
          </a:xfrm>
          <a:prstGeom prst="roundRect">
            <a:avLst>
              <a:gd name="adj" fmla="val 55054"/>
            </a:avLst>
          </a:prstGeom>
          <a:solidFill>
            <a:srgbClr val="4E9AF1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4" name="Text 89"/>
          <p:cNvSpPr/>
          <p:nvPr/>
        </p:nvSpPr>
        <p:spPr>
          <a:xfrm>
            <a:off x="2417490" y="3070324"/>
            <a:ext cx="35421" cy="29170"/>
          </a:xfrm>
          <a:prstGeom prst="ellipse">
            <a:avLst/>
          </a:prstGeom>
          <a:solidFill>
            <a:srgbClr val="5EC8C0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5" name="Text 90"/>
          <p:cNvSpPr/>
          <p:nvPr/>
        </p:nvSpPr>
        <p:spPr>
          <a:xfrm>
            <a:off x="2999110" y="2687241"/>
            <a:ext cx="10120" cy="14347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4E9AF1">
                  <a:alpha val="50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6" name="Text 91"/>
          <p:cNvSpPr/>
          <p:nvPr/>
        </p:nvSpPr>
        <p:spPr>
          <a:xfrm>
            <a:off x="2748335" y="2830711"/>
            <a:ext cx="511820" cy="498815"/>
          </a:xfrm>
          <a:prstGeom prst="roundRect">
            <a:avLst>
              <a:gd name="adj" fmla="val 7129"/>
            </a:avLst>
          </a:prstGeom>
          <a:solidFill>
            <a:srgbClr val="132040"/>
          </a:solidFill>
          <a:ln w="9525">
            <a:solidFill>
              <a:srgbClr val="4E9AF1">
                <a:alpha val="50000"/>
              </a:srgbClr>
            </a:solidFill>
          </a:ln>
        </p:spPr>
        <p:txBody>
          <a:bodyPr wrap="square" lIns="43180" tIns="21590" rIns="43180" bIns="21590" rtlCol="0" anchor="t"/>
          <a:lstStyle/>
          <a:p>
            <a:pPr marL="0" indent="0" algn="ctr">
              <a:buNone/>
            </a:pPr>
            <a:r>
              <a:rPr lang="en-US" sz="420" b="1" kern="0" spc="17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STABLE/↓</a:t>
            </a:r>
            <a:endParaRPr lang="en-US" sz="420" dirty="0"/>
          </a:p>
          <a:p>
            <a:pPr marL="0" indent="0" algn="ctr">
              <a:buNone/>
            </a:pPr>
            <a:r>
              <a:rPr lang="en-US" sz="420" b="1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1550</a:t>
            </a:r>
            <a:endParaRPr lang="en-US" sz="420" dirty="0"/>
          </a:p>
          <a:p>
            <a:pPr marL="0" indent="0" algn="ctr">
              <a:buNone/>
            </a:pPr>
            <a:endParaRPr lang="en-US" sz="420" dirty="0"/>
          </a:p>
          <a:p>
            <a:pPr marL="0" indent="0" algn="ctr">
              <a:buNone/>
            </a:pPr>
            <a:r>
              <a:rPr lang="en-US" sz="790" b="1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420" dirty="0"/>
          </a:p>
          <a:p>
            <a:pPr marL="0" indent="0" algn="ctr">
              <a:buNone/>
            </a:pPr>
            <a:endParaRPr lang="en-US" sz="420" dirty="0"/>
          </a:p>
          <a:p>
            <a:pPr marL="0" indent="0" algn="ctr">
              <a:buNone/>
            </a:pPr>
            <a:r>
              <a:rPr lang="en-US" sz="340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 · Drug · Assault</a:t>
            </a:r>
            <a:endParaRPr lang="en-US" sz="420" dirty="0"/>
          </a:p>
        </p:txBody>
      </p:sp>
      <p:sp>
        <p:nvSpPr>
          <p:cNvPr id="97" name="Text 92"/>
          <p:cNvSpPr/>
          <p:nvPr/>
        </p:nvSpPr>
        <p:spPr>
          <a:xfrm>
            <a:off x="2937197" y="3219152"/>
            <a:ext cx="35421" cy="64740"/>
          </a:xfrm>
          <a:prstGeom prst="roundRect">
            <a:avLst>
              <a:gd name="adj" fmla="val 21513"/>
            </a:avLst>
          </a:prstGeom>
          <a:solidFill>
            <a:srgbClr val="4E9AF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8" name="Text 93"/>
          <p:cNvSpPr/>
          <p:nvPr/>
        </p:nvSpPr>
        <p:spPr>
          <a:xfrm>
            <a:off x="2986460" y="3219152"/>
            <a:ext cx="35421" cy="64740"/>
          </a:xfrm>
          <a:prstGeom prst="roundRect">
            <a:avLst>
              <a:gd name="adj" fmla="val 21513"/>
            </a:avLst>
          </a:prstGeom>
          <a:solidFill>
            <a:srgbClr val="5EC8C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9" name="Text 94"/>
          <p:cNvSpPr/>
          <p:nvPr/>
        </p:nvSpPr>
        <p:spPr>
          <a:xfrm>
            <a:off x="3035722" y="3254722"/>
            <a:ext cx="35421" cy="2917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0" name="Text 95"/>
          <p:cNvSpPr/>
          <p:nvPr/>
        </p:nvSpPr>
        <p:spPr>
          <a:xfrm>
            <a:off x="3947443" y="2687241"/>
            <a:ext cx="10120" cy="10031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8FA3C8">
                  <a:alpha val="23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1" name="Text 96"/>
          <p:cNvSpPr/>
          <p:nvPr/>
        </p:nvSpPr>
        <p:spPr>
          <a:xfrm>
            <a:off x="3802782" y="2787551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>
              <a:alpha val="78000"/>
            </a:srgbClr>
          </a:solidFill>
          <a:ln w="9525">
            <a:solidFill>
              <a:srgbClr val="8FA3C8">
                <a:alpha val="23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1985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50" dirty="0"/>
          </a:p>
        </p:txBody>
      </p:sp>
      <p:sp>
        <p:nvSpPr>
          <p:cNvPr id="102" name="Text 97"/>
          <p:cNvSpPr/>
          <p:nvPr/>
        </p:nvSpPr>
        <p:spPr>
          <a:xfrm>
            <a:off x="3885530" y="3070324"/>
            <a:ext cx="35421" cy="29170"/>
          </a:xfrm>
          <a:prstGeom prst="ellipse">
            <a:avLst/>
          </a:prstGeom>
          <a:solidFill>
            <a:srgbClr val="4E9AF1">
              <a:alpha val="7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3" name="Text 98"/>
          <p:cNvSpPr/>
          <p:nvPr/>
        </p:nvSpPr>
        <p:spPr>
          <a:xfrm>
            <a:off x="3934792" y="3085654"/>
            <a:ext cx="35421" cy="13841"/>
          </a:xfrm>
          <a:prstGeom prst="roundRect">
            <a:avLst>
              <a:gd name="adj" fmla="val 55054"/>
            </a:avLst>
          </a:prstGeom>
          <a:solidFill>
            <a:srgbClr val="5EC8C0">
              <a:alpha val="7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4" name="Text 99"/>
          <p:cNvSpPr/>
          <p:nvPr/>
        </p:nvSpPr>
        <p:spPr>
          <a:xfrm>
            <a:off x="4516413" y="2687241"/>
            <a:ext cx="10120" cy="8632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8FA3C8">
                  <a:alpha val="12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5" name="Text 100"/>
          <p:cNvSpPr/>
          <p:nvPr/>
        </p:nvSpPr>
        <p:spPr>
          <a:xfrm>
            <a:off x="4371752" y="2773561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>
              <a:alpha val="55000"/>
            </a:srgbClr>
          </a:solidFill>
          <a:ln w="9525">
            <a:solidFill>
              <a:srgbClr val="8FA3C8">
                <a:alpha val="17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2341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50" dirty="0"/>
          </a:p>
        </p:txBody>
      </p:sp>
      <p:sp>
        <p:nvSpPr>
          <p:cNvPr id="106" name="Text 101"/>
          <p:cNvSpPr/>
          <p:nvPr/>
        </p:nvSpPr>
        <p:spPr>
          <a:xfrm>
            <a:off x="4454500" y="3071664"/>
            <a:ext cx="35421" cy="13841"/>
          </a:xfrm>
          <a:prstGeom prst="roundRect">
            <a:avLst>
              <a:gd name="adj" fmla="val 55054"/>
            </a:avLst>
          </a:prstGeom>
          <a:solidFill>
            <a:srgbClr val="4E9AF1">
              <a:alpha val="5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7" name="Text 102"/>
          <p:cNvSpPr/>
          <p:nvPr/>
        </p:nvSpPr>
        <p:spPr>
          <a:xfrm>
            <a:off x="5022279" y="2687241"/>
            <a:ext cx="10120" cy="1218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8FA3C8">
                  <a:alpha val="40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8" name="Text 103"/>
          <p:cNvSpPr/>
          <p:nvPr/>
        </p:nvSpPr>
        <p:spPr>
          <a:xfrm>
            <a:off x="4877619" y="2809131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/>
          </a:solidFill>
          <a:ln w="9525">
            <a:solidFill>
              <a:srgbClr val="8FA3C8">
                <a:alpha val="30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2540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450" dirty="0"/>
          </a:p>
        </p:txBody>
      </p:sp>
      <p:sp>
        <p:nvSpPr>
          <p:cNvPr id="109" name="Text 104"/>
          <p:cNvSpPr/>
          <p:nvPr/>
        </p:nvSpPr>
        <p:spPr>
          <a:xfrm>
            <a:off x="4960367" y="3034754"/>
            <a:ext cx="35421" cy="86320"/>
          </a:xfrm>
          <a:prstGeom prst="roundRect">
            <a:avLst>
              <a:gd name="adj" fmla="val 21513"/>
            </a:avLst>
          </a:prstGeom>
          <a:solidFill>
            <a:srgbClr val="4E9AF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0" name="Text 105"/>
          <p:cNvSpPr/>
          <p:nvPr/>
        </p:nvSpPr>
        <p:spPr>
          <a:xfrm>
            <a:off x="6096967" y="2687241"/>
            <a:ext cx="10120" cy="1218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8FA3C8">
                  <a:alpha val="38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1" name="Text 106"/>
          <p:cNvSpPr/>
          <p:nvPr/>
        </p:nvSpPr>
        <p:spPr>
          <a:xfrm>
            <a:off x="5952306" y="2809131"/>
            <a:ext cx="299591" cy="377354"/>
          </a:xfrm>
          <a:prstGeom prst="roundRect">
            <a:avLst>
              <a:gd name="adj" fmla="val 11870"/>
            </a:avLst>
          </a:prstGeom>
          <a:solidFill>
            <a:srgbClr val="132040"/>
          </a:solidFill>
          <a:ln w="9525">
            <a:solidFill>
              <a:srgbClr val="8FA3C8">
                <a:alpha val="30000"/>
              </a:srgbClr>
            </a:solidFill>
          </a:ln>
        </p:spPr>
        <p:txBody>
          <a:bodyPr wrap="square" lIns="35560" tIns="21590" rIns="35560" bIns="21590" rtlCol="0" anchor="t"/>
          <a:lstStyle/>
          <a:p>
            <a:pPr marL="0" indent="0" algn="ctr">
              <a:buNone/>
            </a:pPr>
            <a:r>
              <a:rPr lang="en-US" sz="45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3003</a:t>
            </a:r>
            <a:endParaRPr lang="en-US" sz="450" dirty="0"/>
          </a:p>
          <a:p>
            <a:pPr marL="0" indent="0" algn="ctr">
              <a:buNone/>
            </a:pP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450" dirty="0"/>
          </a:p>
        </p:txBody>
      </p:sp>
      <p:sp>
        <p:nvSpPr>
          <p:cNvPr id="112" name="Text 107"/>
          <p:cNvSpPr/>
          <p:nvPr/>
        </p:nvSpPr>
        <p:spPr>
          <a:xfrm>
            <a:off x="6035055" y="3056334"/>
            <a:ext cx="35421" cy="64740"/>
          </a:xfrm>
          <a:prstGeom prst="roundRect">
            <a:avLst>
              <a:gd name="adj" fmla="val 21513"/>
            </a:avLst>
          </a:prstGeom>
          <a:solidFill>
            <a:srgbClr val="4E9AF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3" name="Text 108"/>
          <p:cNvSpPr/>
          <p:nvPr/>
        </p:nvSpPr>
        <p:spPr>
          <a:xfrm>
            <a:off x="6084317" y="3077914"/>
            <a:ext cx="35421" cy="43160"/>
          </a:xfrm>
          <a:prstGeom prst="roundRect">
            <a:avLst>
              <a:gd name="adj" fmla="val 21513"/>
            </a:avLst>
          </a:prstGeom>
          <a:solidFill>
            <a:srgbClr val="5EC8C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4" name="Text 109"/>
          <p:cNvSpPr/>
          <p:nvPr/>
        </p:nvSpPr>
        <p:spPr>
          <a:xfrm>
            <a:off x="1200745" y="4338340"/>
            <a:ext cx="70991" cy="70991"/>
          </a:xfrm>
          <a:prstGeom prst="roundRect">
            <a:avLst>
              <a:gd name="adj" fmla="val 19679"/>
            </a:avLst>
          </a:prstGeom>
          <a:solidFill>
            <a:srgbClr val="4E9AF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5" name="Text 110"/>
          <p:cNvSpPr/>
          <p:nvPr/>
        </p:nvSpPr>
        <p:spPr>
          <a:xfrm>
            <a:off x="1300907" y="4325392"/>
            <a:ext cx="15847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10" dirty="0"/>
          </a:p>
        </p:txBody>
      </p:sp>
      <p:sp>
        <p:nvSpPr>
          <p:cNvPr id="116" name="Text 111"/>
          <p:cNvSpPr/>
          <p:nvPr/>
        </p:nvSpPr>
        <p:spPr>
          <a:xfrm>
            <a:off x="1545282" y="4338340"/>
            <a:ext cx="70991" cy="70991"/>
          </a:xfrm>
          <a:prstGeom prst="roundRect">
            <a:avLst>
              <a:gd name="adj" fmla="val 19679"/>
            </a:avLst>
          </a:prstGeom>
          <a:solidFill>
            <a:srgbClr val="5EC8C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7" name="Text 112"/>
          <p:cNvSpPr/>
          <p:nvPr/>
        </p:nvSpPr>
        <p:spPr>
          <a:xfrm>
            <a:off x="1645444" y="4325392"/>
            <a:ext cx="15847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10" dirty="0"/>
          </a:p>
        </p:txBody>
      </p:sp>
      <p:sp>
        <p:nvSpPr>
          <p:cNvPr id="118" name="Text 113"/>
          <p:cNvSpPr/>
          <p:nvPr/>
        </p:nvSpPr>
        <p:spPr>
          <a:xfrm>
            <a:off x="1889820" y="4338340"/>
            <a:ext cx="70991" cy="70991"/>
          </a:xfrm>
          <a:prstGeom prst="roundRect">
            <a:avLst>
              <a:gd name="adj" fmla="val 19679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9" name="Text 114"/>
          <p:cNvSpPr/>
          <p:nvPr/>
        </p:nvSpPr>
        <p:spPr>
          <a:xfrm>
            <a:off x="1989981" y="4325392"/>
            <a:ext cx="15847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10" dirty="0"/>
          </a:p>
        </p:txBody>
      </p:sp>
      <p:sp>
        <p:nvSpPr>
          <p:cNvPr id="120" name="Text 115"/>
          <p:cNvSpPr/>
          <p:nvPr/>
        </p:nvSpPr>
        <p:spPr>
          <a:xfrm>
            <a:off x="2234357" y="4323755"/>
            <a:ext cx="7590" cy="100310"/>
          </a:xfrm>
          <a:prstGeom prst="rect">
            <a:avLst/>
          </a:prstGeom>
          <a:solidFill>
            <a:srgbClr val="8FA3C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1" name="Text 116"/>
          <p:cNvSpPr/>
          <p:nvPr/>
        </p:nvSpPr>
        <p:spPr>
          <a:xfrm>
            <a:off x="2342257" y="4338340"/>
            <a:ext cx="70991" cy="70991"/>
          </a:xfrm>
          <a:prstGeom prst="ellipse">
            <a:avLst/>
          </a:prstGeom>
          <a:solidFill>
            <a:srgbClr val="C9A84C"/>
          </a:solidFill>
          <a:ln/>
          <a:effectLst>
            <a:outerShdw blurRad="35560" dist="50800" dir="16200000" algn="bl" rotWithShape="0">
              <a:srgbClr val="C9A84C">
                <a:alpha val="5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2" name="Text 117"/>
          <p:cNvSpPr/>
          <p:nvPr/>
        </p:nvSpPr>
        <p:spPr>
          <a:xfrm>
            <a:off x="2442418" y="4325392"/>
            <a:ext cx="633398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Hotspot Citywide</a:t>
            </a:r>
            <a:endParaRPr lang="en-US" sz="510" dirty="0"/>
          </a:p>
        </p:txBody>
      </p:sp>
      <p:sp>
        <p:nvSpPr>
          <p:cNvPr id="123" name="Text 118"/>
          <p:cNvSpPr/>
          <p:nvPr/>
        </p:nvSpPr>
        <p:spPr>
          <a:xfrm>
            <a:off x="3118545" y="4338340"/>
            <a:ext cx="70991" cy="70991"/>
          </a:xfrm>
          <a:prstGeom prst="ellipse">
            <a:avLst/>
          </a:prstGeom>
          <a:solidFill>
            <a:srgbClr val="4E9AF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4" name="Text 119"/>
          <p:cNvSpPr/>
          <p:nvPr/>
        </p:nvSpPr>
        <p:spPr>
          <a:xfrm>
            <a:off x="3218706" y="4325392"/>
            <a:ext cx="708541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Activity · Stable/↓</a:t>
            </a:r>
            <a:endParaRPr lang="en-US" sz="510" dirty="0"/>
          </a:p>
        </p:txBody>
      </p:sp>
      <p:sp>
        <p:nvSpPr>
          <p:cNvPr id="125" name="Text 120"/>
          <p:cNvSpPr/>
          <p:nvPr/>
        </p:nvSpPr>
        <p:spPr>
          <a:xfrm>
            <a:off x="3963144" y="4338340"/>
            <a:ext cx="70991" cy="70991"/>
          </a:xfrm>
          <a:prstGeom prst="ellipse">
            <a:avLst/>
          </a:prstGeom>
          <a:solidFill>
            <a:srgbClr val="5EC8C0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6" name="Text 121"/>
          <p:cNvSpPr/>
          <p:nvPr/>
        </p:nvSpPr>
        <p:spPr>
          <a:xfrm>
            <a:off x="4063305" y="4325392"/>
            <a:ext cx="81004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Corridor · Drug &amp; Theft</a:t>
            </a:r>
            <a:endParaRPr lang="en-US" sz="510" dirty="0"/>
          </a:p>
        </p:txBody>
      </p:sp>
      <p:sp>
        <p:nvSpPr>
          <p:cNvPr id="127" name="Text 122"/>
          <p:cNvSpPr/>
          <p:nvPr/>
        </p:nvSpPr>
        <p:spPr>
          <a:xfrm>
            <a:off x="4900017" y="4313932"/>
            <a:ext cx="792956" cy="123554"/>
          </a:xfrm>
          <a:prstGeom prst="roundRect">
            <a:avLst>
              <a:gd name="adj" fmla="val 17474"/>
            </a:avLst>
          </a:prstGeom>
          <a:noFill/>
          <a:ln w="9525">
            <a:solidFill>
              <a:srgbClr val="8FA3C8">
                <a:alpha val="18000"/>
              </a:srgbClr>
            </a:solidFill>
          </a:ln>
        </p:spPr>
        <p:txBody>
          <a:bodyPr wrap="none" lIns="49530" tIns="7620" rIns="49530" bIns="7620" rtlCol="0" anchor="t"/>
          <a:lstStyle/>
          <a:p>
            <a:pPr marL="0" indent="0" algn="l">
              <a:buNone/>
            </a:pPr>
            <a:r>
              <a:rPr lang="en-US" sz="4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Mini-bars = cases per year</a:t>
            </a:r>
            <a:endParaRPr lang="en-US" sz="450" dirty="0"/>
          </a:p>
        </p:txBody>
      </p:sp>
      <p:sp>
        <p:nvSpPr>
          <p:cNvPr id="128" name="Text 123"/>
          <p:cNvSpPr/>
          <p:nvPr/>
        </p:nvSpPr>
        <p:spPr>
          <a:xfrm>
            <a:off x="6714530" y="735062"/>
            <a:ext cx="2143720" cy="3698825"/>
          </a:xfrm>
          <a:prstGeom prst="roundRect">
            <a:avLst>
              <a:gd name="adj" fmla="val 3318"/>
            </a:avLst>
          </a:prstGeom>
          <a:solidFill>
            <a:srgbClr val="132040"/>
          </a:solidFill>
          <a:ln w="9525">
            <a:solidFill>
              <a:srgbClr val="8FA3C8">
                <a:alpha val="14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9" name="Text 124"/>
          <p:cNvSpPr/>
          <p:nvPr/>
        </p:nvSpPr>
        <p:spPr>
          <a:xfrm>
            <a:off x="6795046" y="809327"/>
            <a:ext cx="1982688" cy="238036"/>
          </a:xfrm>
          <a:prstGeom prst="rect">
            <a:avLst/>
          </a:prstGeom>
          <a:noFill/>
          <a:ln/>
        </p:spPr>
        <p:txBody>
          <a:bodyPr wrap="none" lIns="0" tIns="0" rIns="0" bIns="35560" rtlCol="0" anchor="t"/>
          <a:lstStyle/>
          <a:p>
            <a:pPr marL="0" indent="0" algn="l">
              <a:buNone/>
            </a:pPr>
            <a:r>
              <a:rPr lang="en-US" sz="450" b="1" kern="0" spc="59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17 APACHE TRAIL ADDRESSES · TOP 3: 109 COMBINED CASES</a:t>
            </a:r>
            <a:endParaRPr lang="en-US" sz="450" dirty="0"/>
          </a:p>
        </p:txBody>
      </p:sp>
      <p:sp>
        <p:nvSpPr>
          <p:cNvPr id="130" name="Text 125"/>
          <p:cNvSpPr/>
          <p:nvPr/>
        </p:nvSpPr>
        <p:spPr>
          <a:xfrm>
            <a:off x="6795046" y="1016198"/>
            <a:ext cx="1982688" cy="9525"/>
          </a:xfrm>
          <a:prstGeom prst="rect">
            <a:avLst/>
          </a:prstGeom>
          <a:solidFill>
            <a:srgbClr val="C9A84C">
              <a:alpha val="2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1" name="Text 126"/>
          <p:cNvSpPr/>
          <p:nvPr/>
        </p:nvSpPr>
        <p:spPr>
          <a:xfrm>
            <a:off x="6795046" y="1061145"/>
            <a:ext cx="1013600" cy="89595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420" b="1" kern="0" spc="29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</a:t>
            </a:r>
            <a:endParaRPr lang="en-US" sz="420" dirty="0"/>
          </a:p>
        </p:txBody>
      </p:sp>
      <p:sp>
        <p:nvSpPr>
          <p:cNvPr id="132" name="Text 127"/>
          <p:cNvSpPr/>
          <p:nvPr/>
        </p:nvSpPr>
        <p:spPr>
          <a:xfrm>
            <a:off x="6795046" y="1141214"/>
            <a:ext cx="993725" cy="9525"/>
          </a:xfrm>
          <a:prstGeom prst="rect">
            <a:avLst/>
          </a:prstGeom>
          <a:solidFill>
            <a:srgbClr val="8FA3C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3" name="Text 128"/>
          <p:cNvSpPr/>
          <p:nvPr/>
        </p:nvSpPr>
        <p:spPr>
          <a:xfrm>
            <a:off x="7786516" y="1061145"/>
            <a:ext cx="229984" cy="89595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420" b="1" kern="0" spc="29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'23</a:t>
            </a:r>
            <a:endParaRPr lang="en-US" sz="420" dirty="0"/>
          </a:p>
        </p:txBody>
      </p:sp>
      <p:sp>
        <p:nvSpPr>
          <p:cNvPr id="134" name="Text 129"/>
          <p:cNvSpPr/>
          <p:nvPr/>
        </p:nvSpPr>
        <p:spPr>
          <a:xfrm>
            <a:off x="7788771" y="1141214"/>
            <a:ext cx="225475" cy="9525"/>
          </a:xfrm>
          <a:prstGeom prst="rect">
            <a:avLst/>
          </a:prstGeom>
          <a:solidFill>
            <a:srgbClr val="8FA3C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5" name="Text 130"/>
          <p:cNvSpPr/>
          <p:nvPr/>
        </p:nvSpPr>
        <p:spPr>
          <a:xfrm>
            <a:off x="8011991" y="1061145"/>
            <a:ext cx="229984" cy="89595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420" b="1" kern="0" spc="29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'24</a:t>
            </a:r>
            <a:endParaRPr lang="en-US" sz="420" dirty="0"/>
          </a:p>
        </p:txBody>
      </p:sp>
      <p:sp>
        <p:nvSpPr>
          <p:cNvPr id="136" name="Text 131"/>
          <p:cNvSpPr/>
          <p:nvPr/>
        </p:nvSpPr>
        <p:spPr>
          <a:xfrm>
            <a:off x="8014246" y="1141214"/>
            <a:ext cx="225475" cy="9525"/>
          </a:xfrm>
          <a:prstGeom prst="rect">
            <a:avLst/>
          </a:prstGeom>
          <a:solidFill>
            <a:srgbClr val="8FA3C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7" name="Text 132"/>
          <p:cNvSpPr/>
          <p:nvPr/>
        </p:nvSpPr>
        <p:spPr>
          <a:xfrm>
            <a:off x="8237466" y="1061145"/>
            <a:ext cx="229984" cy="89595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420" b="1" kern="0" spc="29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'25</a:t>
            </a:r>
            <a:endParaRPr lang="en-US" sz="420" dirty="0"/>
          </a:p>
        </p:txBody>
      </p:sp>
      <p:sp>
        <p:nvSpPr>
          <p:cNvPr id="138" name="Text 133"/>
          <p:cNvSpPr/>
          <p:nvPr/>
        </p:nvSpPr>
        <p:spPr>
          <a:xfrm>
            <a:off x="8239720" y="1141214"/>
            <a:ext cx="225475" cy="9525"/>
          </a:xfrm>
          <a:prstGeom prst="rect">
            <a:avLst/>
          </a:prstGeom>
          <a:solidFill>
            <a:srgbClr val="8FA3C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9" name="Text 134"/>
          <p:cNvSpPr/>
          <p:nvPr/>
        </p:nvSpPr>
        <p:spPr>
          <a:xfrm>
            <a:off x="8462070" y="1061145"/>
            <a:ext cx="318790" cy="89595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420" b="1" kern="0" spc="29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</a:t>
            </a:r>
            <a:endParaRPr lang="en-US" sz="420" dirty="0"/>
          </a:p>
        </p:txBody>
      </p:sp>
      <p:sp>
        <p:nvSpPr>
          <p:cNvPr id="140" name="Text 135"/>
          <p:cNvSpPr/>
          <p:nvPr/>
        </p:nvSpPr>
        <p:spPr>
          <a:xfrm>
            <a:off x="8465195" y="1141214"/>
            <a:ext cx="312539" cy="9525"/>
          </a:xfrm>
          <a:prstGeom prst="rect">
            <a:avLst/>
          </a:prstGeom>
          <a:solidFill>
            <a:srgbClr val="8FA3C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1" name="Text 136"/>
          <p:cNvSpPr/>
          <p:nvPr/>
        </p:nvSpPr>
        <p:spPr>
          <a:xfrm>
            <a:off x="6795046" y="1150739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W Apache</a:t>
            </a:r>
            <a:endParaRPr lang="en-US" sz="530" dirty="0"/>
          </a:p>
        </p:txBody>
      </p:sp>
      <p:sp>
        <p:nvSpPr>
          <p:cNvPr id="142" name="Text 137"/>
          <p:cNvSpPr/>
          <p:nvPr/>
        </p:nvSpPr>
        <p:spPr>
          <a:xfrm>
            <a:off x="6795046" y="1292870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3" name="Text 138"/>
          <p:cNvSpPr/>
          <p:nvPr/>
        </p:nvSpPr>
        <p:spPr>
          <a:xfrm>
            <a:off x="7786516" y="1150739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144" name="Text 139"/>
          <p:cNvSpPr/>
          <p:nvPr/>
        </p:nvSpPr>
        <p:spPr>
          <a:xfrm>
            <a:off x="7788771" y="1292870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5" name="Text 140"/>
          <p:cNvSpPr/>
          <p:nvPr/>
        </p:nvSpPr>
        <p:spPr>
          <a:xfrm>
            <a:off x="8011991" y="1150739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560" dirty="0"/>
          </a:p>
        </p:txBody>
      </p:sp>
      <p:sp>
        <p:nvSpPr>
          <p:cNvPr id="146" name="Text 141"/>
          <p:cNvSpPr/>
          <p:nvPr/>
        </p:nvSpPr>
        <p:spPr>
          <a:xfrm>
            <a:off x="8014246" y="1292870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7" name="Text 142"/>
          <p:cNvSpPr/>
          <p:nvPr/>
        </p:nvSpPr>
        <p:spPr>
          <a:xfrm>
            <a:off x="8237466" y="1150739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148" name="Text 143"/>
          <p:cNvSpPr/>
          <p:nvPr/>
        </p:nvSpPr>
        <p:spPr>
          <a:xfrm>
            <a:off x="8239720" y="1292870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9" name="Text 144"/>
          <p:cNvSpPr/>
          <p:nvPr/>
        </p:nvSpPr>
        <p:spPr>
          <a:xfrm>
            <a:off x="8462070" y="1150739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560" dirty="0"/>
          </a:p>
        </p:txBody>
      </p:sp>
      <p:sp>
        <p:nvSpPr>
          <p:cNvPr id="150" name="Text 145"/>
          <p:cNvSpPr/>
          <p:nvPr/>
        </p:nvSpPr>
        <p:spPr>
          <a:xfrm>
            <a:off x="8465195" y="1292870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1" name="Text 146"/>
          <p:cNvSpPr/>
          <p:nvPr/>
        </p:nvSpPr>
        <p:spPr>
          <a:xfrm>
            <a:off x="6795046" y="1302395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531 W Apache</a:t>
            </a:r>
            <a:endParaRPr lang="en-US" sz="530" dirty="0"/>
          </a:p>
        </p:txBody>
      </p:sp>
      <p:sp>
        <p:nvSpPr>
          <p:cNvPr id="152" name="Text 147"/>
          <p:cNvSpPr/>
          <p:nvPr/>
        </p:nvSpPr>
        <p:spPr>
          <a:xfrm>
            <a:off x="6795046" y="1444526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3" name="Text 148"/>
          <p:cNvSpPr/>
          <p:nvPr/>
        </p:nvSpPr>
        <p:spPr>
          <a:xfrm>
            <a:off x="7786516" y="1302395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154" name="Text 149"/>
          <p:cNvSpPr/>
          <p:nvPr/>
        </p:nvSpPr>
        <p:spPr>
          <a:xfrm>
            <a:off x="7788771" y="1444526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5" name="Text 150"/>
          <p:cNvSpPr/>
          <p:nvPr/>
        </p:nvSpPr>
        <p:spPr>
          <a:xfrm>
            <a:off x="8011991" y="1302395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156" name="Text 151"/>
          <p:cNvSpPr/>
          <p:nvPr/>
        </p:nvSpPr>
        <p:spPr>
          <a:xfrm>
            <a:off x="8014246" y="1444526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7" name="Text 152"/>
          <p:cNvSpPr/>
          <p:nvPr/>
        </p:nvSpPr>
        <p:spPr>
          <a:xfrm>
            <a:off x="8237466" y="1302395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158" name="Text 153"/>
          <p:cNvSpPr/>
          <p:nvPr/>
        </p:nvSpPr>
        <p:spPr>
          <a:xfrm>
            <a:off x="8239720" y="1444526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9" name="Text 154"/>
          <p:cNvSpPr/>
          <p:nvPr/>
        </p:nvSpPr>
        <p:spPr>
          <a:xfrm>
            <a:off x="8462070" y="1302395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560" dirty="0"/>
          </a:p>
        </p:txBody>
      </p:sp>
      <p:sp>
        <p:nvSpPr>
          <p:cNvPr id="160" name="Text 155"/>
          <p:cNvSpPr/>
          <p:nvPr/>
        </p:nvSpPr>
        <p:spPr>
          <a:xfrm>
            <a:off x="8465195" y="1444526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1" name="Text 156"/>
          <p:cNvSpPr/>
          <p:nvPr/>
        </p:nvSpPr>
        <p:spPr>
          <a:xfrm>
            <a:off x="6795046" y="1454051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725 W Apache</a:t>
            </a:r>
            <a:endParaRPr lang="en-US" sz="530" dirty="0"/>
          </a:p>
        </p:txBody>
      </p:sp>
      <p:sp>
        <p:nvSpPr>
          <p:cNvPr id="162" name="Text 157"/>
          <p:cNvSpPr/>
          <p:nvPr/>
        </p:nvSpPr>
        <p:spPr>
          <a:xfrm>
            <a:off x="6795046" y="1596182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3" name="Text 158"/>
          <p:cNvSpPr/>
          <p:nvPr/>
        </p:nvSpPr>
        <p:spPr>
          <a:xfrm>
            <a:off x="7786516" y="1454051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164" name="Text 159"/>
          <p:cNvSpPr/>
          <p:nvPr/>
        </p:nvSpPr>
        <p:spPr>
          <a:xfrm>
            <a:off x="7788771" y="1596182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5" name="Text 160"/>
          <p:cNvSpPr/>
          <p:nvPr/>
        </p:nvSpPr>
        <p:spPr>
          <a:xfrm>
            <a:off x="8011991" y="1454051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560" dirty="0"/>
          </a:p>
        </p:txBody>
      </p:sp>
      <p:sp>
        <p:nvSpPr>
          <p:cNvPr id="166" name="Text 161"/>
          <p:cNvSpPr/>
          <p:nvPr/>
        </p:nvSpPr>
        <p:spPr>
          <a:xfrm>
            <a:off x="8014246" y="1596182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7" name="Text 162"/>
          <p:cNvSpPr/>
          <p:nvPr/>
        </p:nvSpPr>
        <p:spPr>
          <a:xfrm>
            <a:off x="8237466" y="1454051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168" name="Text 163"/>
          <p:cNvSpPr/>
          <p:nvPr/>
        </p:nvSpPr>
        <p:spPr>
          <a:xfrm>
            <a:off x="8239720" y="1596182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9" name="Text 164"/>
          <p:cNvSpPr/>
          <p:nvPr/>
        </p:nvSpPr>
        <p:spPr>
          <a:xfrm>
            <a:off x="8462070" y="1454051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560" dirty="0"/>
          </a:p>
        </p:txBody>
      </p:sp>
      <p:sp>
        <p:nvSpPr>
          <p:cNvPr id="170" name="Text 165"/>
          <p:cNvSpPr/>
          <p:nvPr/>
        </p:nvSpPr>
        <p:spPr>
          <a:xfrm>
            <a:off x="8465195" y="1596182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1" name="Text 166"/>
          <p:cNvSpPr/>
          <p:nvPr/>
        </p:nvSpPr>
        <p:spPr>
          <a:xfrm>
            <a:off x="6795046" y="1605707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 W Apache</a:t>
            </a:r>
            <a:endParaRPr lang="en-US" sz="530" dirty="0"/>
          </a:p>
        </p:txBody>
      </p:sp>
      <p:sp>
        <p:nvSpPr>
          <p:cNvPr id="172" name="Text 167"/>
          <p:cNvSpPr/>
          <p:nvPr/>
        </p:nvSpPr>
        <p:spPr>
          <a:xfrm>
            <a:off x="6795046" y="1747838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3" name="Text 168"/>
          <p:cNvSpPr/>
          <p:nvPr/>
        </p:nvSpPr>
        <p:spPr>
          <a:xfrm>
            <a:off x="7786516" y="1605707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174" name="Text 169"/>
          <p:cNvSpPr/>
          <p:nvPr/>
        </p:nvSpPr>
        <p:spPr>
          <a:xfrm>
            <a:off x="7788771" y="1747838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5" name="Text 170"/>
          <p:cNvSpPr/>
          <p:nvPr/>
        </p:nvSpPr>
        <p:spPr>
          <a:xfrm>
            <a:off x="8011991" y="1605707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176" name="Text 171"/>
          <p:cNvSpPr/>
          <p:nvPr/>
        </p:nvSpPr>
        <p:spPr>
          <a:xfrm>
            <a:off x="8014246" y="1747838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7" name="Text 172"/>
          <p:cNvSpPr/>
          <p:nvPr/>
        </p:nvSpPr>
        <p:spPr>
          <a:xfrm>
            <a:off x="8237466" y="1605707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178" name="Text 173"/>
          <p:cNvSpPr/>
          <p:nvPr/>
        </p:nvSpPr>
        <p:spPr>
          <a:xfrm>
            <a:off x="8239720" y="1747838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9" name="Text 174"/>
          <p:cNvSpPr/>
          <p:nvPr/>
        </p:nvSpPr>
        <p:spPr>
          <a:xfrm>
            <a:off x="8462070" y="1605707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560" dirty="0"/>
          </a:p>
        </p:txBody>
      </p:sp>
      <p:sp>
        <p:nvSpPr>
          <p:cNvPr id="180" name="Text 175"/>
          <p:cNvSpPr/>
          <p:nvPr/>
        </p:nvSpPr>
        <p:spPr>
          <a:xfrm>
            <a:off x="8465195" y="1747838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1" name="Text 176"/>
          <p:cNvSpPr/>
          <p:nvPr/>
        </p:nvSpPr>
        <p:spPr>
          <a:xfrm>
            <a:off x="6795046" y="1757363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875 W Apache</a:t>
            </a:r>
            <a:endParaRPr lang="en-US" sz="530" dirty="0"/>
          </a:p>
        </p:txBody>
      </p:sp>
      <p:sp>
        <p:nvSpPr>
          <p:cNvPr id="182" name="Text 177"/>
          <p:cNvSpPr/>
          <p:nvPr/>
        </p:nvSpPr>
        <p:spPr>
          <a:xfrm>
            <a:off x="6795046" y="1899493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3" name="Text 178"/>
          <p:cNvSpPr/>
          <p:nvPr/>
        </p:nvSpPr>
        <p:spPr>
          <a:xfrm>
            <a:off x="7786516" y="1757363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184" name="Text 179"/>
          <p:cNvSpPr/>
          <p:nvPr/>
        </p:nvSpPr>
        <p:spPr>
          <a:xfrm>
            <a:off x="7788771" y="1899493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5" name="Text 180"/>
          <p:cNvSpPr/>
          <p:nvPr/>
        </p:nvSpPr>
        <p:spPr>
          <a:xfrm>
            <a:off x="8011991" y="1757363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186" name="Text 181"/>
          <p:cNvSpPr/>
          <p:nvPr/>
        </p:nvSpPr>
        <p:spPr>
          <a:xfrm>
            <a:off x="8014246" y="1899493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7" name="Text 182"/>
          <p:cNvSpPr/>
          <p:nvPr/>
        </p:nvSpPr>
        <p:spPr>
          <a:xfrm>
            <a:off x="8237466" y="1757363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188" name="Text 183"/>
          <p:cNvSpPr/>
          <p:nvPr/>
        </p:nvSpPr>
        <p:spPr>
          <a:xfrm>
            <a:off x="8239720" y="1899493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9" name="Text 184"/>
          <p:cNvSpPr/>
          <p:nvPr/>
        </p:nvSpPr>
        <p:spPr>
          <a:xfrm>
            <a:off x="8462070" y="1757363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190" name="Text 185"/>
          <p:cNvSpPr/>
          <p:nvPr/>
        </p:nvSpPr>
        <p:spPr>
          <a:xfrm>
            <a:off x="8465195" y="1899493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1" name="Text 186"/>
          <p:cNvSpPr/>
          <p:nvPr/>
        </p:nvSpPr>
        <p:spPr>
          <a:xfrm>
            <a:off x="6795046" y="1909018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1401 W Apache</a:t>
            </a:r>
            <a:endParaRPr lang="en-US" sz="530" dirty="0"/>
          </a:p>
        </p:txBody>
      </p:sp>
      <p:sp>
        <p:nvSpPr>
          <p:cNvPr id="192" name="Text 187"/>
          <p:cNvSpPr/>
          <p:nvPr/>
        </p:nvSpPr>
        <p:spPr>
          <a:xfrm>
            <a:off x="6795046" y="2051149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3" name="Text 188"/>
          <p:cNvSpPr/>
          <p:nvPr/>
        </p:nvSpPr>
        <p:spPr>
          <a:xfrm>
            <a:off x="7786516" y="1909018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194" name="Text 189"/>
          <p:cNvSpPr/>
          <p:nvPr/>
        </p:nvSpPr>
        <p:spPr>
          <a:xfrm>
            <a:off x="7788771" y="2051149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5" name="Text 190"/>
          <p:cNvSpPr/>
          <p:nvPr/>
        </p:nvSpPr>
        <p:spPr>
          <a:xfrm>
            <a:off x="8011991" y="1909018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196" name="Text 191"/>
          <p:cNvSpPr/>
          <p:nvPr/>
        </p:nvSpPr>
        <p:spPr>
          <a:xfrm>
            <a:off x="8014246" y="2051149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7" name="Text 192"/>
          <p:cNvSpPr/>
          <p:nvPr/>
        </p:nvSpPr>
        <p:spPr>
          <a:xfrm>
            <a:off x="8237466" y="1909018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198" name="Text 193"/>
          <p:cNvSpPr/>
          <p:nvPr/>
        </p:nvSpPr>
        <p:spPr>
          <a:xfrm>
            <a:off x="8239720" y="2051149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9" name="Text 194"/>
          <p:cNvSpPr/>
          <p:nvPr/>
        </p:nvSpPr>
        <p:spPr>
          <a:xfrm>
            <a:off x="8462070" y="1909018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200" name="Text 195"/>
          <p:cNvSpPr/>
          <p:nvPr/>
        </p:nvSpPr>
        <p:spPr>
          <a:xfrm>
            <a:off x="8465195" y="2051149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1" name="Text 196"/>
          <p:cNvSpPr/>
          <p:nvPr/>
        </p:nvSpPr>
        <p:spPr>
          <a:xfrm>
            <a:off x="6795046" y="2060674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1477 W Apache</a:t>
            </a:r>
            <a:endParaRPr lang="en-US" sz="530" dirty="0"/>
          </a:p>
        </p:txBody>
      </p:sp>
      <p:sp>
        <p:nvSpPr>
          <p:cNvPr id="202" name="Text 197"/>
          <p:cNvSpPr/>
          <p:nvPr/>
        </p:nvSpPr>
        <p:spPr>
          <a:xfrm>
            <a:off x="6795046" y="2202805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3" name="Text 198"/>
          <p:cNvSpPr/>
          <p:nvPr/>
        </p:nvSpPr>
        <p:spPr>
          <a:xfrm>
            <a:off x="7786516" y="2060674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04" name="Text 199"/>
          <p:cNvSpPr/>
          <p:nvPr/>
        </p:nvSpPr>
        <p:spPr>
          <a:xfrm>
            <a:off x="7788771" y="2202805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5" name="Text 200"/>
          <p:cNvSpPr/>
          <p:nvPr/>
        </p:nvSpPr>
        <p:spPr>
          <a:xfrm>
            <a:off x="8011991" y="2060674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206" name="Text 201"/>
          <p:cNvSpPr/>
          <p:nvPr/>
        </p:nvSpPr>
        <p:spPr>
          <a:xfrm>
            <a:off x="8014246" y="2202805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7" name="Text 202"/>
          <p:cNvSpPr/>
          <p:nvPr/>
        </p:nvSpPr>
        <p:spPr>
          <a:xfrm>
            <a:off x="8237466" y="2060674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08" name="Text 203"/>
          <p:cNvSpPr/>
          <p:nvPr/>
        </p:nvSpPr>
        <p:spPr>
          <a:xfrm>
            <a:off x="8239720" y="2202805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9" name="Text 204"/>
          <p:cNvSpPr/>
          <p:nvPr/>
        </p:nvSpPr>
        <p:spPr>
          <a:xfrm>
            <a:off x="8462070" y="2060674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210" name="Text 205"/>
          <p:cNvSpPr/>
          <p:nvPr/>
        </p:nvSpPr>
        <p:spPr>
          <a:xfrm>
            <a:off x="8465195" y="2202805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1" name="Text 206"/>
          <p:cNvSpPr/>
          <p:nvPr/>
        </p:nvSpPr>
        <p:spPr>
          <a:xfrm>
            <a:off x="6795046" y="2212330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1550 W Apache</a:t>
            </a:r>
            <a:endParaRPr lang="en-US" sz="530" dirty="0"/>
          </a:p>
        </p:txBody>
      </p:sp>
      <p:sp>
        <p:nvSpPr>
          <p:cNvPr id="212" name="Text 207"/>
          <p:cNvSpPr/>
          <p:nvPr/>
        </p:nvSpPr>
        <p:spPr>
          <a:xfrm>
            <a:off x="6795046" y="2354461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3" name="Text 208"/>
          <p:cNvSpPr/>
          <p:nvPr/>
        </p:nvSpPr>
        <p:spPr>
          <a:xfrm>
            <a:off x="7786516" y="2212330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560" dirty="0"/>
          </a:p>
        </p:txBody>
      </p:sp>
      <p:sp>
        <p:nvSpPr>
          <p:cNvPr id="214" name="Text 209"/>
          <p:cNvSpPr/>
          <p:nvPr/>
        </p:nvSpPr>
        <p:spPr>
          <a:xfrm>
            <a:off x="7788771" y="2354461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5" name="Text 210"/>
          <p:cNvSpPr/>
          <p:nvPr/>
        </p:nvSpPr>
        <p:spPr>
          <a:xfrm>
            <a:off x="8011991" y="2212330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560" dirty="0"/>
          </a:p>
        </p:txBody>
      </p:sp>
      <p:sp>
        <p:nvSpPr>
          <p:cNvPr id="216" name="Text 211"/>
          <p:cNvSpPr/>
          <p:nvPr/>
        </p:nvSpPr>
        <p:spPr>
          <a:xfrm>
            <a:off x="8014246" y="2354461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7" name="Text 212"/>
          <p:cNvSpPr/>
          <p:nvPr/>
        </p:nvSpPr>
        <p:spPr>
          <a:xfrm>
            <a:off x="8237466" y="2212330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218" name="Text 213"/>
          <p:cNvSpPr/>
          <p:nvPr/>
        </p:nvSpPr>
        <p:spPr>
          <a:xfrm>
            <a:off x="8239720" y="2354461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9" name="Text 214"/>
          <p:cNvSpPr/>
          <p:nvPr/>
        </p:nvSpPr>
        <p:spPr>
          <a:xfrm>
            <a:off x="8462070" y="2212330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560" dirty="0"/>
          </a:p>
        </p:txBody>
      </p:sp>
      <p:sp>
        <p:nvSpPr>
          <p:cNvPr id="220" name="Text 215"/>
          <p:cNvSpPr/>
          <p:nvPr/>
        </p:nvSpPr>
        <p:spPr>
          <a:xfrm>
            <a:off x="8465195" y="2354461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1" name="Text 216"/>
          <p:cNvSpPr/>
          <p:nvPr/>
        </p:nvSpPr>
        <p:spPr>
          <a:xfrm>
            <a:off x="6795046" y="2363986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1571 W Apache</a:t>
            </a:r>
            <a:endParaRPr lang="en-US" sz="530" dirty="0"/>
          </a:p>
        </p:txBody>
      </p:sp>
      <p:sp>
        <p:nvSpPr>
          <p:cNvPr id="222" name="Text 217"/>
          <p:cNvSpPr/>
          <p:nvPr/>
        </p:nvSpPr>
        <p:spPr>
          <a:xfrm>
            <a:off x="6795046" y="2506117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3" name="Text 218"/>
          <p:cNvSpPr/>
          <p:nvPr/>
        </p:nvSpPr>
        <p:spPr>
          <a:xfrm>
            <a:off x="7786516" y="2363986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224" name="Text 219"/>
          <p:cNvSpPr/>
          <p:nvPr/>
        </p:nvSpPr>
        <p:spPr>
          <a:xfrm>
            <a:off x="7788771" y="2506117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5" name="Text 220"/>
          <p:cNvSpPr/>
          <p:nvPr/>
        </p:nvSpPr>
        <p:spPr>
          <a:xfrm>
            <a:off x="8011991" y="2363986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26" name="Text 221"/>
          <p:cNvSpPr/>
          <p:nvPr/>
        </p:nvSpPr>
        <p:spPr>
          <a:xfrm>
            <a:off x="8014246" y="2506117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7" name="Text 222"/>
          <p:cNvSpPr/>
          <p:nvPr/>
        </p:nvSpPr>
        <p:spPr>
          <a:xfrm>
            <a:off x="8237466" y="2363986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228" name="Text 223"/>
          <p:cNvSpPr/>
          <p:nvPr/>
        </p:nvSpPr>
        <p:spPr>
          <a:xfrm>
            <a:off x="8239720" y="2506117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9" name="Text 224"/>
          <p:cNvSpPr/>
          <p:nvPr/>
        </p:nvSpPr>
        <p:spPr>
          <a:xfrm>
            <a:off x="8462070" y="2363986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230" name="Text 225"/>
          <p:cNvSpPr/>
          <p:nvPr/>
        </p:nvSpPr>
        <p:spPr>
          <a:xfrm>
            <a:off x="8465195" y="2506117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1" name="Text 226"/>
          <p:cNvSpPr/>
          <p:nvPr/>
        </p:nvSpPr>
        <p:spPr>
          <a:xfrm>
            <a:off x="6795046" y="2515642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1985 W Apache</a:t>
            </a:r>
            <a:endParaRPr lang="en-US" sz="530" dirty="0"/>
          </a:p>
        </p:txBody>
      </p:sp>
      <p:sp>
        <p:nvSpPr>
          <p:cNvPr id="232" name="Text 227"/>
          <p:cNvSpPr/>
          <p:nvPr/>
        </p:nvSpPr>
        <p:spPr>
          <a:xfrm>
            <a:off x="6795046" y="2657773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3" name="Text 228"/>
          <p:cNvSpPr/>
          <p:nvPr/>
        </p:nvSpPr>
        <p:spPr>
          <a:xfrm>
            <a:off x="7786516" y="2515642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234" name="Text 229"/>
          <p:cNvSpPr/>
          <p:nvPr/>
        </p:nvSpPr>
        <p:spPr>
          <a:xfrm>
            <a:off x="7788771" y="2657773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5" name="Text 230"/>
          <p:cNvSpPr/>
          <p:nvPr/>
        </p:nvSpPr>
        <p:spPr>
          <a:xfrm>
            <a:off x="8011991" y="2515642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236" name="Text 231"/>
          <p:cNvSpPr/>
          <p:nvPr/>
        </p:nvSpPr>
        <p:spPr>
          <a:xfrm>
            <a:off x="8014246" y="2657773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7" name="Text 232"/>
          <p:cNvSpPr/>
          <p:nvPr/>
        </p:nvSpPr>
        <p:spPr>
          <a:xfrm>
            <a:off x="8237466" y="2515642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38" name="Text 233"/>
          <p:cNvSpPr/>
          <p:nvPr/>
        </p:nvSpPr>
        <p:spPr>
          <a:xfrm>
            <a:off x="8239720" y="2657773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9" name="Text 234"/>
          <p:cNvSpPr/>
          <p:nvPr/>
        </p:nvSpPr>
        <p:spPr>
          <a:xfrm>
            <a:off x="8462070" y="2515642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240" name="Text 235"/>
          <p:cNvSpPr/>
          <p:nvPr/>
        </p:nvSpPr>
        <p:spPr>
          <a:xfrm>
            <a:off x="8465195" y="2657773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1" name="Text 236"/>
          <p:cNvSpPr/>
          <p:nvPr/>
        </p:nvSpPr>
        <p:spPr>
          <a:xfrm>
            <a:off x="6795046" y="2667298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2101 W Apache</a:t>
            </a:r>
            <a:endParaRPr lang="en-US" sz="530" dirty="0"/>
          </a:p>
        </p:txBody>
      </p:sp>
      <p:sp>
        <p:nvSpPr>
          <p:cNvPr id="242" name="Text 237"/>
          <p:cNvSpPr/>
          <p:nvPr/>
        </p:nvSpPr>
        <p:spPr>
          <a:xfrm>
            <a:off x="6795046" y="2809429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3" name="Text 238"/>
          <p:cNvSpPr/>
          <p:nvPr/>
        </p:nvSpPr>
        <p:spPr>
          <a:xfrm>
            <a:off x="7786516" y="2667298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244" name="Text 239"/>
          <p:cNvSpPr/>
          <p:nvPr/>
        </p:nvSpPr>
        <p:spPr>
          <a:xfrm>
            <a:off x="7788771" y="2809429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5" name="Text 240"/>
          <p:cNvSpPr/>
          <p:nvPr/>
        </p:nvSpPr>
        <p:spPr>
          <a:xfrm>
            <a:off x="8011991" y="2667298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46" name="Text 241"/>
          <p:cNvSpPr/>
          <p:nvPr/>
        </p:nvSpPr>
        <p:spPr>
          <a:xfrm>
            <a:off x="8014246" y="2809429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7" name="Text 242"/>
          <p:cNvSpPr/>
          <p:nvPr/>
        </p:nvSpPr>
        <p:spPr>
          <a:xfrm>
            <a:off x="8237466" y="2667298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48" name="Text 243"/>
          <p:cNvSpPr/>
          <p:nvPr/>
        </p:nvSpPr>
        <p:spPr>
          <a:xfrm>
            <a:off x="8239720" y="2809429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9" name="Text 244"/>
          <p:cNvSpPr/>
          <p:nvPr/>
        </p:nvSpPr>
        <p:spPr>
          <a:xfrm>
            <a:off x="8462070" y="2667298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250" name="Text 245"/>
          <p:cNvSpPr/>
          <p:nvPr/>
        </p:nvSpPr>
        <p:spPr>
          <a:xfrm>
            <a:off x="8465195" y="2809429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1" name="Text 246"/>
          <p:cNvSpPr/>
          <p:nvPr/>
        </p:nvSpPr>
        <p:spPr>
          <a:xfrm>
            <a:off x="6795046" y="2818954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2341 W Apache</a:t>
            </a:r>
            <a:endParaRPr lang="en-US" sz="530" dirty="0"/>
          </a:p>
        </p:txBody>
      </p:sp>
      <p:sp>
        <p:nvSpPr>
          <p:cNvPr id="252" name="Text 247"/>
          <p:cNvSpPr/>
          <p:nvPr/>
        </p:nvSpPr>
        <p:spPr>
          <a:xfrm>
            <a:off x="6795046" y="2961084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3" name="Text 248"/>
          <p:cNvSpPr/>
          <p:nvPr/>
        </p:nvSpPr>
        <p:spPr>
          <a:xfrm>
            <a:off x="7786516" y="2818954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254" name="Text 249"/>
          <p:cNvSpPr/>
          <p:nvPr/>
        </p:nvSpPr>
        <p:spPr>
          <a:xfrm>
            <a:off x="7788771" y="2961084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5" name="Text 250"/>
          <p:cNvSpPr/>
          <p:nvPr/>
        </p:nvSpPr>
        <p:spPr>
          <a:xfrm>
            <a:off x="8011991" y="2818954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56" name="Text 251"/>
          <p:cNvSpPr/>
          <p:nvPr/>
        </p:nvSpPr>
        <p:spPr>
          <a:xfrm>
            <a:off x="8014246" y="2961084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7" name="Text 252"/>
          <p:cNvSpPr/>
          <p:nvPr/>
        </p:nvSpPr>
        <p:spPr>
          <a:xfrm>
            <a:off x="8237466" y="2818954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58" name="Text 253"/>
          <p:cNvSpPr/>
          <p:nvPr/>
        </p:nvSpPr>
        <p:spPr>
          <a:xfrm>
            <a:off x="8239720" y="2961084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9" name="Text 254"/>
          <p:cNvSpPr/>
          <p:nvPr/>
        </p:nvSpPr>
        <p:spPr>
          <a:xfrm>
            <a:off x="8462070" y="2818954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260" name="Text 255"/>
          <p:cNvSpPr/>
          <p:nvPr/>
        </p:nvSpPr>
        <p:spPr>
          <a:xfrm>
            <a:off x="8465195" y="2961084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1" name="Text 256"/>
          <p:cNvSpPr/>
          <p:nvPr/>
        </p:nvSpPr>
        <p:spPr>
          <a:xfrm>
            <a:off x="6795046" y="2970609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2540 W Apache</a:t>
            </a:r>
            <a:endParaRPr lang="en-US" sz="530" dirty="0"/>
          </a:p>
        </p:txBody>
      </p:sp>
      <p:sp>
        <p:nvSpPr>
          <p:cNvPr id="262" name="Text 257"/>
          <p:cNvSpPr/>
          <p:nvPr/>
        </p:nvSpPr>
        <p:spPr>
          <a:xfrm>
            <a:off x="6795046" y="3112740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3" name="Text 258"/>
          <p:cNvSpPr/>
          <p:nvPr/>
        </p:nvSpPr>
        <p:spPr>
          <a:xfrm>
            <a:off x="7786516" y="2970609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560" dirty="0"/>
          </a:p>
        </p:txBody>
      </p:sp>
      <p:sp>
        <p:nvSpPr>
          <p:cNvPr id="264" name="Text 259"/>
          <p:cNvSpPr/>
          <p:nvPr/>
        </p:nvSpPr>
        <p:spPr>
          <a:xfrm>
            <a:off x="7788771" y="3112740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5" name="Text 260"/>
          <p:cNvSpPr/>
          <p:nvPr/>
        </p:nvSpPr>
        <p:spPr>
          <a:xfrm>
            <a:off x="8011991" y="2970609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66" name="Text 261"/>
          <p:cNvSpPr/>
          <p:nvPr/>
        </p:nvSpPr>
        <p:spPr>
          <a:xfrm>
            <a:off x="8014246" y="3112740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7" name="Text 262"/>
          <p:cNvSpPr/>
          <p:nvPr/>
        </p:nvSpPr>
        <p:spPr>
          <a:xfrm>
            <a:off x="8237466" y="2970609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68" name="Text 263"/>
          <p:cNvSpPr/>
          <p:nvPr/>
        </p:nvSpPr>
        <p:spPr>
          <a:xfrm>
            <a:off x="8239720" y="3112740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9" name="Text 264"/>
          <p:cNvSpPr/>
          <p:nvPr/>
        </p:nvSpPr>
        <p:spPr>
          <a:xfrm>
            <a:off x="8462070" y="2970609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560" dirty="0"/>
          </a:p>
        </p:txBody>
      </p:sp>
      <p:sp>
        <p:nvSpPr>
          <p:cNvPr id="270" name="Text 265"/>
          <p:cNvSpPr/>
          <p:nvPr/>
        </p:nvSpPr>
        <p:spPr>
          <a:xfrm>
            <a:off x="8465195" y="3112740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1" name="Text 266"/>
          <p:cNvSpPr/>
          <p:nvPr/>
        </p:nvSpPr>
        <p:spPr>
          <a:xfrm>
            <a:off x="6795046" y="3122265"/>
            <a:ext cx="993725" cy="166821"/>
          </a:xfrm>
          <a:prstGeom prst="rect">
            <a:avLst/>
          </a:prstGeom>
          <a:solidFill>
            <a:srgbClr val="C9A84C">
              <a:alpha val="13000"/>
            </a:srgbClr>
          </a:solidFill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2555 W Apache</a:t>
            </a:r>
            <a:endParaRPr lang="en-US" sz="530" dirty="0"/>
          </a:p>
        </p:txBody>
      </p:sp>
      <p:sp>
        <p:nvSpPr>
          <p:cNvPr id="272" name="Text 267"/>
          <p:cNvSpPr/>
          <p:nvPr/>
        </p:nvSpPr>
        <p:spPr>
          <a:xfrm>
            <a:off x="6795046" y="3264396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3" name="Text 268"/>
          <p:cNvSpPr/>
          <p:nvPr/>
        </p:nvSpPr>
        <p:spPr>
          <a:xfrm>
            <a:off x="7786516" y="3122265"/>
            <a:ext cx="229984" cy="151656"/>
          </a:xfrm>
          <a:prstGeom prst="rect">
            <a:avLst/>
          </a:prstGeom>
          <a:solidFill>
            <a:srgbClr val="C9A84C">
              <a:alpha val="13000"/>
            </a:srgbClr>
          </a:solidFill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560" dirty="0"/>
          </a:p>
        </p:txBody>
      </p:sp>
      <p:sp>
        <p:nvSpPr>
          <p:cNvPr id="274" name="Text 269"/>
          <p:cNvSpPr/>
          <p:nvPr/>
        </p:nvSpPr>
        <p:spPr>
          <a:xfrm>
            <a:off x="7788771" y="3264396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5" name="Text 270"/>
          <p:cNvSpPr/>
          <p:nvPr/>
        </p:nvSpPr>
        <p:spPr>
          <a:xfrm>
            <a:off x="8011991" y="3122265"/>
            <a:ext cx="229984" cy="151656"/>
          </a:xfrm>
          <a:prstGeom prst="rect">
            <a:avLst/>
          </a:prstGeom>
          <a:solidFill>
            <a:srgbClr val="C9A84C">
              <a:alpha val="13000"/>
            </a:srgbClr>
          </a:solidFill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560" dirty="0"/>
          </a:p>
        </p:txBody>
      </p:sp>
      <p:sp>
        <p:nvSpPr>
          <p:cNvPr id="276" name="Text 271"/>
          <p:cNvSpPr/>
          <p:nvPr/>
        </p:nvSpPr>
        <p:spPr>
          <a:xfrm>
            <a:off x="8014246" y="3264396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7" name="Text 272"/>
          <p:cNvSpPr/>
          <p:nvPr/>
        </p:nvSpPr>
        <p:spPr>
          <a:xfrm>
            <a:off x="8237466" y="3122265"/>
            <a:ext cx="229984" cy="151656"/>
          </a:xfrm>
          <a:prstGeom prst="rect">
            <a:avLst/>
          </a:prstGeom>
          <a:solidFill>
            <a:srgbClr val="C9A84C">
              <a:alpha val="13000"/>
            </a:srgbClr>
          </a:solidFill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560" dirty="0"/>
          </a:p>
        </p:txBody>
      </p:sp>
      <p:sp>
        <p:nvSpPr>
          <p:cNvPr id="278" name="Text 273"/>
          <p:cNvSpPr/>
          <p:nvPr/>
        </p:nvSpPr>
        <p:spPr>
          <a:xfrm>
            <a:off x="8239720" y="3264396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9" name="Text 274"/>
          <p:cNvSpPr/>
          <p:nvPr/>
        </p:nvSpPr>
        <p:spPr>
          <a:xfrm>
            <a:off x="8462070" y="3122265"/>
            <a:ext cx="318790" cy="151656"/>
          </a:xfrm>
          <a:prstGeom prst="rect">
            <a:avLst/>
          </a:prstGeom>
          <a:solidFill>
            <a:srgbClr val="C9A84C">
              <a:alpha val="13000"/>
            </a:srgbClr>
          </a:solidFill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</a:t>
            </a:r>
            <a:endParaRPr lang="en-US" sz="560" dirty="0"/>
          </a:p>
        </p:txBody>
      </p:sp>
      <p:sp>
        <p:nvSpPr>
          <p:cNvPr id="280" name="Text 275"/>
          <p:cNvSpPr/>
          <p:nvPr/>
        </p:nvSpPr>
        <p:spPr>
          <a:xfrm>
            <a:off x="8465195" y="3264396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1" name="Text 276"/>
          <p:cNvSpPr/>
          <p:nvPr/>
        </p:nvSpPr>
        <p:spPr>
          <a:xfrm>
            <a:off x="6795046" y="3273921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2891 W Apache</a:t>
            </a:r>
            <a:endParaRPr lang="en-US" sz="530" dirty="0"/>
          </a:p>
        </p:txBody>
      </p:sp>
      <p:sp>
        <p:nvSpPr>
          <p:cNvPr id="282" name="Text 277"/>
          <p:cNvSpPr/>
          <p:nvPr/>
        </p:nvSpPr>
        <p:spPr>
          <a:xfrm>
            <a:off x="6795046" y="3416052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3" name="Text 278"/>
          <p:cNvSpPr/>
          <p:nvPr/>
        </p:nvSpPr>
        <p:spPr>
          <a:xfrm>
            <a:off x="7786516" y="3273921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284" name="Text 279"/>
          <p:cNvSpPr/>
          <p:nvPr/>
        </p:nvSpPr>
        <p:spPr>
          <a:xfrm>
            <a:off x="7788771" y="3416052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5" name="Text 280"/>
          <p:cNvSpPr/>
          <p:nvPr/>
        </p:nvSpPr>
        <p:spPr>
          <a:xfrm>
            <a:off x="8011991" y="3273921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86" name="Text 281"/>
          <p:cNvSpPr/>
          <p:nvPr/>
        </p:nvSpPr>
        <p:spPr>
          <a:xfrm>
            <a:off x="8014246" y="3416052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7" name="Text 282"/>
          <p:cNvSpPr/>
          <p:nvPr/>
        </p:nvSpPr>
        <p:spPr>
          <a:xfrm>
            <a:off x="8237466" y="3273921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88" name="Text 283"/>
          <p:cNvSpPr/>
          <p:nvPr/>
        </p:nvSpPr>
        <p:spPr>
          <a:xfrm>
            <a:off x="8239720" y="3416052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9" name="Text 284"/>
          <p:cNvSpPr/>
          <p:nvPr/>
        </p:nvSpPr>
        <p:spPr>
          <a:xfrm>
            <a:off x="8462070" y="3273921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290" name="Text 285"/>
          <p:cNvSpPr/>
          <p:nvPr/>
        </p:nvSpPr>
        <p:spPr>
          <a:xfrm>
            <a:off x="8465195" y="3416052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1" name="Text 286"/>
          <p:cNvSpPr/>
          <p:nvPr/>
        </p:nvSpPr>
        <p:spPr>
          <a:xfrm>
            <a:off x="6795046" y="3425577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3003 W Apache</a:t>
            </a:r>
            <a:endParaRPr lang="en-US" sz="530" dirty="0"/>
          </a:p>
        </p:txBody>
      </p:sp>
      <p:sp>
        <p:nvSpPr>
          <p:cNvPr id="292" name="Text 287"/>
          <p:cNvSpPr/>
          <p:nvPr/>
        </p:nvSpPr>
        <p:spPr>
          <a:xfrm>
            <a:off x="6795046" y="3567708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3" name="Text 288"/>
          <p:cNvSpPr/>
          <p:nvPr/>
        </p:nvSpPr>
        <p:spPr>
          <a:xfrm>
            <a:off x="7786516" y="3425577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560" dirty="0"/>
          </a:p>
        </p:txBody>
      </p:sp>
      <p:sp>
        <p:nvSpPr>
          <p:cNvPr id="294" name="Text 289"/>
          <p:cNvSpPr/>
          <p:nvPr/>
        </p:nvSpPr>
        <p:spPr>
          <a:xfrm>
            <a:off x="7788771" y="3567708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5" name="Text 290"/>
          <p:cNvSpPr/>
          <p:nvPr/>
        </p:nvSpPr>
        <p:spPr>
          <a:xfrm>
            <a:off x="8011991" y="3425577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296" name="Text 291"/>
          <p:cNvSpPr/>
          <p:nvPr/>
        </p:nvSpPr>
        <p:spPr>
          <a:xfrm>
            <a:off x="8014246" y="3567708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7" name="Text 292"/>
          <p:cNvSpPr/>
          <p:nvPr/>
        </p:nvSpPr>
        <p:spPr>
          <a:xfrm>
            <a:off x="8237466" y="3425577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60" dirty="0"/>
          </a:p>
        </p:txBody>
      </p:sp>
      <p:sp>
        <p:nvSpPr>
          <p:cNvPr id="298" name="Text 293"/>
          <p:cNvSpPr/>
          <p:nvPr/>
        </p:nvSpPr>
        <p:spPr>
          <a:xfrm>
            <a:off x="8239720" y="3567708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9" name="Text 294"/>
          <p:cNvSpPr/>
          <p:nvPr/>
        </p:nvSpPr>
        <p:spPr>
          <a:xfrm>
            <a:off x="8462070" y="3425577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560" dirty="0"/>
          </a:p>
        </p:txBody>
      </p:sp>
      <p:sp>
        <p:nvSpPr>
          <p:cNvPr id="300" name="Text 295"/>
          <p:cNvSpPr/>
          <p:nvPr/>
        </p:nvSpPr>
        <p:spPr>
          <a:xfrm>
            <a:off x="8465195" y="3567708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1" name="Text 296"/>
          <p:cNvSpPr/>
          <p:nvPr/>
        </p:nvSpPr>
        <p:spPr>
          <a:xfrm>
            <a:off x="6795046" y="3577233"/>
            <a:ext cx="993725" cy="166821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30" b="1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3185 W Apache</a:t>
            </a:r>
            <a:endParaRPr lang="en-US" sz="530" dirty="0"/>
          </a:p>
        </p:txBody>
      </p:sp>
      <p:sp>
        <p:nvSpPr>
          <p:cNvPr id="302" name="Text 297"/>
          <p:cNvSpPr/>
          <p:nvPr/>
        </p:nvSpPr>
        <p:spPr>
          <a:xfrm>
            <a:off x="6795046" y="3719364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3" name="Text 298"/>
          <p:cNvSpPr/>
          <p:nvPr/>
        </p:nvSpPr>
        <p:spPr>
          <a:xfrm>
            <a:off x="7786516" y="3577233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560" dirty="0"/>
          </a:p>
        </p:txBody>
      </p:sp>
      <p:sp>
        <p:nvSpPr>
          <p:cNvPr id="304" name="Text 299"/>
          <p:cNvSpPr/>
          <p:nvPr/>
        </p:nvSpPr>
        <p:spPr>
          <a:xfrm>
            <a:off x="7788771" y="3719364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5" name="Text 300"/>
          <p:cNvSpPr/>
          <p:nvPr/>
        </p:nvSpPr>
        <p:spPr>
          <a:xfrm>
            <a:off x="8011991" y="3577233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560" dirty="0"/>
          </a:p>
        </p:txBody>
      </p:sp>
      <p:sp>
        <p:nvSpPr>
          <p:cNvPr id="306" name="Text 301"/>
          <p:cNvSpPr/>
          <p:nvPr/>
        </p:nvSpPr>
        <p:spPr>
          <a:xfrm>
            <a:off x="8014246" y="3719364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7" name="Text 302"/>
          <p:cNvSpPr/>
          <p:nvPr/>
        </p:nvSpPr>
        <p:spPr>
          <a:xfrm>
            <a:off x="8237466" y="3577233"/>
            <a:ext cx="229984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560" dirty="0"/>
          </a:p>
        </p:txBody>
      </p:sp>
      <p:sp>
        <p:nvSpPr>
          <p:cNvPr id="308" name="Text 303"/>
          <p:cNvSpPr/>
          <p:nvPr/>
        </p:nvSpPr>
        <p:spPr>
          <a:xfrm>
            <a:off x="8239720" y="3719364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9" name="Text 304"/>
          <p:cNvSpPr/>
          <p:nvPr/>
        </p:nvSpPr>
        <p:spPr>
          <a:xfrm>
            <a:off x="8462070" y="3577233"/>
            <a:ext cx="318790" cy="15165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560" dirty="0"/>
          </a:p>
        </p:txBody>
      </p:sp>
      <p:sp>
        <p:nvSpPr>
          <p:cNvPr id="310" name="Text 305"/>
          <p:cNvSpPr/>
          <p:nvPr/>
        </p:nvSpPr>
        <p:spPr>
          <a:xfrm>
            <a:off x="8465195" y="3719364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1" name="Text 306"/>
          <p:cNvSpPr/>
          <p:nvPr/>
        </p:nvSpPr>
        <p:spPr>
          <a:xfrm>
            <a:off x="6795046" y="3728889"/>
            <a:ext cx="1982688" cy="170706"/>
          </a:xfrm>
          <a:prstGeom prst="rect">
            <a:avLst/>
          </a:prstGeom>
          <a:solidFill>
            <a:srgbClr val="C9A84C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2" name="Text 307"/>
          <p:cNvSpPr/>
          <p:nvPr/>
        </p:nvSpPr>
        <p:spPr>
          <a:xfrm>
            <a:off x="6795046" y="3728889"/>
            <a:ext cx="1982688" cy="9525"/>
          </a:xfrm>
          <a:prstGeom prst="rect">
            <a:avLst/>
          </a:prstGeom>
          <a:solidFill>
            <a:srgbClr val="C9A84C">
              <a:alpha val="2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3" name="Text 308"/>
          <p:cNvSpPr/>
          <p:nvPr/>
        </p:nvSpPr>
        <p:spPr>
          <a:xfrm>
            <a:off x="6795046" y="3728889"/>
            <a:ext cx="993725" cy="18777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l">
              <a:buNone/>
            </a:pPr>
            <a:r>
              <a:rPr lang="en-US" sz="51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510" dirty="0"/>
          </a:p>
        </p:txBody>
      </p:sp>
      <p:sp>
        <p:nvSpPr>
          <p:cNvPr id="314" name="Text 309"/>
          <p:cNvSpPr/>
          <p:nvPr/>
        </p:nvSpPr>
        <p:spPr>
          <a:xfrm>
            <a:off x="6795046" y="3890070"/>
            <a:ext cx="99372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5" name="Text 310"/>
          <p:cNvSpPr/>
          <p:nvPr/>
        </p:nvSpPr>
        <p:spPr>
          <a:xfrm>
            <a:off x="7788771" y="3728889"/>
            <a:ext cx="225475" cy="18777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90" b="1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590" dirty="0"/>
          </a:p>
        </p:txBody>
      </p:sp>
      <p:sp>
        <p:nvSpPr>
          <p:cNvPr id="316" name="Text 311"/>
          <p:cNvSpPr/>
          <p:nvPr/>
        </p:nvSpPr>
        <p:spPr>
          <a:xfrm>
            <a:off x="7788771" y="3890070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7" name="Text 312"/>
          <p:cNvSpPr/>
          <p:nvPr/>
        </p:nvSpPr>
        <p:spPr>
          <a:xfrm>
            <a:off x="8014246" y="3728889"/>
            <a:ext cx="225475" cy="18777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90" b="1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590" dirty="0"/>
          </a:p>
        </p:txBody>
      </p:sp>
      <p:sp>
        <p:nvSpPr>
          <p:cNvPr id="318" name="Text 313"/>
          <p:cNvSpPr/>
          <p:nvPr/>
        </p:nvSpPr>
        <p:spPr>
          <a:xfrm>
            <a:off x="8014246" y="3890070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9" name="Text 314"/>
          <p:cNvSpPr/>
          <p:nvPr/>
        </p:nvSpPr>
        <p:spPr>
          <a:xfrm>
            <a:off x="8239720" y="3728889"/>
            <a:ext cx="225475" cy="18777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59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590" dirty="0"/>
          </a:p>
        </p:txBody>
      </p:sp>
      <p:sp>
        <p:nvSpPr>
          <p:cNvPr id="320" name="Text 315"/>
          <p:cNvSpPr/>
          <p:nvPr/>
        </p:nvSpPr>
        <p:spPr>
          <a:xfrm>
            <a:off x="8239720" y="3890070"/>
            <a:ext cx="225475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1" name="Text 316"/>
          <p:cNvSpPr/>
          <p:nvPr/>
        </p:nvSpPr>
        <p:spPr>
          <a:xfrm>
            <a:off x="8462070" y="3728889"/>
            <a:ext cx="318790" cy="170706"/>
          </a:xfrm>
          <a:prstGeom prst="rect">
            <a:avLst/>
          </a:prstGeom>
          <a:noFill/>
          <a:ln/>
        </p:spPr>
        <p:txBody>
          <a:bodyPr wrap="none" lIns="29210" tIns="13970" rIns="29210" bIns="13970" rtlCol="0" anchor="t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</a:t>
            </a:r>
            <a:endParaRPr lang="en-US" sz="650" dirty="0"/>
          </a:p>
        </p:txBody>
      </p:sp>
      <p:sp>
        <p:nvSpPr>
          <p:cNvPr id="322" name="Text 317"/>
          <p:cNvSpPr/>
          <p:nvPr/>
        </p:nvSpPr>
        <p:spPr>
          <a:xfrm>
            <a:off x="8465195" y="3890070"/>
            <a:ext cx="312539" cy="9525"/>
          </a:xfrm>
          <a:prstGeom prst="rect">
            <a:avLst/>
          </a:prstGeom>
          <a:solidFill>
            <a:srgbClr val="8FA3C8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3" name="Text 318"/>
          <p:cNvSpPr/>
          <p:nvPr/>
        </p:nvSpPr>
        <p:spPr>
          <a:xfrm>
            <a:off x="6795046" y="3947517"/>
            <a:ext cx="1982688" cy="9525"/>
          </a:xfrm>
          <a:prstGeom prst="rect">
            <a:avLst/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4" name="Text 319"/>
          <p:cNvSpPr/>
          <p:nvPr/>
        </p:nvSpPr>
        <p:spPr>
          <a:xfrm>
            <a:off x="6795046" y="3992463"/>
            <a:ext cx="2180957" cy="824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651"/>
              </a:lnSpc>
              <a:buNone/>
            </a:pPr>
            <a:r>
              <a:rPr lang="en-US" sz="4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2555:</a:t>
            </a:r>
            <a:r>
              <a:rPr lang="en-US" sz="4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Theft · Drug Offense · Assault · </a:t>
            </a:r>
            <a:r>
              <a:rPr lang="en-US" sz="4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Citywide All 3 Yrs · 4% of 2,020 cases</a:t>
            </a:r>
            <a:endParaRPr lang="en-US" sz="420" dirty="0"/>
          </a:p>
        </p:txBody>
      </p:sp>
      <p:sp>
        <p:nvSpPr>
          <p:cNvPr id="325" name="Text 320"/>
          <p:cNvSpPr/>
          <p:nvPr/>
        </p:nvSpPr>
        <p:spPr>
          <a:xfrm>
            <a:off x="6795046" y="4074914"/>
            <a:ext cx="2180957" cy="824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651"/>
              </a:lnSpc>
              <a:buNone/>
            </a:pPr>
            <a:r>
              <a:rPr lang="en-US" sz="420" b="1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3185:</a:t>
            </a:r>
            <a:r>
              <a:rPr lang="en-US" sz="4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Drug Offense · Theft · Western Corridor</a:t>
            </a:r>
            <a:endParaRPr lang="en-US" sz="420" dirty="0"/>
          </a:p>
        </p:txBody>
      </p:sp>
      <p:sp>
        <p:nvSpPr>
          <p:cNvPr id="326" name="Text 321"/>
          <p:cNvSpPr/>
          <p:nvPr/>
        </p:nvSpPr>
        <p:spPr>
          <a:xfrm>
            <a:off x="6795046" y="4157365"/>
            <a:ext cx="2180957" cy="824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651"/>
              </a:lnSpc>
              <a:buNone/>
            </a:pPr>
            <a:r>
              <a:rPr lang="en-US" sz="420" b="1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1550:</a:t>
            </a:r>
            <a:r>
              <a:rPr lang="en-US" sz="4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Theft · Drug · Assault · Stable/Declining</a:t>
            </a:r>
            <a:endParaRPr lang="en-US" sz="420" dirty="0"/>
          </a:p>
        </p:txBody>
      </p:sp>
      <p:sp>
        <p:nvSpPr>
          <p:cNvPr id="327" name="Text 322"/>
          <p:cNvSpPr/>
          <p:nvPr/>
        </p:nvSpPr>
        <p:spPr>
          <a:xfrm>
            <a:off x="6795046" y="4261396"/>
            <a:ext cx="2022342" cy="113556"/>
          </a:xfrm>
          <a:prstGeom prst="rect">
            <a:avLst/>
          </a:prstGeom>
          <a:noFill/>
          <a:ln/>
        </p:spPr>
        <p:txBody>
          <a:bodyPr wrap="none" lIns="0" tIns="21590" rIns="0" bIns="0" rtlCol="0" anchor="t"/>
          <a:lstStyle/>
          <a:p>
            <a:pPr marL="0" indent="0" algn="l">
              <a:buNone/>
            </a:pPr>
            <a:r>
              <a:rPr lang="en-US" sz="4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3 Combined: 40+43+36 = 109 cases · ~5.4% of all cases</a:t>
            </a:r>
            <a:endParaRPr lang="en-US" sz="420" dirty="0"/>
          </a:p>
        </p:txBody>
      </p:sp>
      <p:sp>
        <p:nvSpPr>
          <p:cNvPr id="328" name="Text 323"/>
          <p:cNvSpPr/>
          <p:nvPr/>
        </p:nvSpPr>
        <p:spPr>
          <a:xfrm>
            <a:off x="6795046" y="4261396"/>
            <a:ext cx="1982688" cy="9525"/>
          </a:xfrm>
          <a:prstGeom prst="rect">
            <a:avLst/>
          </a:prstGeom>
          <a:solidFill>
            <a:srgbClr val="C9A84C">
              <a:alpha val="1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9" name="Text 324"/>
          <p:cNvSpPr/>
          <p:nvPr/>
        </p:nvSpPr>
        <p:spPr>
          <a:xfrm>
            <a:off x="285750" y="4512618"/>
            <a:ext cx="8572500" cy="487412"/>
          </a:xfrm>
          <a:prstGeom prst="roundRect">
            <a:avLst>
              <a:gd name="adj" fmla="val 11725"/>
            </a:avLst>
          </a:prstGeom>
          <a:solidFill>
            <a:srgbClr val="C9A84C">
              <a:alpha val="7000"/>
            </a:srgbClr>
          </a:solidFill>
          <a:ln w="9525">
            <a:solidFill>
              <a:srgbClr val="C9A84C">
                <a:alpha val="3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3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3241" y="4690030"/>
            <a:ext cx="132588" cy="132588"/>
          </a:xfrm>
          <a:prstGeom prst="rect">
            <a:avLst/>
          </a:prstGeom>
        </p:spPr>
      </p:pic>
      <p:sp>
        <p:nvSpPr>
          <p:cNvPr id="331" name="Text 325"/>
          <p:cNvSpPr/>
          <p:nvPr/>
        </p:nvSpPr>
        <p:spPr>
          <a:xfrm>
            <a:off x="594851" y="4601914"/>
            <a:ext cx="501283" cy="74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"/>
              </a:lnSpc>
              <a:buNone/>
            </a:pPr>
            <a:r>
              <a:rPr lang="en-US" sz="390" kern="0" spc="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3 COMBINED</a:t>
            </a:r>
            <a:endParaRPr lang="en-US" sz="390" dirty="0"/>
          </a:p>
        </p:txBody>
      </p:sp>
      <p:sp>
        <p:nvSpPr>
          <p:cNvPr id="332" name="Text 326"/>
          <p:cNvSpPr/>
          <p:nvPr/>
        </p:nvSpPr>
        <p:spPr>
          <a:xfrm>
            <a:off x="594851" y="4683770"/>
            <a:ext cx="501283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75"/>
              </a:lnSpc>
              <a:buNone/>
            </a:pPr>
            <a:r>
              <a:rPr lang="en-US" sz="450" kern="0" spc="2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450" dirty="0"/>
          </a:p>
        </p:txBody>
      </p:sp>
      <p:sp>
        <p:nvSpPr>
          <p:cNvPr id="333" name="Text 327"/>
          <p:cNvSpPr/>
          <p:nvPr/>
        </p:nvSpPr>
        <p:spPr>
          <a:xfrm>
            <a:off x="594851" y="4769495"/>
            <a:ext cx="501283" cy="141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11"/>
              </a:lnSpc>
              <a:buNone/>
            </a:pPr>
            <a:r>
              <a:rPr lang="en-US" sz="1010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r>
              <a:rPr lang="en-US" sz="560" dirty="0">
                <a:solidFill>
                  <a:srgbClr val="4E9A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cases</a:t>
            </a:r>
            <a:endParaRPr lang="en-US" sz="1010" dirty="0"/>
          </a:p>
        </p:txBody>
      </p:sp>
      <p:sp>
        <p:nvSpPr>
          <p:cNvPr id="334" name="Text 328"/>
          <p:cNvSpPr/>
          <p:nvPr/>
        </p:nvSpPr>
        <p:spPr>
          <a:xfrm>
            <a:off x="1173659" y="4691509"/>
            <a:ext cx="9478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680" dirty="0"/>
          </a:p>
        </p:txBody>
      </p:sp>
      <p:sp>
        <p:nvSpPr>
          <p:cNvPr id="335" name="Text 329"/>
          <p:cNvSpPr/>
          <p:nvPr/>
        </p:nvSpPr>
        <p:spPr>
          <a:xfrm>
            <a:off x="1342750" y="4601914"/>
            <a:ext cx="382592" cy="74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"/>
              </a:lnSpc>
              <a:buNone/>
            </a:pPr>
            <a:r>
              <a:rPr lang="en-US" sz="390" dirty="0">
                <a:solidFill>
                  <a:srgbClr val="FFFFFF">
                    <a:alpha val="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endParaRPr lang="en-US" sz="390" dirty="0"/>
          </a:p>
        </p:txBody>
      </p:sp>
      <p:sp>
        <p:nvSpPr>
          <p:cNvPr id="336" name="Text 330"/>
          <p:cNvSpPr/>
          <p:nvPr/>
        </p:nvSpPr>
        <p:spPr>
          <a:xfrm>
            <a:off x="1342750" y="4683770"/>
            <a:ext cx="382592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75"/>
              </a:lnSpc>
              <a:buNone/>
            </a:pPr>
            <a:r>
              <a:rPr lang="en-US" sz="450" kern="0" spc="2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450" dirty="0"/>
          </a:p>
        </p:txBody>
      </p:sp>
      <p:sp>
        <p:nvSpPr>
          <p:cNvPr id="337" name="Text 331"/>
          <p:cNvSpPr/>
          <p:nvPr/>
        </p:nvSpPr>
        <p:spPr>
          <a:xfrm>
            <a:off x="1342750" y="4769495"/>
            <a:ext cx="382592" cy="141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11"/>
              </a:lnSpc>
              <a:buNone/>
            </a:pPr>
            <a:r>
              <a:rPr lang="en-US" sz="1010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r>
              <a:rPr lang="en-US" sz="560" dirty="0">
                <a:solidFill>
                  <a:srgbClr val="5EC8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cases</a:t>
            </a:r>
            <a:endParaRPr lang="en-US" sz="1010" dirty="0"/>
          </a:p>
        </p:txBody>
      </p:sp>
      <p:sp>
        <p:nvSpPr>
          <p:cNvPr id="338" name="Text 332"/>
          <p:cNvSpPr/>
          <p:nvPr/>
        </p:nvSpPr>
        <p:spPr>
          <a:xfrm>
            <a:off x="1808262" y="4691509"/>
            <a:ext cx="9478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680" dirty="0"/>
          </a:p>
        </p:txBody>
      </p:sp>
      <p:sp>
        <p:nvSpPr>
          <p:cNvPr id="339" name="Text 333"/>
          <p:cNvSpPr/>
          <p:nvPr/>
        </p:nvSpPr>
        <p:spPr>
          <a:xfrm>
            <a:off x="1977353" y="4601914"/>
            <a:ext cx="382592" cy="74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"/>
              </a:lnSpc>
              <a:buNone/>
            </a:pPr>
            <a:r>
              <a:rPr lang="en-US" sz="390" dirty="0">
                <a:solidFill>
                  <a:srgbClr val="FFFFFF">
                    <a:alpha val="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endParaRPr lang="en-US" sz="390" dirty="0"/>
          </a:p>
        </p:txBody>
      </p:sp>
      <p:sp>
        <p:nvSpPr>
          <p:cNvPr id="340" name="Text 334"/>
          <p:cNvSpPr/>
          <p:nvPr/>
        </p:nvSpPr>
        <p:spPr>
          <a:xfrm>
            <a:off x="1977353" y="4683770"/>
            <a:ext cx="382592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75"/>
              </a:lnSpc>
              <a:buNone/>
            </a:pPr>
            <a:r>
              <a:rPr lang="en-US" sz="450" kern="0" spc="2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450" dirty="0"/>
          </a:p>
        </p:txBody>
      </p:sp>
      <p:sp>
        <p:nvSpPr>
          <p:cNvPr id="341" name="Text 335"/>
          <p:cNvSpPr/>
          <p:nvPr/>
        </p:nvSpPr>
        <p:spPr>
          <a:xfrm>
            <a:off x="1977353" y="4769495"/>
            <a:ext cx="382592" cy="141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11"/>
              </a:lnSpc>
              <a:buNone/>
            </a:pPr>
            <a:r>
              <a:rPr lang="en-US" sz="101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r>
              <a:rPr lang="en-US" sz="56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cases</a:t>
            </a:r>
            <a:endParaRPr lang="en-US" sz="1010" dirty="0"/>
          </a:p>
        </p:txBody>
      </p:sp>
      <p:sp>
        <p:nvSpPr>
          <p:cNvPr id="342" name="Text 336"/>
          <p:cNvSpPr/>
          <p:nvPr/>
        </p:nvSpPr>
        <p:spPr>
          <a:xfrm>
            <a:off x="2470696" y="4627364"/>
            <a:ext cx="7590" cy="257770"/>
          </a:xfrm>
          <a:prstGeom prst="rect">
            <a:avLst/>
          </a:prstGeom>
          <a:solidFill>
            <a:srgbClr val="C9A84C">
              <a:alpha val="2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3" name="Text 337"/>
          <p:cNvSpPr/>
          <p:nvPr/>
        </p:nvSpPr>
        <p:spPr>
          <a:xfrm>
            <a:off x="2572293" y="4631085"/>
            <a:ext cx="750942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75"/>
              </a:lnSpc>
              <a:buNone/>
            </a:pPr>
            <a:r>
              <a:rPr lang="en-US" sz="450" kern="0" spc="2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3 · 3-YEAR TOTAL</a:t>
            </a:r>
            <a:endParaRPr lang="en-US" sz="450" dirty="0"/>
          </a:p>
        </p:txBody>
      </p:sp>
      <p:sp>
        <p:nvSpPr>
          <p:cNvPr id="344" name="Text 338"/>
          <p:cNvSpPr/>
          <p:nvPr/>
        </p:nvSpPr>
        <p:spPr>
          <a:xfrm>
            <a:off x="2572293" y="4716810"/>
            <a:ext cx="750942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98"/>
              </a:lnSpc>
              <a:buNone/>
            </a:pPr>
            <a:r>
              <a:rPr lang="en-US" sz="118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109</a:t>
            </a:r>
            <a:r>
              <a:rPr lang="en-US" sz="56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cases</a:t>
            </a:r>
            <a:endParaRPr lang="en-US" sz="1180" dirty="0"/>
          </a:p>
        </p:txBody>
      </p:sp>
      <p:sp>
        <p:nvSpPr>
          <p:cNvPr id="345" name="Text 339"/>
          <p:cNvSpPr/>
          <p:nvPr/>
        </p:nvSpPr>
        <p:spPr>
          <a:xfrm>
            <a:off x="3417243" y="4627364"/>
            <a:ext cx="7590" cy="257770"/>
          </a:xfrm>
          <a:prstGeom prst="rect">
            <a:avLst/>
          </a:prstGeom>
          <a:solidFill>
            <a:srgbClr val="C9A84C">
              <a:alpha val="2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6" name="Text 340"/>
          <p:cNvSpPr/>
          <p:nvPr/>
        </p:nvSpPr>
        <p:spPr>
          <a:xfrm>
            <a:off x="3552974" y="4579293"/>
            <a:ext cx="5285080" cy="3717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Trail Corridor represents approximately </a:t>
            </a: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~5.4%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all 2,020 Apache Junction cases. </a:t>
            </a: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 remains the undisputed #1 hotspot citywide all three years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(81 cases · 4% alone). 3185 W Apache (16 cases, Drug &amp; Theft) and 1550 W Apache (12 cases, stable/declining) round out the corridor's top three — making Apache Trail the single most crime-concentrated arterial in the city.</a:t>
            </a:r>
            <a:endParaRPr lang="en-US" sz="6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714530" y="0"/>
            <a:ext cx="2429470" cy="2143720"/>
          </a:xfrm>
          <a:prstGeom prst="ellipse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3429000"/>
            <a:ext cx="1857970" cy="1714500"/>
          </a:xfrm>
          <a:prstGeom prst="ellipse">
            <a:avLst/>
          </a:prstGeom>
          <a:gradFill rotWithShape="1">
            <a:gsLst>
              <a:gs pos="0">
                <a:srgbClr val="E05C5C">
                  <a:alpha val="6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29170" cy="514350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8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72070" y="216629"/>
            <a:ext cx="8987850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70"/>
              </a:lnSpc>
            </a:pPr>
            <a:r>
              <a:rPr lang="en-US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Hotspot #5: </a:t>
            </a:r>
            <a:r>
              <a:rPr lang="en-US" sz="1800" kern="0" spc="18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975 S Royal Palm Rd, Apache Junction, AZ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372070" y="476100"/>
            <a:ext cx="9239845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230"/>
              </a:spcBef>
              <a:buNone/>
            </a:pPr>
            <a:r>
              <a:rPr lang="en-US" sz="840" kern="0" spc="8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Persistent activity across all three years — residential complex with recurring weapons violations, assault, and family offense incidents</a:t>
            </a:r>
            <a:endParaRPr lang="en-US" sz="840" dirty="0"/>
          </a:p>
        </p:txBody>
      </p:sp>
      <p:sp>
        <p:nvSpPr>
          <p:cNvPr id="11" name="Text 8"/>
          <p:cNvSpPr/>
          <p:nvPr/>
        </p:nvSpPr>
        <p:spPr>
          <a:xfrm>
            <a:off x="372070" y="640669"/>
            <a:ext cx="8399859" cy="7590"/>
          </a:xfrm>
          <a:prstGeom prst="rect">
            <a:avLst/>
          </a:prstGeom>
          <a:gradFill rotWithShape="1">
            <a:gsLst>
              <a:gs pos="0">
                <a:srgbClr val="C9A84C">
                  <a:alpha val="35000"/>
                </a:srgbClr>
              </a:gs>
              <a:gs pos="7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72070" y="714970"/>
            <a:ext cx="1464171" cy="1247626"/>
          </a:xfrm>
          <a:prstGeom prst="roundRect">
            <a:avLst>
              <a:gd name="adj" fmla="val 5700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481905" y="728520"/>
            <a:ext cx="136895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45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2023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481905" y="902988"/>
            <a:ext cx="136895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cases</a:t>
            </a:r>
            <a:endParaRPr lang="en-US" sz="680" dirty="0"/>
          </a:p>
        </p:txBody>
      </p:sp>
      <p:sp>
        <p:nvSpPr>
          <p:cNvPr id="15" name="Text 12"/>
          <p:cNvSpPr/>
          <p:nvPr/>
        </p:nvSpPr>
        <p:spPr>
          <a:xfrm>
            <a:off x="481905" y="1070175"/>
            <a:ext cx="43160" cy="43160"/>
          </a:xfrm>
          <a:prstGeom prst="ellipse">
            <a:avLst/>
          </a:prstGeom>
          <a:solidFill>
            <a:srgbClr val="E05C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574477" y="1034754"/>
            <a:ext cx="948869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Aggravated Assault (2)</a:t>
            </a:r>
            <a:endParaRPr lang="en-US" sz="680" dirty="0"/>
          </a:p>
        </p:txBody>
      </p:sp>
      <p:sp>
        <p:nvSpPr>
          <p:cNvPr id="17" name="Text 14"/>
          <p:cNvSpPr/>
          <p:nvPr/>
        </p:nvSpPr>
        <p:spPr>
          <a:xfrm>
            <a:off x="481905" y="1226445"/>
            <a:ext cx="43160" cy="43160"/>
          </a:xfrm>
          <a:prstGeom prst="ellipse">
            <a:avLst/>
          </a:prstGeom>
          <a:solidFill>
            <a:srgbClr val="E8923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574477" y="1191024"/>
            <a:ext cx="919073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Violation (2)</a:t>
            </a:r>
            <a:endParaRPr lang="en-US" sz="680" dirty="0"/>
          </a:p>
        </p:txBody>
      </p:sp>
      <p:sp>
        <p:nvSpPr>
          <p:cNvPr id="19" name="Text 16"/>
          <p:cNvSpPr/>
          <p:nvPr/>
        </p:nvSpPr>
        <p:spPr>
          <a:xfrm>
            <a:off x="481905" y="1382714"/>
            <a:ext cx="43160" cy="43160"/>
          </a:xfrm>
          <a:prstGeom prst="ellipse">
            <a:avLst/>
          </a:prstGeom>
          <a:solidFill>
            <a:srgbClr val="A97DD4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574477" y="1347293"/>
            <a:ext cx="767804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 (1)</a:t>
            </a:r>
            <a:endParaRPr lang="en-US" sz="680" dirty="0"/>
          </a:p>
        </p:txBody>
      </p:sp>
      <p:sp>
        <p:nvSpPr>
          <p:cNvPr id="21" name="Text 18"/>
          <p:cNvSpPr/>
          <p:nvPr/>
        </p:nvSpPr>
        <p:spPr>
          <a:xfrm>
            <a:off x="481905" y="1538984"/>
            <a:ext cx="43160" cy="43160"/>
          </a:xfrm>
          <a:prstGeom prst="ellipse">
            <a:avLst/>
          </a:prstGeom>
          <a:solidFill>
            <a:srgbClr val="E8923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574477" y="1503563"/>
            <a:ext cx="1174968" cy="2537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Misconduct Involving Weapons (1)</a:t>
            </a:r>
            <a:endParaRPr lang="en-US" sz="680" dirty="0"/>
          </a:p>
        </p:txBody>
      </p:sp>
      <p:sp>
        <p:nvSpPr>
          <p:cNvPr id="23" name="Text 20"/>
          <p:cNvSpPr/>
          <p:nvPr/>
        </p:nvSpPr>
        <p:spPr>
          <a:xfrm>
            <a:off x="481905" y="1816102"/>
            <a:ext cx="43160" cy="43160"/>
          </a:xfrm>
          <a:prstGeom prst="ellipse">
            <a:avLst/>
          </a:prstGeom>
          <a:solidFill>
            <a:srgbClr val="8FA3C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574477" y="1780681"/>
            <a:ext cx="369168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(1)</a:t>
            </a:r>
            <a:endParaRPr lang="en-US" sz="680" dirty="0"/>
          </a:p>
        </p:txBody>
      </p:sp>
      <p:sp>
        <p:nvSpPr>
          <p:cNvPr id="25" name="Text 22"/>
          <p:cNvSpPr/>
          <p:nvPr/>
        </p:nvSpPr>
        <p:spPr>
          <a:xfrm>
            <a:off x="372070" y="2033589"/>
            <a:ext cx="1464171" cy="1009500"/>
          </a:xfrm>
          <a:prstGeom prst="roundRect">
            <a:avLst>
              <a:gd name="adj" fmla="val 5700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481905" y="2047137"/>
            <a:ext cx="136895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45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2024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481905" y="2217033"/>
            <a:ext cx="136895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cases</a:t>
            </a:r>
            <a:endParaRPr lang="en-US" sz="680" dirty="0"/>
          </a:p>
        </p:txBody>
      </p:sp>
      <p:sp>
        <p:nvSpPr>
          <p:cNvPr id="28" name="Text 25"/>
          <p:cNvSpPr/>
          <p:nvPr/>
        </p:nvSpPr>
        <p:spPr>
          <a:xfrm>
            <a:off x="481905" y="2384221"/>
            <a:ext cx="43160" cy="43160"/>
          </a:xfrm>
          <a:prstGeom prst="ellipse">
            <a:avLst/>
          </a:prstGeom>
          <a:solidFill>
            <a:srgbClr val="E05C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6"/>
          <p:cNvSpPr/>
          <p:nvPr/>
        </p:nvSpPr>
        <p:spPr>
          <a:xfrm>
            <a:off x="574477" y="2348800"/>
            <a:ext cx="948869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Aggravated Assault (2)</a:t>
            </a:r>
            <a:endParaRPr lang="en-US" sz="680" dirty="0"/>
          </a:p>
        </p:txBody>
      </p:sp>
      <p:sp>
        <p:nvSpPr>
          <p:cNvPr id="30" name="Text 27"/>
          <p:cNvSpPr/>
          <p:nvPr/>
        </p:nvSpPr>
        <p:spPr>
          <a:xfrm>
            <a:off x="481905" y="2540490"/>
            <a:ext cx="43160" cy="43160"/>
          </a:xfrm>
          <a:prstGeom prst="ellipse">
            <a:avLst/>
          </a:prstGeom>
          <a:solidFill>
            <a:srgbClr val="E8923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574477" y="2505069"/>
            <a:ext cx="919073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Violation (2)</a:t>
            </a:r>
            <a:endParaRPr lang="en-US" sz="680" dirty="0"/>
          </a:p>
        </p:txBody>
      </p:sp>
      <p:sp>
        <p:nvSpPr>
          <p:cNvPr id="32" name="Text 29"/>
          <p:cNvSpPr/>
          <p:nvPr/>
        </p:nvSpPr>
        <p:spPr>
          <a:xfrm>
            <a:off x="481905" y="2696760"/>
            <a:ext cx="43160" cy="43160"/>
          </a:xfrm>
          <a:prstGeom prst="ellipse">
            <a:avLst/>
          </a:prstGeom>
          <a:solidFill>
            <a:srgbClr val="A97DD4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30"/>
          <p:cNvSpPr/>
          <p:nvPr/>
        </p:nvSpPr>
        <p:spPr>
          <a:xfrm>
            <a:off x="574477" y="2661339"/>
            <a:ext cx="767804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 (1)</a:t>
            </a:r>
            <a:endParaRPr lang="en-US" sz="680" dirty="0"/>
          </a:p>
        </p:txBody>
      </p:sp>
      <p:sp>
        <p:nvSpPr>
          <p:cNvPr id="34" name="Text 31"/>
          <p:cNvSpPr/>
          <p:nvPr/>
        </p:nvSpPr>
        <p:spPr>
          <a:xfrm>
            <a:off x="481905" y="2853029"/>
            <a:ext cx="43160" cy="43160"/>
          </a:xfrm>
          <a:prstGeom prst="ellipse">
            <a:avLst/>
          </a:prstGeom>
          <a:solidFill>
            <a:srgbClr val="8FA3C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32"/>
          <p:cNvSpPr/>
          <p:nvPr/>
        </p:nvSpPr>
        <p:spPr>
          <a:xfrm>
            <a:off x="574477" y="2817608"/>
            <a:ext cx="369168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(1)</a:t>
            </a:r>
            <a:endParaRPr lang="en-US" sz="680" dirty="0"/>
          </a:p>
        </p:txBody>
      </p:sp>
      <p:sp>
        <p:nvSpPr>
          <p:cNvPr id="36" name="Text 33"/>
          <p:cNvSpPr/>
          <p:nvPr/>
        </p:nvSpPr>
        <p:spPr>
          <a:xfrm>
            <a:off x="372070" y="3122532"/>
            <a:ext cx="1464171" cy="1206438"/>
          </a:xfrm>
          <a:prstGeom prst="roundRect">
            <a:avLst>
              <a:gd name="adj" fmla="val 5700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4"/>
          <p:cNvSpPr/>
          <p:nvPr/>
        </p:nvSpPr>
        <p:spPr>
          <a:xfrm>
            <a:off x="481905" y="3218377"/>
            <a:ext cx="136895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45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2025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481905" y="3397417"/>
            <a:ext cx="136895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cases</a:t>
            </a:r>
            <a:endParaRPr lang="en-US" sz="680" dirty="0"/>
          </a:p>
        </p:txBody>
      </p:sp>
      <p:sp>
        <p:nvSpPr>
          <p:cNvPr id="39" name="Text 36"/>
          <p:cNvSpPr/>
          <p:nvPr/>
        </p:nvSpPr>
        <p:spPr>
          <a:xfrm>
            <a:off x="481905" y="3619469"/>
            <a:ext cx="43160" cy="43160"/>
          </a:xfrm>
          <a:prstGeom prst="ellipse">
            <a:avLst/>
          </a:prstGeom>
          <a:solidFill>
            <a:srgbClr val="E8923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7"/>
          <p:cNvSpPr/>
          <p:nvPr/>
        </p:nvSpPr>
        <p:spPr>
          <a:xfrm>
            <a:off x="574477" y="3584048"/>
            <a:ext cx="919073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Violation (2)</a:t>
            </a:r>
            <a:endParaRPr lang="en-US" sz="680" dirty="0"/>
          </a:p>
        </p:txBody>
      </p:sp>
      <p:sp>
        <p:nvSpPr>
          <p:cNvPr id="41" name="Text 38"/>
          <p:cNvSpPr/>
          <p:nvPr/>
        </p:nvSpPr>
        <p:spPr>
          <a:xfrm>
            <a:off x="481905" y="3775738"/>
            <a:ext cx="43160" cy="43160"/>
          </a:xfrm>
          <a:prstGeom prst="ellipse">
            <a:avLst/>
          </a:prstGeom>
          <a:solidFill>
            <a:srgbClr val="E05C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9"/>
          <p:cNvSpPr/>
          <p:nvPr/>
        </p:nvSpPr>
        <p:spPr>
          <a:xfrm>
            <a:off x="574477" y="3740317"/>
            <a:ext cx="443002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(1)</a:t>
            </a:r>
            <a:endParaRPr lang="en-US" sz="680" dirty="0"/>
          </a:p>
        </p:txBody>
      </p:sp>
      <p:sp>
        <p:nvSpPr>
          <p:cNvPr id="43" name="Text 40"/>
          <p:cNvSpPr/>
          <p:nvPr/>
        </p:nvSpPr>
        <p:spPr>
          <a:xfrm>
            <a:off x="481905" y="3932008"/>
            <a:ext cx="43160" cy="43160"/>
          </a:xfrm>
          <a:prstGeom prst="ellipse">
            <a:avLst/>
          </a:prstGeom>
          <a:solidFill>
            <a:srgbClr val="A97DD4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41"/>
          <p:cNvSpPr/>
          <p:nvPr/>
        </p:nvSpPr>
        <p:spPr>
          <a:xfrm>
            <a:off x="574477" y="3896587"/>
            <a:ext cx="767804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 (1)</a:t>
            </a:r>
            <a:endParaRPr lang="en-US" sz="680" dirty="0"/>
          </a:p>
        </p:txBody>
      </p:sp>
      <p:sp>
        <p:nvSpPr>
          <p:cNvPr id="45" name="Text 42"/>
          <p:cNvSpPr/>
          <p:nvPr/>
        </p:nvSpPr>
        <p:spPr>
          <a:xfrm>
            <a:off x="481905" y="4088277"/>
            <a:ext cx="43160" cy="43160"/>
          </a:xfrm>
          <a:prstGeom prst="ellipse">
            <a:avLst/>
          </a:prstGeom>
          <a:solidFill>
            <a:srgbClr val="8FA3C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43"/>
          <p:cNvSpPr/>
          <p:nvPr/>
        </p:nvSpPr>
        <p:spPr>
          <a:xfrm>
            <a:off x="574477" y="4052856"/>
            <a:ext cx="369168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(1)</a:t>
            </a:r>
            <a:endParaRPr lang="en-US" sz="680" dirty="0"/>
          </a:p>
        </p:txBody>
      </p:sp>
      <p:sp>
        <p:nvSpPr>
          <p:cNvPr id="47" name="Text 44"/>
          <p:cNvSpPr/>
          <p:nvPr/>
        </p:nvSpPr>
        <p:spPr>
          <a:xfrm>
            <a:off x="1950541" y="714970"/>
            <a:ext cx="1428750" cy="1343620"/>
          </a:xfrm>
          <a:prstGeom prst="roundRect">
            <a:avLst>
              <a:gd name="adj" fmla="val 5293"/>
            </a:avLst>
          </a:prstGeom>
          <a:gradFill rotWithShape="1">
            <a:gsLst>
              <a:gs pos="0">
                <a:srgbClr val="C9A84C">
                  <a:alpha val="18000"/>
                </a:srgbClr>
              </a:gs>
              <a:gs pos="100000">
                <a:srgbClr val="C9A84C">
                  <a:alpha val="6000"/>
                </a:srgbClr>
              </a:gs>
            </a:gsLst>
            <a:lin ang="270000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45"/>
          <p:cNvSpPr/>
          <p:nvPr/>
        </p:nvSpPr>
        <p:spPr>
          <a:xfrm>
            <a:off x="2030150" y="838795"/>
            <a:ext cx="126953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30"/>
              </a:lnSpc>
              <a:buNone/>
            </a:pPr>
            <a:r>
              <a:rPr lang="en-US" sz="293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18</a:t>
            </a:r>
            <a:endParaRPr lang="en-US" sz="2930" dirty="0"/>
          </a:p>
        </p:txBody>
      </p:sp>
      <p:sp>
        <p:nvSpPr>
          <p:cNvPr id="49" name="Text 46"/>
          <p:cNvSpPr/>
          <p:nvPr/>
        </p:nvSpPr>
        <p:spPr>
          <a:xfrm>
            <a:off x="1999923" y="1240036"/>
            <a:ext cx="1329988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680" kern="0" spc="5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TOTAL CASES</a:t>
            </a:r>
            <a:endParaRPr lang="en-US" sz="680" dirty="0"/>
          </a:p>
        </p:txBody>
      </p:sp>
      <p:sp>
        <p:nvSpPr>
          <p:cNvPr id="50" name="Text 47"/>
          <p:cNvSpPr/>
          <p:nvPr/>
        </p:nvSpPr>
        <p:spPr>
          <a:xfrm>
            <a:off x="1999923" y="1383357"/>
            <a:ext cx="132998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· 2024 · 2025</a:t>
            </a:r>
            <a:endParaRPr lang="en-US" sz="620" dirty="0"/>
          </a:p>
        </p:txBody>
      </p:sp>
      <p:sp>
        <p:nvSpPr>
          <p:cNvPr id="51" name="Text 48"/>
          <p:cNvSpPr/>
          <p:nvPr/>
        </p:nvSpPr>
        <p:spPr>
          <a:xfrm>
            <a:off x="2163366" y="1550129"/>
            <a:ext cx="314920" cy="200620"/>
          </a:xfrm>
          <a:prstGeom prst="roundRect">
            <a:avLst>
              <a:gd name="adj" fmla="val 10762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9"/>
          <p:cNvSpPr/>
          <p:nvPr/>
        </p:nvSpPr>
        <p:spPr>
          <a:xfrm>
            <a:off x="2299052" y="1772330"/>
            <a:ext cx="4354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560" dirty="0"/>
          </a:p>
        </p:txBody>
      </p:sp>
      <p:sp>
        <p:nvSpPr>
          <p:cNvPr id="53" name="Text 50"/>
          <p:cNvSpPr/>
          <p:nvPr/>
        </p:nvSpPr>
        <p:spPr>
          <a:xfrm>
            <a:off x="2507456" y="1579300"/>
            <a:ext cx="314920" cy="171450"/>
          </a:xfrm>
          <a:prstGeom prst="roundRect">
            <a:avLst>
              <a:gd name="adj" fmla="val 12593"/>
            </a:avLst>
          </a:prstGeom>
          <a:solidFill>
            <a:srgbClr val="C9A84C">
              <a:alpha val="7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51"/>
          <p:cNvSpPr/>
          <p:nvPr/>
        </p:nvSpPr>
        <p:spPr>
          <a:xfrm>
            <a:off x="2643143" y="1772330"/>
            <a:ext cx="4354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560" dirty="0"/>
          </a:p>
        </p:txBody>
      </p:sp>
      <p:sp>
        <p:nvSpPr>
          <p:cNvPr id="55" name="Text 52"/>
          <p:cNvSpPr/>
          <p:nvPr/>
        </p:nvSpPr>
        <p:spPr>
          <a:xfrm>
            <a:off x="2851547" y="1607279"/>
            <a:ext cx="314920" cy="143470"/>
          </a:xfrm>
          <a:prstGeom prst="roundRect">
            <a:avLst>
              <a:gd name="adj" fmla="val 15048"/>
            </a:avLst>
          </a:prstGeom>
          <a:solidFill>
            <a:srgbClr val="C9A84C">
              <a:alpha val="5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53"/>
          <p:cNvSpPr/>
          <p:nvPr/>
        </p:nvSpPr>
        <p:spPr>
          <a:xfrm>
            <a:off x="2987233" y="1772330"/>
            <a:ext cx="4354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560" dirty="0"/>
          </a:p>
        </p:txBody>
      </p:sp>
      <p:sp>
        <p:nvSpPr>
          <p:cNvPr id="57" name="Text 54"/>
          <p:cNvSpPr/>
          <p:nvPr/>
        </p:nvSpPr>
        <p:spPr>
          <a:xfrm>
            <a:off x="2224154" y="1886630"/>
            <a:ext cx="15847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10" dirty="0"/>
          </a:p>
        </p:txBody>
      </p:sp>
      <p:sp>
        <p:nvSpPr>
          <p:cNvPr id="58" name="Text 55"/>
          <p:cNvSpPr/>
          <p:nvPr/>
        </p:nvSpPr>
        <p:spPr>
          <a:xfrm>
            <a:off x="2585680" y="1886630"/>
            <a:ext cx="15847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10" dirty="0"/>
          </a:p>
        </p:txBody>
      </p:sp>
      <p:sp>
        <p:nvSpPr>
          <p:cNvPr id="59" name="Text 56"/>
          <p:cNvSpPr/>
          <p:nvPr/>
        </p:nvSpPr>
        <p:spPr>
          <a:xfrm>
            <a:off x="2932537" y="1886630"/>
            <a:ext cx="15847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10" dirty="0"/>
          </a:p>
        </p:txBody>
      </p:sp>
      <p:sp>
        <p:nvSpPr>
          <p:cNvPr id="60" name="Text 57"/>
          <p:cNvSpPr/>
          <p:nvPr/>
        </p:nvSpPr>
        <p:spPr>
          <a:xfrm>
            <a:off x="1950541" y="2129582"/>
            <a:ext cx="1428750" cy="1110853"/>
          </a:xfrm>
          <a:prstGeom prst="roundRect">
            <a:avLst>
              <a:gd name="adj" fmla="val 6402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58"/>
          <p:cNvSpPr/>
          <p:nvPr/>
        </p:nvSpPr>
        <p:spPr>
          <a:xfrm>
            <a:off x="2060377" y="2225427"/>
            <a:ext cx="132998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43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OFFENSE MIX</a:t>
            </a:r>
            <a:endParaRPr lang="en-US" sz="620" dirty="0"/>
          </a:p>
        </p:txBody>
      </p:sp>
      <p:sp>
        <p:nvSpPr>
          <p:cNvPr id="62" name="Text 59"/>
          <p:cNvSpPr/>
          <p:nvPr/>
        </p:nvSpPr>
        <p:spPr>
          <a:xfrm>
            <a:off x="2060377" y="2427238"/>
            <a:ext cx="64740" cy="64740"/>
          </a:xfrm>
          <a:prstGeom prst="ellipse">
            <a:avLst/>
          </a:prstGeom>
          <a:solidFill>
            <a:srgbClr val="E05C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60"/>
          <p:cNvSpPr/>
          <p:nvPr/>
        </p:nvSpPr>
        <p:spPr>
          <a:xfrm>
            <a:off x="2174528" y="2400598"/>
            <a:ext cx="68562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/ Violence</a:t>
            </a:r>
            <a:endParaRPr lang="en-US" sz="620" dirty="0"/>
          </a:p>
        </p:txBody>
      </p:sp>
      <p:sp>
        <p:nvSpPr>
          <p:cNvPr id="64" name="Text 61"/>
          <p:cNvSpPr/>
          <p:nvPr/>
        </p:nvSpPr>
        <p:spPr>
          <a:xfrm>
            <a:off x="3225701" y="2400598"/>
            <a:ext cx="4813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620" dirty="0"/>
          </a:p>
        </p:txBody>
      </p:sp>
      <p:sp>
        <p:nvSpPr>
          <p:cNvPr id="65" name="Text 62"/>
          <p:cNvSpPr/>
          <p:nvPr/>
        </p:nvSpPr>
        <p:spPr>
          <a:xfrm>
            <a:off x="2060377" y="2580680"/>
            <a:ext cx="64740" cy="64740"/>
          </a:xfrm>
          <a:prstGeom prst="ellipse">
            <a:avLst/>
          </a:prstGeom>
          <a:solidFill>
            <a:srgbClr val="E8923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63"/>
          <p:cNvSpPr/>
          <p:nvPr/>
        </p:nvSpPr>
        <p:spPr>
          <a:xfrm>
            <a:off x="2174528" y="2554039"/>
            <a:ext cx="76092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Violations</a:t>
            </a:r>
            <a:endParaRPr lang="en-US" sz="620" dirty="0"/>
          </a:p>
        </p:txBody>
      </p:sp>
      <p:sp>
        <p:nvSpPr>
          <p:cNvPr id="67" name="Text 64"/>
          <p:cNvSpPr/>
          <p:nvPr/>
        </p:nvSpPr>
        <p:spPr>
          <a:xfrm>
            <a:off x="3225701" y="2554039"/>
            <a:ext cx="4813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620" dirty="0"/>
          </a:p>
        </p:txBody>
      </p:sp>
      <p:sp>
        <p:nvSpPr>
          <p:cNvPr id="68" name="Text 65"/>
          <p:cNvSpPr/>
          <p:nvPr/>
        </p:nvSpPr>
        <p:spPr>
          <a:xfrm>
            <a:off x="2060377" y="2734121"/>
            <a:ext cx="64740" cy="64740"/>
          </a:xfrm>
          <a:prstGeom prst="ellipse">
            <a:avLst/>
          </a:prstGeom>
          <a:solidFill>
            <a:srgbClr val="A97DD4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6"/>
          <p:cNvSpPr/>
          <p:nvPr/>
        </p:nvSpPr>
        <p:spPr>
          <a:xfrm>
            <a:off x="2174528" y="2707481"/>
            <a:ext cx="5797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</a:t>
            </a:r>
            <a:endParaRPr lang="en-US" sz="620" dirty="0"/>
          </a:p>
        </p:txBody>
      </p:sp>
      <p:sp>
        <p:nvSpPr>
          <p:cNvPr id="70" name="Text 67"/>
          <p:cNvSpPr/>
          <p:nvPr/>
        </p:nvSpPr>
        <p:spPr>
          <a:xfrm>
            <a:off x="3225701" y="2707481"/>
            <a:ext cx="4813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620" dirty="0"/>
          </a:p>
        </p:txBody>
      </p:sp>
      <p:sp>
        <p:nvSpPr>
          <p:cNvPr id="71" name="Text 68"/>
          <p:cNvSpPr/>
          <p:nvPr/>
        </p:nvSpPr>
        <p:spPr>
          <a:xfrm>
            <a:off x="2060377" y="2882652"/>
            <a:ext cx="1209080" cy="7590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9"/>
          <p:cNvSpPr/>
          <p:nvPr/>
        </p:nvSpPr>
        <p:spPr>
          <a:xfrm>
            <a:off x="2060377" y="2947392"/>
            <a:ext cx="417016" cy="70991"/>
          </a:xfrm>
          <a:prstGeom prst="roundRect">
            <a:avLst>
              <a:gd name="adj" fmla="val 50091"/>
            </a:avLst>
          </a:prstGeom>
          <a:solidFill>
            <a:srgbClr val="E05C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70"/>
          <p:cNvSpPr/>
          <p:nvPr/>
        </p:nvSpPr>
        <p:spPr>
          <a:xfrm>
            <a:off x="2491234" y="2947392"/>
            <a:ext cx="555873" cy="70991"/>
          </a:xfrm>
          <a:prstGeom prst="rect">
            <a:avLst/>
          </a:prstGeom>
          <a:solidFill>
            <a:srgbClr val="E8923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4" name="Text 71"/>
          <p:cNvSpPr/>
          <p:nvPr/>
        </p:nvSpPr>
        <p:spPr>
          <a:xfrm>
            <a:off x="3060948" y="2947392"/>
            <a:ext cx="208508" cy="70991"/>
          </a:xfrm>
          <a:prstGeom prst="rect">
            <a:avLst/>
          </a:prstGeom>
          <a:solidFill>
            <a:srgbClr val="A97DD4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72"/>
          <p:cNvSpPr/>
          <p:nvPr/>
        </p:nvSpPr>
        <p:spPr>
          <a:xfrm>
            <a:off x="2060377" y="3047554"/>
            <a:ext cx="14259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33%</a:t>
            </a:r>
            <a:endParaRPr lang="en-US" sz="510" dirty="0"/>
          </a:p>
        </p:txBody>
      </p:sp>
      <p:sp>
        <p:nvSpPr>
          <p:cNvPr id="76" name="Text 73"/>
          <p:cNvSpPr/>
          <p:nvPr/>
        </p:nvSpPr>
        <p:spPr>
          <a:xfrm>
            <a:off x="2600176" y="3047554"/>
            <a:ext cx="14259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E89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44%</a:t>
            </a:r>
            <a:endParaRPr lang="en-US" sz="510" dirty="0"/>
          </a:p>
        </p:txBody>
      </p:sp>
      <p:sp>
        <p:nvSpPr>
          <p:cNvPr id="77" name="Text 74"/>
          <p:cNvSpPr/>
          <p:nvPr/>
        </p:nvSpPr>
        <p:spPr>
          <a:xfrm>
            <a:off x="3139827" y="3047554"/>
            <a:ext cx="14259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A97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17%</a:t>
            </a:r>
            <a:endParaRPr lang="en-US" sz="510" dirty="0"/>
          </a:p>
        </p:txBody>
      </p:sp>
      <p:sp>
        <p:nvSpPr>
          <p:cNvPr id="78" name="Text 75"/>
          <p:cNvSpPr/>
          <p:nvPr/>
        </p:nvSpPr>
        <p:spPr>
          <a:xfrm>
            <a:off x="1950541" y="3311426"/>
            <a:ext cx="1428750" cy="1017544"/>
          </a:xfrm>
          <a:prstGeom prst="roundRect">
            <a:avLst>
              <a:gd name="adj" fmla="val 7231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9" name="Text 76"/>
          <p:cNvSpPr/>
          <p:nvPr/>
        </p:nvSpPr>
        <p:spPr>
          <a:xfrm>
            <a:off x="2060377" y="3407271"/>
            <a:ext cx="132998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43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PERSISTENCE STATUS</a:t>
            </a:r>
            <a:endParaRPr lang="en-US" sz="620" dirty="0"/>
          </a:p>
        </p:txBody>
      </p:sp>
      <p:pic>
        <p:nvPicPr>
          <p:cNvPr id="8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1662" y="3580814"/>
            <a:ext cx="132588" cy="132588"/>
          </a:xfrm>
          <a:prstGeom prst="rect">
            <a:avLst/>
          </a:prstGeom>
        </p:spPr>
      </p:pic>
      <p:sp>
        <p:nvSpPr>
          <p:cNvPr id="81" name="Text 77"/>
          <p:cNvSpPr/>
          <p:nvPr/>
        </p:nvSpPr>
        <p:spPr>
          <a:xfrm>
            <a:off x="2192685" y="3582442"/>
            <a:ext cx="71656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all 3 years</a:t>
            </a:r>
            <a:endParaRPr lang="en-US" sz="680" dirty="0"/>
          </a:p>
        </p:txBody>
      </p:sp>
      <p:pic>
        <p:nvPicPr>
          <p:cNvPr id="82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29057" y="3819508"/>
            <a:ext cx="132588" cy="142462"/>
          </a:xfrm>
          <a:prstGeom prst="rect">
            <a:avLst/>
          </a:prstGeom>
        </p:spPr>
      </p:pic>
      <p:sp>
        <p:nvSpPr>
          <p:cNvPr id="83" name="Text 78"/>
          <p:cNvSpPr/>
          <p:nvPr/>
        </p:nvSpPr>
        <p:spPr>
          <a:xfrm>
            <a:off x="2187476" y="3761333"/>
            <a:ext cx="1103620" cy="271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violations all 3 years</a:t>
            </a:r>
            <a:endParaRPr lang="en-US" sz="680" dirty="0"/>
          </a:p>
        </p:txBody>
      </p:sp>
      <p:pic>
        <p:nvPicPr>
          <p:cNvPr id="84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1662" y="4068077"/>
            <a:ext cx="132588" cy="132588"/>
          </a:xfrm>
          <a:prstGeom prst="rect">
            <a:avLst/>
          </a:prstGeom>
        </p:spPr>
      </p:pic>
      <p:sp>
        <p:nvSpPr>
          <p:cNvPr id="85" name="Text 79"/>
          <p:cNvSpPr/>
          <p:nvPr/>
        </p:nvSpPr>
        <p:spPr>
          <a:xfrm>
            <a:off x="2192685" y="4069705"/>
            <a:ext cx="84311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Residential property</a:t>
            </a:r>
            <a:endParaRPr lang="en-US" sz="680" dirty="0"/>
          </a:p>
        </p:txBody>
      </p:sp>
      <p:sp>
        <p:nvSpPr>
          <p:cNvPr id="86" name="Text 80"/>
          <p:cNvSpPr/>
          <p:nvPr/>
        </p:nvSpPr>
        <p:spPr>
          <a:xfrm>
            <a:off x="3493591" y="714970"/>
            <a:ext cx="5278338" cy="1805583"/>
          </a:xfrm>
          <a:prstGeom prst="roundRect">
            <a:avLst>
              <a:gd name="adj" fmla="val 3939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Text 81"/>
          <p:cNvSpPr/>
          <p:nvPr/>
        </p:nvSpPr>
        <p:spPr>
          <a:xfrm>
            <a:off x="3755827" y="838795"/>
            <a:ext cx="110799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kern="0" spc="5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PROFILE</a:t>
            </a:r>
            <a:endParaRPr lang="en-US" sz="730" dirty="0"/>
          </a:p>
        </p:txBody>
      </p:sp>
      <p:pic>
        <p:nvPicPr>
          <p:cNvPr id="88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02543" y="841930"/>
            <a:ext cx="132588" cy="132588"/>
          </a:xfrm>
          <a:prstGeom prst="rect">
            <a:avLst/>
          </a:prstGeom>
        </p:spPr>
      </p:pic>
      <p:sp>
        <p:nvSpPr>
          <p:cNvPr id="89" name="Text 82"/>
          <p:cNvSpPr/>
          <p:nvPr/>
        </p:nvSpPr>
        <p:spPr>
          <a:xfrm>
            <a:off x="3631257" y="1263253"/>
            <a:ext cx="5003006" cy="9525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0" name="Text 83"/>
          <p:cNvSpPr/>
          <p:nvPr/>
        </p:nvSpPr>
        <p:spPr>
          <a:xfrm>
            <a:off x="3631257" y="1064121"/>
            <a:ext cx="864721" cy="1256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 TYPE</a:t>
            </a:r>
            <a:endParaRPr lang="en-US" sz="620" dirty="0"/>
          </a:p>
        </p:txBody>
      </p:sp>
      <p:sp>
        <p:nvSpPr>
          <p:cNvPr id="91" name="Text 84"/>
          <p:cNvSpPr/>
          <p:nvPr/>
        </p:nvSpPr>
        <p:spPr>
          <a:xfrm>
            <a:off x="4488359" y="1064121"/>
            <a:ext cx="2484805" cy="1343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Residential apartment complex — Apache Junction, AZ</a:t>
            </a:r>
            <a:endParaRPr lang="en-US" sz="730" dirty="0"/>
          </a:p>
        </p:txBody>
      </p:sp>
      <p:sp>
        <p:nvSpPr>
          <p:cNvPr id="92" name="Text 85"/>
          <p:cNvSpPr/>
          <p:nvPr/>
        </p:nvSpPr>
        <p:spPr>
          <a:xfrm>
            <a:off x="3631257" y="1671042"/>
            <a:ext cx="5003006" cy="9525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3" name="Text 86"/>
          <p:cNvSpPr/>
          <p:nvPr/>
        </p:nvSpPr>
        <p:spPr>
          <a:xfrm>
            <a:off x="3631257" y="1337518"/>
            <a:ext cx="864721" cy="1256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 NOTE</a:t>
            </a:r>
            <a:endParaRPr lang="en-US" sz="620" dirty="0"/>
          </a:p>
        </p:txBody>
      </p:sp>
      <p:sp>
        <p:nvSpPr>
          <p:cNvPr id="94" name="Text 87"/>
          <p:cNvSpPr/>
          <p:nvPr/>
        </p:nvSpPr>
        <p:spPr>
          <a:xfrm>
            <a:off x="4488359" y="1337518"/>
            <a:ext cx="4228823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Persistent multi-year activity at single residential address; gradual decline suggests emerging deterrence effect</a:t>
            </a:r>
            <a:endParaRPr lang="en-US" sz="730" dirty="0"/>
          </a:p>
        </p:txBody>
      </p:sp>
      <p:sp>
        <p:nvSpPr>
          <p:cNvPr id="95" name="Text 88"/>
          <p:cNvSpPr/>
          <p:nvPr/>
        </p:nvSpPr>
        <p:spPr>
          <a:xfrm>
            <a:off x="3631257" y="2053679"/>
            <a:ext cx="5003006" cy="9525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6" name="Text 89"/>
          <p:cNvSpPr/>
          <p:nvPr/>
        </p:nvSpPr>
        <p:spPr>
          <a:xfrm>
            <a:off x="3631257" y="1745307"/>
            <a:ext cx="801832" cy="255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OFFENSE CHARACTER</a:t>
            </a:r>
            <a:endParaRPr lang="en-US" sz="620" dirty="0"/>
          </a:p>
        </p:txBody>
      </p:sp>
      <p:sp>
        <p:nvSpPr>
          <p:cNvPr id="97" name="Text 90"/>
          <p:cNvSpPr/>
          <p:nvPr/>
        </p:nvSpPr>
        <p:spPr>
          <a:xfrm>
            <a:off x="4488359" y="1759148"/>
            <a:ext cx="892373" cy="198254"/>
          </a:xfrm>
          <a:prstGeom prst="roundRect">
            <a:avLst>
              <a:gd name="adj" fmla="val 35873"/>
            </a:avLst>
          </a:prstGeom>
          <a:solidFill>
            <a:srgbClr val="E8923A">
              <a:alpha val="15000"/>
            </a:srgbClr>
          </a:solidFill>
          <a:ln w="9525">
            <a:solidFill>
              <a:srgbClr val="E8923A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E8A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Violations</a:t>
            </a:r>
            <a:endParaRPr lang="en-US" sz="620" dirty="0"/>
          </a:p>
        </p:txBody>
      </p:sp>
      <p:sp>
        <p:nvSpPr>
          <p:cNvPr id="98" name="Text 91"/>
          <p:cNvSpPr/>
          <p:nvPr/>
        </p:nvSpPr>
        <p:spPr>
          <a:xfrm>
            <a:off x="5416153" y="1759148"/>
            <a:ext cx="819745" cy="198254"/>
          </a:xfrm>
          <a:prstGeom prst="roundRect">
            <a:avLst>
              <a:gd name="adj" fmla="val 35873"/>
            </a:avLst>
          </a:prstGeom>
          <a:solidFill>
            <a:srgbClr val="E05C5C">
              <a:alpha val="18000"/>
            </a:srgbClr>
          </a:solidFill>
          <a:ln w="9525">
            <a:solidFill>
              <a:srgbClr val="E05C5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F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Assault / Violence</a:t>
            </a:r>
            <a:endParaRPr lang="en-US" sz="620" dirty="0"/>
          </a:p>
        </p:txBody>
      </p:sp>
      <p:sp>
        <p:nvSpPr>
          <p:cNvPr id="99" name="Text 92"/>
          <p:cNvSpPr/>
          <p:nvPr/>
        </p:nvSpPr>
        <p:spPr>
          <a:xfrm>
            <a:off x="6271320" y="1759148"/>
            <a:ext cx="711994" cy="198254"/>
          </a:xfrm>
          <a:prstGeom prst="roundRect">
            <a:avLst>
              <a:gd name="adj" fmla="val 35873"/>
            </a:avLst>
          </a:prstGeom>
          <a:solidFill>
            <a:srgbClr val="A97DD4">
              <a:alpha val="15000"/>
            </a:srgbClr>
          </a:solidFill>
          <a:ln w="9525">
            <a:solidFill>
              <a:srgbClr val="A97DD4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4A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Offense</a:t>
            </a:r>
            <a:endParaRPr lang="en-US" sz="620" dirty="0"/>
          </a:p>
        </p:txBody>
      </p:sp>
      <p:sp>
        <p:nvSpPr>
          <p:cNvPr id="100" name="Text 93"/>
          <p:cNvSpPr/>
          <p:nvPr/>
        </p:nvSpPr>
        <p:spPr>
          <a:xfrm>
            <a:off x="3631257" y="2127945"/>
            <a:ext cx="864721" cy="1256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</a:t>
            </a:r>
            <a:endParaRPr lang="en-US" sz="620" dirty="0"/>
          </a:p>
        </p:txBody>
      </p:sp>
      <p:sp>
        <p:nvSpPr>
          <p:cNvPr id="101" name="Text 94"/>
          <p:cNvSpPr/>
          <p:nvPr/>
        </p:nvSpPr>
        <p:spPr>
          <a:xfrm>
            <a:off x="4488359" y="2127945"/>
            <a:ext cx="4228823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violations and assault incidents persist across all three report years — multi-category activity at a single residential address with a slow but consistent downward trend</a:t>
            </a:r>
            <a:endParaRPr lang="en-US" sz="730" dirty="0"/>
          </a:p>
        </p:txBody>
      </p:sp>
      <p:sp>
        <p:nvSpPr>
          <p:cNvPr id="102" name="Text 95"/>
          <p:cNvSpPr/>
          <p:nvPr/>
        </p:nvSpPr>
        <p:spPr>
          <a:xfrm>
            <a:off x="3493591" y="2591544"/>
            <a:ext cx="5278338" cy="756791"/>
          </a:xfrm>
          <a:prstGeom prst="roundRect">
            <a:avLst>
              <a:gd name="adj" fmla="val 9398"/>
            </a:avLst>
          </a:prstGeom>
          <a:solidFill>
            <a:srgbClr val="E05C5C">
              <a:alpha val="8000"/>
            </a:srgbClr>
          </a:solidFill>
          <a:ln w="9525">
            <a:solidFill>
              <a:srgbClr val="E05C5C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3" name="Text 96"/>
          <p:cNvSpPr/>
          <p:nvPr/>
        </p:nvSpPr>
        <p:spPr>
          <a:xfrm>
            <a:off x="3750171" y="2701379"/>
            <a:ext cx="132540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41" dirty="0">
                <a:solidFill>
                  <a:srgbClr val="F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YEAR-OVER-YEAR TREND</a:t>
            </a:r>
            <a:endParaRPr lang="en-US" sz="680" dirty="0"/>
          </a:p>
        </p:txBody>
      </p:sp>
      <p:pic>
        <p:nvPicPr>
          <p:cNvPr id="104" name="Image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99715" y="2699751"/>
            <a:ext cx="132588" cy="132588"/>
          </a:xfrm>
          <a:prstGeom prst="rect">
            <a:avLst/>
          </a:prstGeom>
        </p:spPr>
      </p:pic>
      <p:sp>
        <p:nvSpPr>
          <p:cNvPr id="105" name="Text 97"/>
          <p:cNvSpPr/>
          <p:nvPr/>
        </p:nvSpPr>
        <p:spPr>
          <a:xfrm>
            <a:off x="3623355" y="2888010"/>
            <a:ext cx="173861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E05C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7</a:t>
            </a:r>
            <a:endParaRPr lang="en-US" sz="1240" dirty="0"/>
          </a:p>
        </p:txBody>
      </p:sp>
      <p:sp>
        <p:nvSpPr>
          <p:cNvPr id="106" name="Text 98"/>
          <p:cNvSpPr/>
          <p:nvPr/>
        </p:nvSpPr>
        <p:spPr>
          <a:xfrm>
            <a:off x="3623355" y="3131790"/>
            <a:ext cx="17386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60" dirty="0"/>
          </a:p>
        </p:txBody>
      </p:sp>
      <p:pic>
        <p:nvPicPr>
          <p:cNvPr id="107" name="Image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71401" y="2996886"/>
            <a:ext cx="132588" cy="132588"/>
          </a:xfrm>
          <a:prstGeom prst="rect">
            <a:avLst/>
          </a:prstGeom>
        </p:spPr>
      </p:pic>
      <p:sp>
        <p:nvSpPr>
          <p:cNvPr id="108" name="Text 99"/>
          <p:cNvSpPr/>
          <p:nvPr/>
        </p:nvSpPr>
        <p:spPr>
          <a:xfrm>
            <a:off x="4078173" y="2888010"/>
            <a:ext cx="173861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E8923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</a:t>
            </a:r>
            <a:endParaRPr lang="en-US" sz="1240" dirty="0"/>
          </a:p>
        </p:txBody>
      </p:sp>
      <p:sp>
        <p:nvSpPr>
          <p:cNvPr id="109" name="Text 100"/>
          <p:cNvSpPr/>
          <p:nvPr/>
        </p:nvSpPr>
        <p:spPr>
          <a:xfrm>
            <a:off x="4078173" y="3131790"/>
            <a:ext cx="17386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60" dirty="0"/>
          </a:p>
        </p:txBody>
      </p:sp>
      <p:pic>
        <p:nvPicPr>
          <p:cNvPr id="110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26219" y="2996886"/>
            <a:ext cx="132588" cy="132588"/>
          </a:xfrm>
          <a:prstGeom prst="rect">
            <a:avLst/>
          </a:prstGeom>
        </p:spPr>
      </p:pic>
      <p:sp>
        <p:nvSpPr>
          <p:cNvPr id="111" name="Text 101"/>
          <p:cNvSpPr/>
          <p:nvPr/>
        </p:nvSpPr>
        <p:spPr>
          <a:xfrm>
            <a:off x="4532992" y="2888010"/>
            <a:ext cx="173861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A08A4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</a:t>
            </a:r>
            <a:endParaRPr lang="en-US" sz="1240" dirty="0"/>
          </a:p>
        </p:txBody>
      </p:sp>
      <p:sp>
        <p:nvSpPr>
          <p:cNvPr id="112" name="Text 102"/>
          <p:cNvSpPr/>
          <p:nvPr/>
        </p:nvSpPr>
        <p:spPr>
          <a:xfrm>
            <a:off x="4532992" y="3131790"/>
            <a:ext cx="17386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60" dirty="0"/>
          </a:p>
        </p:txBody>
      </p:sp>
      <p:sp>
        <p:nvSpPr>
          <p:cNvPr id="113" name="Text 103"/>
          <p:cNvSpPr/>
          <p:nvPr/>
        </p:nvSpPr>
        <p:spPr>
          <a:xfrm>
            <a:off x="4799261" y="2945160"/>
            <a:ext cx="3835003" cy="243123"/>
          </a:xfrm>
          <a:prstGeom prst="rect">
            <a:avLst/>
          </a:prstGeom>
          <a:noFill/>
          <a:ln/>
        </p:spPr>
        <p:txBody>
          <a:bodyPr wrap="none" lIns="43180" tIns="0" rIns="0" bIns="0" rtlCol="0" anchor="t"/>
          <a:lstStyle/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Slowly declining year-over-year — </a:t>
            </a: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gradual decline suggests some deterrence effect,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but weapons and assault activity </a:t>
            </a:r>
          </a:p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remain persistent concerns</a:t>
            </a:r>
            <a:endParaRPr lang="en-US" sz="620" dirty="0"/>
          </a:p>
        </p:txBody>
      </p:sp>
      <p:sp>
        <p:nvSpPr>
          <p:cNvPr id="114" name="Text 104"/>
          <p:cNvSpPr/>
          <p:nvPr/>
        </p:nvSpPr>
        <p:spPr>
          <a:xfrm>
            <a:off x="4799261" y="2945160"/>
            <a:ext cx="9525" cy="236041"/>
          </a:xfrm>
          <a:prstGeom prst="rect">
            <a:avLst/>
          </a:prstGeom>
          <a:solidFill>
            <a:srgbClr val="FFFFFF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5" name="Text 105"/>
          <p:cNvSpPr/>
          <p:nvPr/>
        </p:nvSpPr>
        <p:spPr>
          <a:xfrm>
            <a:off x="3493591" y="3419326"/>
            <a:ext cx="5278338" cy="909644"/>
          </a:xfrm>
          <a:prstGeom prst="roundRect">
            <a:avLst>
              <a:gd name="adj" fmla="val 8373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6" name="Text 106"/>
          <p:cNvSpPr/>
          <p:nvPr/>
        </p:nvSpPr>
        <p:spPr>
          <a:xfrm>
            <a:off x="3750171" y="3515171"/>
            <a:ext cx="169964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4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INTERVENTIONS</a:t>
            </a:r>
            <a:endParaRPr lang="en-US" sz="680" dirty="0"/>
          </a:p>
        </p:txBody>
      </p:sp>
      <p:pic>
        <p:nvPicPr>
          <p:cNvPr id="117" name="Image 8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599715" y="3513543"/>
            <a:ext cx="132588" cy="132588"/>
          </a:xfrm>
          <a:prstGeom prst="rect">
            <a:avLst/>
          </a:prstGeom>
        </p:spPr>
      </p:pic>
      <p:sp>
        <p:nvSpPr>
          <p:cNvPr id="118" name="Text 107"/>
          <p:cNvSpPr/>
          <p:nvPr/>
        </p:nvSpPr>
        <p:spPr>
          <a:xfrm>
            <a:off x="3631257" y="3709392"/>
            <a:ext cx="2479923" cy="210145"/>
          </a:xfrm>
          <a:prstGeom prst="roundRect">
            <a:avLst>
              <a:gd name="adj" fmla="val 20548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9" name="Image 9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662074" y="3748096"/>
            <a:ext cx="132588" cy="132588"/>
          </a:xfrm>
          <a:prstGeom prst="rect">
            <a:avLst/>
          </a:prstGeom>
        </p:spPr>
      </p:pic>
      <p:sp>
        <p:nvSpPr>
          <p:cNvPr id="120" name="Text 108"/>
          <p:cNvSpPr/>
          <p:nvPr/>
        </p:nvSpPr>
        <p:spPr>
          <a:xfrm>
            <a:off x="3810149" y="3752552"/>
            <a:ext cx="872416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Landlord coordination</a:t>
            </a:r>
            <a:endParaRPr lang="en-US" sz="650" dirty="0"/>
          </a:p>
        </p:txBody>
      </p:sp>
      <p:sp>
        <p:nvSpPr>
          <p:cNvPr id="121" name="Text 109"/>
          <p:cNvSpPr/>
          <p:nvPr/>
        </p:nvSpPr>
        <p:spPr>
          <a:xfrm>
            <a:off x="6154341" y="3709392"/>
            <a:ext cx="2479923" cy="210145"/>
          </a:xfrm>
          <a:prstGeom prst="roundRect">
            <a:avLst>
              <a:gd name="adj" fmla="val 20548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2" name="Image 10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185157" y="3748096"/>
            <a:ext cx="132588" cy="132588"/>
          </a:xfrm>
          <a:prstGeom prst="rect">
            <a:avLst/>
          </a:prstGeom>
        </p:spPr>
      </p:pic>
      <p:sp>
        <p:nvSpPr>
          <p:cNvPr id="123" name="Text 110"/>
          <p:cNvSpPr/>
          <p:nvPr/>
        </p:nvSpPr>
        <p:spPr>
          <a:xfrm>
            <a:off x="6333232" y="3752552"/>
            <a:ext cx="962948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policing unit</a:t>
            </a:r>
            <a:endParaRPr lang="en-US" sz="650" dirty="0"/>
          </a:p>
        </p:txBody>
      </p:sp>
      <p:sp>
        <p:nvSpPr>
          <p:cNvPr id="124" name="Text 111"/>
          <p:cNvSpPr/>
          <p:nvPr/>
        </p:nvSpPr>
        <p:spPr>
          <a:xfrm>
            <a:off x="3631257" y="3962698"/>
            <a:ext cx="2479923" cy="210145"/>
          </a:xfrm>
          <a:prstGeom prst="roundRect">
            <a:avLst>
              <a:gd name="adj" fmla="val 20548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5" name="Image 11" descr="preencoded.png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662074" y="4001402"/>
            <a:ext cx="132588" cy="132588"/>
          </a:xfrm>
          <a:prstGeom prst="rect">
            <a:avLst/>
          </a:prstGeom>
        </p:spPr>
      </p:pic>
      <p:sp>
        <p:nvSpPr>
          <p:cNvPr id="126" name="Text 112"/>
          <p:cNvSpPr/>
          <p:nvPr/>
        </p:nvSpPr>
        <p:spPr>
          <a:xfrm>
            <a:off x="3810149" y="4005858"/>
            <a:ext cx="917600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nuisance tools</a:t>
            </a:r>
            <a:endParaRPr lang="en-US" sz="650" dirty="0"/>
          </a:p>
        </p:txBody>
      </p:sp>
      <p:sp>
        <p:nvSpPr>
          <p:cNvPr id="127" name="Text 113"/>
          <p:cNvSpPr/>
          <p:nvPr/>
        </p:nvSpPr>
        <p:spPr>
          <a:xfrm>
            <a:off x="6154341" y="3962698"/>
            <a:ext cx="2479923" cy="210145"/>
          </a:xfrm>
          <a:prstGeom prst="roundRect">
            <a:avLst>
              <a:gd name="adj" fmla="val 20548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8" name="Image 12" descr="preencoded.png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185157" y="4001402"/>
            <a:ext cx="132588" cy="132588"/>
          </a:xfrm>
          <a:prstGeom prst="rect">
            <a:avLst/>
          </a:prstGeom>
        </p:spPr>
      </p:pic>
      <p:sp>
        <p:nvSpPr>
          <p:cNvPr id="129" name="Text 114"/>
          <p:cNvSpPr/>
          <p:nvPr/>
        </p:nvSpPr>
        <p:spPr>
          <a:xfrm>
            <a:off x="6333232" y="4005858"/>
            <a:ext cx="105708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Weapons follow-up review</a:t>
            </a:r>
            <a:endParaRPr lang="en-US" sz="650" dirty="0"/>
          </a:p>
        </p:txBody>
      </p:sp>
      <p:sp>
        <p:nvSpPr>
          <p:cNvPr id="130" name="Text 115"/>
          <p:cNvSpPr/>
          <p:nvPr/>
        </p:nvSpPr>
        <p:spPr>
          <a:xfrm>
            <a:off x="372070" y="4566347"/>
            <a:ext cx="8399859" cy="406003"/>
          </a:xfrm>
          <a:prstGeom prst="roundRect">
            <a:avLst>
              <a:gd name="adj" fmla="val 14076"/>
            </a:avLst>
          </a:prstGeom>
          <a:gradFill rotWithShape="1">
            <a:gsLst>
              <a:gs pos="0">
                <a:srgbClr val="E05C5C">
                  <a:alpha val="18000"/>
                </a:srgbClr>
              </a:gs>
              <a:gs pos="100000">
                <a:srgbClr val="E05C5C">
                  <a:alpha val="8000"/>
                </a:srgbClr>
              </a:gs>
            </a:gsLst>
            <a:lin ang="0" scaled="1"/>
          </a:gradFill>
          <a:ln w="9525">
            <a:solidFill>
              <a:srgbClr val="E05C5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1" name="Image 13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91514" y="4703054"/>
            <a:ext cx="132588" cy="132588"/>
          </a:xfrm>
          <a:prstGeom prst="rect">
            <a:avLst/>
          </a:prstGeom>
        </p:spPr>
      </p:pic>
      <p:sp>
        <p:nvSpPr>
          <p:cNvPr id="132" name="Text 116"/>
          <p:cNvSpPr/>
          <p:nvPr/>
        </p:nvSpPr>
        <p:spPr>
          <a:xfrm>
            <a:off x="692200" y="4640612"/>
            <a:ext cx="8100905" cy="270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15"/>
              </a:lnSpc>
              <a:buNone/>
            </a:pPr>
            <a:r>
              <a:rPr lang="en-US" sz="700" b="1" dirty="0">
                <a:solidFill>
                  <a:srgbClr val="F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Residential Complex Alert:</a:t>
            </a:r>
            <a:r>
              <a:rPr lang="en-US" sz="70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975 S Royal Palm Rd, Apache Junction, AZ — Hotspot #5 citywide — shows a persistent pattern of weapons violations, aggravated assault, and family offenses across all three report years (7 → 6 → 5 cases). Gradual decline suggests some deterrence effect; continued landlord coordination and community policing strategies are recommended.</a:t>
            </a:r>
            <a:endParaRPr lang="en-US" sz="700" dirty="0"/>
          </a:p>
        </p:txBody>
      </p:sp>
      <p:sp>
        <p:nvSpPr>
          <p:cNvPr id="133" name="Text 117"/>
          <p:cNvSpPr/>
          <p:nvPr/>
        </p:nvSpPr>
        <p:spPr>
          <a:xfrm>
            <a:off x="381595" y="724495"/>
            <a:ext cx="21580" cy="1228573"/>
          </a:xfrm>
          <a:custGeom>
            <a:avLst/>
            <a:gdLst/>
            <a:ahLst/>
            <a:cxnLst/>
            <a:rect l="l" t="t" r="r" b="b"/>
            <a:pathLst>
              <a:path w="21580" h="1228573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1208480"/>
                </a:lnTo>
                <a:lnTo>
                  <a:pt x="18883" y="1205715"/>
                </a:lnTo>
                <a:lnTo>
                  <a:pt x="16185" y="1202621"/>
                </a:lnTo>
                <a:lnTo>
                  <a:pt x="13488" y="1199125"/>
                </a:lnTo>
                <a:lnTo>
                  <a:pt x="10790" y="1195114"/>
                </a:lnTo>
                <a:lnTo>
                  <a:pt x="8093" y="1190401"/>
                </a:lnTo>
                <a:lnTo>
                  <a:pt x="5395" y="1184624"/>
                </a:lnTo>
                <a:lnTo>
                  <a:pt x="2698" y="1176854"/>
                </a:lnTo>
                <a:lnTo>
                  <a:pt x="0" y="1157453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4" name="Text 118"/>
          <p:cNvSpPr/>
          <p:nvPr/>
        </p:nvSpPr>
        <p:spPr>
          <a:xfrm>
            <a:off x="381595" y="2043113"/>
            <a:ext cx="21580" cy="1005840"/>
          </a:xfrm>
          <a:custGeom>
            <a:avLst/>
            <a:gdLst/>
            <a:ahLst/>
            <a:cxnLst/>
            <a:rect l="l" t="t" r="r" b="b"/>
            <a:pathLst>
              <a:path w="21580" h="1228725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1208633"/>
                </a:lnTo>
                <a:lnTo>
                  <a:pt x="18883" y="1205868"/>
                </a:lnTo>
                <a:lnTo>
                  <a:pt x="16185" y="1202774"/>
                </a:lnTo>
                <a:lnTo>
                  <a:pt x="13488" y="1199277"/>
                </a:lnTo>
                <a:lnTo>
                  <a:pt x="10790" y="1195266"/>
                </a:lnTo>
                <a:lnTo>
                  <a:pt x="8093" y="1190553"/>
                </a:lnTo>
                <a:lnTo>
                  <a:pt x="5395" y="1184776"/>
                </a:lnTo>
                <a:lnTo>
                  <a:pt x="2698" y="1177006"/>
                </a:lnTo>
                <a:lnTo>
                  <a:pt x="0" y="1157605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5" name="Text 119"/>
          <p:cNvSpPr/>
          <p:nvPr/>
        </p:nvSpPr>
        <p:spPr>
          <a:xfrm>
            <a:off x="381595" y="3132057"/>
            <a:ext cx="21580" cy="1228573"/>
          </a:xfrm>
          <a:custGeom>
            <a:avLst/>
            <a:gdLst/>
            <a:ahLst/>
            <a:cxnLst/>
            <a:rect l="l" t="t" r="r" b="b"/>
            <a:pathLst>
              <a:path w="21580" h="1228573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1208480"/>
                </a:lnTo>
                <a:lnTo>
                  <a:pt x="18883" y="1205715"/>
                </a:lnTo>
                <a:lnTo>
                  <a:pt x="16185" y="1202621"/>
                </a:lnTo>
                <a:lnTo>
                  <a:pt x="13488" y="1199125"/>
                </a:lnTo>
                <a:lnTo>
                  <a:pt x="10790" y="1195114"/>
                </a:lnTo>
                <a:lnTo>
                  <a:pt x="8093" y="1190401"/>
                </a:lnTo>
                <a:lnTo>
                  <a:pt x="5395" y="1184624"/>
                </a:lnTo>
                <a:lnTo>
                  <a:pt x="2698" y="1176854"/>
                </a:lnTo>
                <a:lnTo>
                  <a:pt x="0" y="1157453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8FA3C8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8FA3C8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857970" cy="1857970"/>
          </a:xfrm>
          <a:prstGeom prst="ellipse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572970" y="3572470"/>
            <a:ext cx="1571030" cy="1571030"/>
          </a:xfrm>
          <a:prstGeom prst="ellipse">
            <a:avLst/>
          </a:prstGeom>
          <a:gradFill rotWithShape="1">
            <a:gsLst>
              <a:gs pos="0">
                <a:srgbClr val="4CAF82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6000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85750" y="332482"/>
            <a:ext cx="9172575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43"/>
              </a:lnSpc>
              <a:spcBef>
                <a:spcPts val="230"/>
              </a:spcBef>
              <a:spcAft>
                <a:spcPts val="110"/>
              </a:spcAft>
              <a:buNone/>
            </a:pPr>
            <a:r>
              <a:rPr lang="en-US" sz="1690" b="1" kern="0" spc="17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 US-60 / Superstition Blvd &amp; Ironwood Drive Corridors</a:t>
            </a:r>
            <a:endParaRPr lang="en-US" sz="1690" dirty="0"/>
          </a:p>
        </p:txBody>
      </p:sp>
      <p:sp>
        <p:nvSpPr>
          <p:cNvPr id="9" name="Text 7"/>
          <p:cNvSpPr/>
          <p:nvPr/>
        </p:nvSpPr>
        <p:spPr>
          <a:xfrm>
            <a:off x="285750" y="632200"/>
            <a:ext cx="9429750" cy="156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30"/>
              </a:lnSpc>
            </a:pPr>
            <a:r>
              <a:rPr lang="en-US" sz="8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major arterials generating consistent multi-year offense activity  |  2023 – 2025  | Both Corridors: 2023: 28  |  2024: 16  |  2025: 17</a:t>
            </a:r>
            <a:endParaRPr lang="en-US" sz="820" dirty="0"/>
          </a:p>
        </p:txBody>
      </p:sp>
      <p:sp>
        <p:nvSpPr>
          <p:cNvPr id="10" name="Text 8"/>
          <p:cNvSpPr/>
          <p:nvPr/>
        </p:nvSpPr>
        <p:spPr>
          <a:xfrm>
            <a:off x="285750" y="849660"/>
            <a:ext cx="4225230" cy="3512077"/>
          </a:xfrm>
          <a:prstGeom prst="roundRect">
            <a:avLst>
              <a:gd name="adj" fmla="val 2548"/>
            </a:avLst>
          </a:prstGeom>
          <a:solidFill>
            <a:srgbClr val="132040"/>
          </a:solidFill>
          <a:ln w="9525">
            <a:solidFill>
              <a:srgbClr val="8FA3C8">
                <a:alpha val="13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95275" y="1294507"/>
            <a:ext cx="4206180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23416" y="966341"/>
            <a:ext cx="242441" cy="242441"/>
          </a:xfrm>
          <a:prstGeom prst="roundRect">
            <a:avLst>
              <a:gd name="adj" fmla="val 23573"/>
            </a:avLst>
          </a:prstGeom>
          <a:solidFill>
            <a:srgbClr val="C9A84C">
              <a:alpha val="14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268" y="1021193"/>
            <a:ext cx="132588" cy="13258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736848" y="951756"/>
            <a:ext cx="2333208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60" b="1" kern="0" spc="1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US-60 / Superstition Blvd Corridor</a:t>
            </a:r>
            <a:endParaRPr lang="en-US" sz="960" dirty="0"/>
          </a:p>
        </p:txBody>
      </p:sp>
      <p:sp>
        <p:nvSpPr>
          <p:cNvPr id="15" name="Text 12"/>
          <p:cNvSpPr/>
          <p:nvPr/>
        </p:nvSpPr>
        <p:spPr>
          <a:xfrm>
            <a:off x="736848" y="1105495"/>
            <a:ext cx="233320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 · Traffic Enforcement · Drug Possession · Highway Zone</a:t>
            </a:r>
            <a:endParaRPr lang="en-US" sz="620" dirty="0"/>
          </a:p>
        </p:txBody>
      </p:sp>
      <p:sp>
        <p:nvSpPr>
          <p:cNvPr id="16" name="Text 13"/>
          <p:cNvSpPr/>
          <p:nvPr/>
        </p:nvSpPr>
        <p:spPr>
          <a:xfrm>
            <a:off x="3560118" y="997446"/>
            <a:ext cx="813197" cy="198254"/>
          </a:xfrm>
          <a:prstGeom prst="roundRect">
            <a:avLst>
              <a:gd name="adj" fmla="val 28827"/>
            </a:avLst>
          </a:prstGeom>
          <a:solidFill>
            <a:srgbClr val="4CAF82">
              <a:alpha val="15000"/>
            </a:srgbClr>
          </a:solidFill>
          <a:ln w="9525">
            <a:solidFill>
              <a:srgbClr val="4CAF82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DECLINING ✓</a:t>
            </a:r>
            <a:endParaRPr lang="en-US" sz="62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03808" y="1021193"/>
            <a:ext cx="132588" cy="13258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66266" y="1347192"/>
            <a:ext cx="1906819" cy="176808"/>
          </a:xfrm>
          <a:prstGeom prst="rect">
            <a:avLst/>
          </a:prstGeom>
          <a:noFill/>
          <a:ln/>
        </p:spPr>
        <p:txBody>
          <a:bodyPr wrap="none" lIns="57150" tIns="43180" rIns="57150" bIns="43180" rtlCol="0" anchor="t"/>
          <a:lstStyle/>
          <a:p>
            <a:pPr marL="0" indent="0" algn="l"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</a:t>
            </a:r>
            <a:endParaRPr lang="en-US" sz="560" dirty="0"/>
          </a:p>
        </p:txBody>
      </p:sp>
      <p:sp>
        <p:nvSpPr>
          <p:cNvPr id="19" name="Text 15"/>
          <p:cNvSpPr/>
          <p:nvPr/>
        </p:nvSpPr>
        <p:spPr>
          <a:xfrm>
            <a:off x="366266" y="1514475"/>
            <a:ext cx="1869430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6"/>
          <p:cNvSpPr/>
          <p:nvPr/>
        </p:nvSpPr>
        <p:spPr>
          <a:xfrm>
            <a:off x="2232173" y="1347192"/>
            <a:ext cx="359322" cy="176808"/>
          </a:xfrm>
          <a:prstGeom prst="rect">
            <a:avLst/>
          </a:prstGeom>
          <a:noFill/>
          <a:ln/>
        </p:spPr>
        <p:txBody>
          <a:bodyPr wrap="none" lIns="57150" tIns="43180" rIns="57150" bIns="43180" rtlCol="0" anchor="t"/>
          <a:lstStyle/>
          <a:p>
            <a:pPr marL="0" indent="0" algn="ctr"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60" dirty="0"/>
          </a:p>
        </p:txBody>
      </p:sp>
      <p:sp>
        <p:nvSpPr>
          <p:cNvPr id="21" name="Text 17"/>
          <p:cNvSpPr/>
          <p:nvPr/>
        </p:nvSpPr>
        <p:spPr>
          <a:xfrm>
            <a:off x="2235696" y="1514475"/>
            <a:ext cx="352276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2584450" y="1347192"/>
            <a:ext cx="359322" cy="176808"/>
          </a:xfrm>
          <a:prstGeom prst="rect">
            <a:avLst/>
          </a:prstGeom>
          <a:noFill/>
          <a:ln/>
        </p:spPr>
        <p:txBody>
          <a:bodyPr wrap="none" lIns="57150" tIns="43180" rIns="57150" bIns="43180" rtlCol="0" anchor="t"/>
          <a:lstStyle/>
          <a:p>
            <a:pPr marL="0" indent="0" algn="ctr"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60" dirty="0"/>
          </a:p>
        </p:txBody>
      </p:sp>
      <p:sp>
        <p:nvSpPr>
          <p:cNvPr id="23" name="Text 19"/>
          <p:cNvSpPr/>
          <p:nvPr/>
        </p:nvSpPr>
        <p:spPr>
          <a:xfrm>
            <a:off x="2587972" y="1514475"/>
            <a:ext cx="352276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0"/>
          <p:cNvSpPr/>
          <p:nvPr/>
        </p:nvSpPr>
        <p:spPr>
          <a:xfrm>
            <a:off x="2936726" y="1347192"/>
            <a:ext cx="359322" cy="176808"/>
          </a:xfrm>
          <a:prstGeom prst="rect">
            <a:avLst/>
          </a:prstGeom>
          <a:noFill/>
          <a:ln/>
        </p:spPr>
        <p:txBody>
          <a:bodyPr wrap="none" lIns="57150" tIns="43180" rIns="57150" bIns="43180" rtlCol="0" anchor="t"/>
          <a:lstStyle/>
          <a:p>
            <a:pPr marL="0" indent="0" algn="ctr"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60" dirty="0"/>
          </a:p>
        </p:txBody>
      </p:sp>
      <p:sp>
        <p:nvSpPr>
          <p:cNvPr id="25" name="Text 21"/>
          <p:cNvSpPr/>
          <p:nvPr/>
        </p:nvSpPr>
        <p:spPr>
          <a:xfrm>
            <a:off x="2940248" y="1514475"/>
            <a:ext cx="352276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2"/>
          <p:cNvSpPr/>
          <p:nvPr/>
        </p:nvSpPr>
        <p:spPr>
          <a:xfrm>
            <a:off x="3281145" y="1347192"/>
            <a:ext cx="1160699" cy="176808"/>
          </a:xfrm>
          <a:prstGeom prst="rect">
            <a:avLst/>
          </a:prstGeom>
          <a:noFill/>
          <a:ln/>
        </p:spPr>
        <p:txBody>
          <a:bodyPr wrap="none" lIns="57150" tIns="43180" rIns="57150" bIns="43180" rtlCol="0" anchor="t"/>
          <a:lstStyle/>
          <a:p>
            <a:pPr marL="0" indent="0" algn="ctr"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</a:t>
            </a:r>
            <a:endParaRPr lang="en-US" sz="560" dirty="0"/>
          </a:p>
        </p:txBody>
      </p:sp>
      <p:sp>
        <p:nvSpPr>
          <p:cNvPr id="27" name="Text 23"/>
          <p:cNvSpPr/>
          <p:nvPr/>
        </p:nvSpPr>
        <p:spPr>
          <a:xfrm>
            <a:off x="3292525" y="1514475"/>
            <a:ext cx="1137940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4"/>
          <p:cNvSpPr/>
          <p:nvPr/>
        </p:nvSpPr>
        <p:spPr>
          <a:xfrm>
            <a:off x="366266" y="1524000"/>
            <a:ext cx="1906819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l"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3135 W Superstition Blvd</a:t>
            </a:r>
            <a:endParaRPr lang="en-US" sz="650" dirty="0"/>
          </a:p>
        </p:txBody>
      </p:sp>
      <p:sp>
        <p:nvSpPr>
          <p:cNvPr id="29" name="Text 25"/>
          <p:cNvSpPr/>
          <p:nvPr/>
        </p:nvSpPr>
        <p:spPr>
          <a:xfrm>
            <a:off x="366266" y="1690092"/>
            <a:ext cx="186943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6"/>
          <p:cNvSpPr/>
          <p:nvPr/>
        </p:nvSpPr>
        <p:spPr>
          <a:xfrm>
            <a:off x="2232173" y="1524000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700" dirty="0"/>
          </a:p>
        </p:txBody>
      </p:sp>
      <p:sp>
        <p:nvSpPr>
          <p:cNvPr id="31" name="Text 27"/>
          <p:cNvSpPr/>
          <p:nvPr/>
        </p:nvSpPr>
        <p:spPr>
          <a:xfrm>
            <a:off x="2235696" y="1690092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8"/>
          <p:cNvSpPr/>
          <p:nvPr/>
        </p:nvSpPr>
        <p:spPr>
          <a:xfrm>
            <a:off x="2584450" y="1524000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00" dirty="0"/>
          </a:p>
        </p:txBody>
      </p:sp>
      <p:sp>
        <p:nvSpPr>
          <p:cNvPr id="33" name="Text 29"/>
          <p:cNvSpPr/>
          <p:nvPr/>
        </p:nvSpPr>
        <p:spPr>
          <a:xfrm>
            <a:off x="2587972" y="1690092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30"/>
          <p:cNvSpPr/>
          <p:nvPr/>
        </p:nvSpPr>
        <p:spPr>
          <a:xfrm>
            <a:off x="2936726" y="1524000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35" name="Text 31"/>
          <p:cNvSpPr/>
          <p:nvPr/>
        </p:nvSpPr>
        <p:spPr>
          <a:xfrm>
            <a:off x="2940248" y="1690092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2"/>
          <p:cNvSpPr/>
          <p:nvPr/>
        </p:nvSpPr>
        <p:spPr>
          <a:xfrm>
            <a:off x="3292525" y="1690092"/>
            <a:ext cx="113794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3"/>
          <p:cNvSpPr/>
          <p:nvPr/>
        </p:nvSpPr>
        <p:spPr>
          <a:xfrm>
            <a:off x="3349675" y="1594098"/>
            <a:ext cx="765125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4"/>
          <p:cNvSpPr/>
          <p:nvPr/>
        </p:nvSpPr>
        <p:spPr>
          <a:xfrm>
            <a:off x="3349675" y="1594098"/>
            <a:ext cx="765125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4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5"/>
          <p:cNvSpPr/>
          <p:nvPr/>
        </p:nvSpPr>
        <p:spPr>
          <a:xfrm>
            <a:off x="4127912" y="1568946"/>
            <a:ext cx="245403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−100%</a:t>
            </a:r>
            <a:endParaRPr lang="en-US" sz="560" dirty="0"/>
          </a:p>
        </p:txBody>
      </p:sp>
      <p:sp>
        <p:nvSpPr>
          <p:cNvPr id="40" name="Text 36"/>
          <p:cNvSpPr/>
          <p:nvPr/>
        </p:nvSpPr>
        <p:spPr>
          <a:xfrm>
            <a:off x="366266" y="1699617"/>
            <a:ext cx="1906819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l"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2900 W Superstition Blvd</a:t>
            </a:r>
            <a:endParaRPr lang="en-US" sz="650" dirty="0"/>
          </a:p>
        </p:txBody>
      </p:sp>
      <p:sp>
        <p:nvSpPr>
          <p:cNvPr id="41" name="Text 37"/>
          <p:cNvSpPr/>
          <p:nvPr/>
        </p:nvSpPr>
        <p:spPr>
          <a:xfrm>
            <a:off x="366266" y="1865709"/>
            <a:ext cx="186943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8"/>
          <p:cNvSpPr/>
          <p:nvPr/>
        </p:nvSpPr>
        <p:spPr>
          <a:xfrm>
            <a:off x="2232173" y="1699617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00" dirty="0"/>
          </a:p>
        </p:txBody>
      </p:sp>
      <p:sp>
        <p:nvSpPr>
          <p:cNvPr id="43" name="Text 39"/>
          <p:cNvSpPr/>
          <p:nvPr/>
        </p:nvSpPr>
        <p:spPr>
          <a:xfrm>
            <a:off x="2235696" y="1865709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40"/>
          <p:cNvSpPr/>
          <p:nvPr/>
        </p:nvSpPr>
        <p:spPr>
          <a:xfrm>
            <a:off x="2584450" y="1699617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00" dirty="0"/>
          </a:p>
        </p:txBody>
      </p:sp>
      <p:sp>
        <p:nvSpPr>
          <p:cNvPr id="45" name="Text 41"/>
          <p:cNvSpPr/>
          <p:nvPr/>
        </p:nvSpPr>
        <p:spPr>
          <a:xfrm>
            <a:off x="2587972" y="1865709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42"/>
          <p:cNvSpPr/>
          <p:nvPr/>
        </p:nvSpPr>
        <p:spPr>
          <a:xfrm>
            <a:off x="2936726" y="1699617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47" name="Text 43"/>
          <p:cNvSpPr/>
          <p:nvPr/>
        </p:nvSpPr>
        <p:spPr>
          <a:xfrm>
            <a:off x="2940248" y="1865709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44"/>
          <p:cNvSpPr/>
          <p:nvPr/>
        </p:nvSpPr>
        <p:spPr>
          <a:xfrm>
            <a:off x="3292525" y="1865709"/>
            <a:ext cx="113794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5"/>
          <p:cNvSpPr/>
          <p:nvPr/>
        </p:nvSpPr>
        <p:spPr>
          <a:xfrm>
            <a:off x="3349675" y="1769715"/>
            <a:ext cx="765125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6"/>
          <p:cNvSpPr/>
          <p:nvPr/>
        </p:nvSpPr>
        <p:spPr>
          <a:xfrm>
            <a:off x="3349675" y="1769715"/>
            <a:ext cx="252413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4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7"/>
          <p:cNvSpPr/>
          <p:nvPr/>
        </p:nvSpPr>
        <p:spPr>
          <a:xfrm>
            <a:off x="4127912" y="1744563"/>
            <a:ext cx="245403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−100%</a:t>
            </a:r>
            <a:endParaRPr lang="en-US" sz="560" dirty="0"/>
          </a:p>
        </p:txBody>
      </p:sp>
      <p:sp>
        <p:nvSpPr>
          <p:cNvPr id="52" name="Text 48"/>
          <p:cNvSpPr/>
          <p:nvPr/>
        </p:nvSpPr>
        <p:spPr>
          <a:xfrm>
            <a:off x="366266" y="1875234"/>
            <a:ext cx="1906819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l"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 W Superstition Blvd</a:t>
            </a:r>
            <a:endParaRPr lang="en-US" sz="650" dirty="0"/>
          </a:p>
        </p:txBody>
      </p:sp>
      <p:sp>
        <p:nvSpPr>
          <p:cNvPr id="53" name="Text 49"/>
          <p:cNvSpPr/>
          <p:nvPr/>
        </p:nvSpPr>
        <p:spPr>
          <a:xfrm>
            <a:off x="366266" y="2041327"/>
            <a:ext cx="186943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50"/>
          <p:cNvSpPr/>
          <p:nvPr/>
        </p:nvSpPr>
        <p:spPr>
          <a:xfrm>
            <a:off x="2232173" y="1875234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00" dirty="0"/>
          </a:p>
        </p:txBody>
      </p:sp>
      <p:sp>
        <p:nvSpPr>
          <p:cNvPr id="55" name="Text 51"/>
          <p:cNvSpPr/>
          <p:nvPr/>
        </p:nvSpPr>
        <p:spPr>
          <a:xfrm>
            <a:off x="2235696" y="2041327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52"/>
          <p:cNvSpPr/>
          <p:nvPr/>
        </p:nvSpPr>
        <p:spPr>
          <a:xfrm>
            <a:off x="2584450" y="1875234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57" name="Text 53"/>
          <p:cNvSpPr/>
          <p:nvPr/>
        </p:nvSpPr>
        <p:spPr>
          <a:xfrm>
            <a:off x="2587972" y="2041327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54"/>
          <p:cNvSpPr/>
          <p:nvPr/>
        </p:nvSpPr>
        <p:spPr>
          <a:xfrm>
            <a:off x="2936726" y="1875234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59" name="Text 55"/>
          <p:cNvSpPr/>
          <p:nvPr/>
        </p:nvSpPr>
        <p:spPr>
          <a:xfrm>
            <a:off x="2940248" y="2041327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56"/>
          <p:cNvSpPr/>
          <p:nvPr/>
        </p:nvSpPr>
        <p:spPr>
          <a:xfrm>
            <a:off x="3292525" y="2041327"/>
            <a:ext cx="113794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57"/>
          <p:cNvSpPr/>
          <p:nvPr/>
        </p:nvSpPr>
        <p:spPr>
          <a:xfrm>
            <a:off x="3349675" y="1945332"/>
            <a:ext cx="727770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58"/>
          <p:cNvSpPr/>
          <p:nvPr/>
        </p:nvSpPr>
        <p:spPr>
          <a:xfrm>
            <a:off x="3349675" y="1945332"/>
            <a:ext cx="24006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9"/>
          <p:cNvSpPr/>
          <p:nvPr/>
        </p:nvSpPr>
        <p:spPr>
          <a:xfrm>
            <a:off x="4086820" y="1920180"/>
            <a:ext cx="286494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Cleared</a:t>
            </a:r>
            <a:endParaRPr lang="en-US" sz="560" dirty="0"/>
          </a:p>
        </p:txBody>
      </p:sp>
      <p:sp>
        <p:nvSpPr>
          <p:cNvPr id="64" name="Text 60"/>
          <p:cNvSpPr/>
          <p:nvPr/>
        </p:nvSpPr>
        <p:spPr>
          <a:xfrm>
            <a:off x="366266" y="2050852"/>
            <a:ext cx="1906819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l"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Superstition / Meridian Dr</a:t>
            </a:r>
            <a:endParaRPr lang="en-US" sz="650" dirty="0"/>
          </a:p>
        </p:txBody>
      </p:sp>
      <p:sp>
        <p:nvSpPr>
          <p:cNvPr id="65" name="Text 61"/>
          <p:cNvSpPr/>
          <p:nvPr/>
        </p:nvSpPr>
        <p:spPr>
          <a:xfrm>
            <a:off x="366266" y="2216944"/>
            <a:ext cx="186943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62"/>
          <p:cNvSpPr/>
          <p:nvPr/>
        </p:nvSpPr>
        <p:spPr>
          <a:xfrm>
            <a:off x="2232173" y="2050852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00" dirty="0"/>
          </a:p>
        </p:txBody>
      </p:sp>
      <p:sp>
        <p:nvSpPr>
          <p:cNvPr id="67" name="Text 63"/>
          <p:cNvSpPr/>
          <p:nvPr/>
        </p:nvSpPr>
        <p:spPr>
          <a:xfrm>
            <a:off x="2235696" y="2216944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64"/>
          <p:cNvSpPr/>
          <p:nvPr/>
        </p:nvSpPr>
        <p:spPr>
          <a:xfrm>
            <a:off x="2584450" y="2050852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69" name="Text 65"/>
          <p:cNvSpPr/>
          <p:nvPr/>
        </p:nvSpPr>
        <p:spPr>
          <a:xfrm>
            <a:off x="2587972" y="2216944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66"/>
          <p:cNvSpPr/>
          <p:nvPr/>
        </p:nvSpPr>
        <p:spPr>
          <a:xfrm>
            <a:off x="2936726" y="2050852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00" dirty="0"/>
          </a:p>
        </p:txBody>
      </p:sp>
      <p:sp>
        <p:nvSpPr>
          <p:cNvPr id="71" name="Text 67"/>
          <p:cNvSpPr/>
          <p:nvPr/>
        </p:nvSpPr>
        <p:spPr>
          <a:xfrm>
            <a:off x="2940248" y="2216944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8"/>
          <p:cNvSpPr/>
          <p:nvPr/>
        </p:nvSpPr>
        <p:spPr>
          <a:xfrm>
            <a:off x="3292525" y="2216944"/>
            <a:ext cx="113794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9"/>
          <p:cNvSpPr/>
          <p:nvPr/>
        </p:nvSpPr>
        <p:spPr>
          <a:xfrm>
            <a:off x="3349675" y="2120950"/>
            <a:ext cx="722412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4" name="Text 70"/>
          <p:cNvSpPr/>
          <p:nvPr/>
        </p:nvSpPr>
        <p:spPr>
          <a:xfrm>
            <a:off x="3349675" y="2120950"/>
            <a:ext cx="238274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E05C5C"/>
              </a:gs>
              <a:gs pos="100000">
                <a:srgbClr val="E05C5C">
                  <a:alpha val="4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71"/>
          <p:cNvSpPr/>
          <p:nvPr/>
        </p:nvSpPr>
        <p:spPr>
          <a:xfrm>
            <a:off x="4080927" y="2095798"/>
            <a:ext cx="292388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Active</a:t>
            </a:r>
            <a:endParaRPr lang="en-US" sz="560" dirty="0">
              <a:solidFill>
                <a:srgbClr val="E05C5C"/>
              </a:solidFill>
            </a:endParaRPr>
          </a:p>
        </p:txBody>
      </p:sp>
      <p:sp>
        <p:nvSpPr>
          <p:cNvPr id="76" name="Text 72"/>
          <p:cNvSpPr/>
          <p:nvPr/>
        </p:nvSpPr>
        <p:spPr>
          <a:xfrm>
            <a:off x="366266" y="2226469"/>
            <a:ext cx="1906819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l"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Superstition / Delaware Dr</a:t>
            </a:r>
            <a:endParaRPr lang="en-US" sz="650" dirty="0"/>
          </a:p>
        </p:txBody>
      </p:sp>
      <p:sp>
        <p:nvSpPr>
          <p:cNvPr id="77" name="Text 73"/>
          <p:cNvSpPr/>
          <p:nvPr/>
        </p:nvSpPr>
        <p:spPr>
          <a:xfrm>
            <a:off x="366266" y="2392561"/>
            <a:ext cx="186943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8" name="Text 74"/>
          <p:cNvSpPr/>
          <p:nvPr/>
        </p:nvSpPr>
        <p:spPr>
          <a:xfrm>
            <a:off x="2232173" y="2226469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00" dirty="0"/>
          </a:p>
        </p:txBody>
      </p:sp>
      <p:sp>
        <p:nvSpPr>
          <p:cNvPr id="79" name="Text 75"/>
          <p:cNvSpPr/>
          <p:nvPr/>
        </p:nvSpPr>
        <p:spPr>
          <a:xfrm>
            <a:off x="2235696" y="2392561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0" name="Text 76"/>
          <p:cNvSpPr/>
          <p:nvPr/>
        </p:nvSpPr>
        <p:spPr>
          <a:xfrm>
            <a:off x="2584450" y="2226469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81" name="Text 77"/>
          <p:cNvSpPr/>
          <p:nvPr/>
        </p:nvSpPr>
        <p:spPr>
          <a:xfrm>
            <a:off x="2587972" y="2392561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2" name="Text 78"/>
          <p:cNvSpPr/>
          <p:nvPr/>
        </p:nvSpPr>
        <p:spPr>
          <a:xfrm>
            <a:off x="2936726" y="2226469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83" name="Text 79"/>
          <p:cNvSpPr/>
          <p:nvPr/>
        </p:nvSpPr>
        <p:spPr>
          <a:xfrm>
            <a:off x="2940248" y="2392561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4" name="Text 80"/>
          <p:cNvSpPr/>
          <p:nvPr/>
        </p:nvSpPr>
        <p:spPr>
          <a:xfrm>
            <a:off x="3292525" y="2392561"/>
            <a:ext cx="113794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5" name="Text 81"/>
          <p:cNvSpPr/>
          <p:nvPr/>
        </p:nvSpPr>
        <p:spPr>
          <a:xfrm>
            <a:off x="3349675" y="2296567"/>
            <a:ext cx="727770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6" name="Text 82"/>
          <p:cNvSpPr/>
          <p:nvPr/>
        </p:nvSpPr>
        <p:spPr>
          <a:xfrm>
            <a:off x="3349675" y="2296567"/>
            <a:ext cx="15999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Text 83"/>
          <p:cNvSpPr/>
          <p:nvPr/>
        </p:nvSpPr>
        <p:spPr>
          <a:xfrm>
            <a:off x="4086820" y="2271415"/>
            <a:ext cx="286494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Cleared</a:t>
            </a:r>
            <a:endParaRPr lang="en-US" sz="560" dirty="0"/>
          </a:p>
        </p:txBody>
      </p:sp>
      <p:sp>
        <p:nvSpPr>
          <p:cNvPr id="88" name="Text 84"/>
          <p:cNvSpPr/>
          <p:nvPr/>
        </p:nvSpPr>
        <p:spPr>
          <a:xfrm>
            <a:off x="423416" y="2442270"/>
            <a:ext cx="1930643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1633 W/S Superstition Blvd</a:t>
            </a:r>
            <a:endParaRPr lang="en-US" sz="650" dirty="0"/>
          </a:p>
        </p:txBody>
      </p:sp>
      <p:sp>
        <p:nvSpPr>
          <p:cNvPr id="89" name="Text 85"/>
          <p:cNvSpPr/>
          <p:nvPr/>
        </p:nvSpPr>
        <p:spPr>
          <a:xfrm>
            <a:off x="2232173" y="2402086"/>
            <a:ext cx="359322" cy="179397"/>
          </a:xfrm>
          <a:prstGeom prst="rect">
            <a:avLst/>
          </a:prstGeom>
          <a:noFill/>
          <a:ln/>
        </p:spPr>
        <p:txBody>
          <a:bodyPr wrap="square" lIns="57150" tIns="35560" rIns="57150" bIns="35560" rtlCol="0" anchor="t"/>
          <a:lstStyle/>
          <a:p>
            <a:pPr marL="0" indent="0" algn="ctr">
              <a:lnSpc>
                <a:spcPts val="700"/>
              </a:lnSpc>
              <a:buNone/>
            </a:pPr>
            <a:r>
              <a:rPr lang="en-US" sz="7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00" dirty="0"/>
          </a:p>
        </p:txBody>
      </p:sp>
      <p:sp>
        <p:nvSpPr>
          <p:cNvPr id="90" name="Text 86"/>
          <p:cNvSpPr/>
          <p:nvPr/>
        </p:nvSpPr>
        <p:spPr>
          <a:xfrm>
            <a:off x="2584450" y="2402086"/>
            <a:ext cx="359322" cy="179397"/>
          </a:xfrm>
          <a:prstGeom prst="rect">
            <a:avLst/>
          </a:prstGeom>
          <a:noFill/>
          <a:ln/>
        </p:spPr>
        <p:txBody>
          <a:bodyPr wrap="square" lIns="57150" tIns="35560" rIns="57150" bIns="35560" rtlCol="0" anchor="t"/>
          <a:lstStyle/>
          <a:p>
            <a:pPr marL="0" indent="0" algn="ctr">
              <a:lnSpc>
                <a:spcPts val="700"/>
              </a:lnSpc>
              <a:buNone/>
            </a:pPr>
            <a:r>
              <a:rPr lang="en-US" sz="700" dirty="0">
                <a:solidFill>
                  <a:srgbClr val="8FA3C8">
                    <a:alpha val="3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91" name="Text 87"/>
          <p:cNvSpPr/>
          <p:nvPr/>
        </p:nvSpPr>
        <p:spPr>
          <a:xfrm>
            <a:off x="2936726" y="2402086"/>
            <a:ext cx="359322" cy="179397"/>
          </a:xfrm>
          <a:prstGeom prst="rect">
            <a:avLst/>
          </a:prstGeom>
          <a:noFill/>
          <a:ln/>
        </p:spPr>
        <p:txBody>
          <a:bodyPr wrap="square" lIns="57150" tIns="35560" rIns="57150" bIns="35560" rtlCol="0" anchor="t"/>
          <a:lstStyle/>
          <a:p>
            <a:pPr marL="0" indent="0" algn="ctr">
              <a:lnSpc>
                <a:spcPts val="700"/>
              </a:lnSpc>
              <a:buNone/>
            </a:pPr>
            <a:r>
              <a:rPr lang="en-US" sz="700" dirty="0">
                <a:solidFill>
                  <a:srgbClr val="8FA3C8">
                    <a:alpha val="3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92" name="Text 88"/>
          <p:cNvSpPr/>
          <p:nvPr/>
        </p:nvSpPr>
        <p:spPr>
          <a:xfrm>
            <a:off x="3349675" y="2472184"/>
            <a:ext cx="727770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3" name="Text 89"/>
          <p:cNvSpPr/>
          <p:nvPr/>
        </p:nvSpPr>
        <p:spPr>
          <a:xfrm>
            <a:off x="3349675" y="2472184"/>
            <a:ext cx="15999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4" name="Text 90"/>
          <p:cNvSpPr/>
          <p:nvPr/>
        </p:nvSpPr>
        <p:spPr>
          <a:xfrm>
            <a:off x="4086820" y="2447032"/>
            <a:ext cx="286494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Cleared</a:t>
            </a:r>
            <a:endParaRPr lang="en-US" sz="560" dirty="0"/>
          </a:p>
        </p:txBody>
      </p:sp>
      <p:sp>
        <p:nvSpPr>
          <p:cNvPr id="95" name="Text 91"/>
          <p:cNvSpPr/>
          <p:nvPr/>
        </p:nvSpPr>
        <p:spPr>
          <a:xfrm>
            <a:off x="295275" y="3385695"/>
            <a:ext cx="4206180" cy="401985"/>
          </a:xfrm>
          <a:prstGeom prst="rect">
            <a:avLst/>
          </a:prstGeom>
          <a:solidFill>
            <a:srgbClr val="000000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6" name="Text 92"/>
          <p:cNvSpPr/>
          <p:nvPr/>
        </p:nvSpPr>
        <p:spPr>
          <a:xfrm>
            <a:off x="295275" y="3385695"/>
            <a:ext cx="4206180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7" name="Text 93"/>
          <p:cNvSpPr/>
          <p:nvPr/>
        </p:nvSpPr>
        <p:spPr>
          <a:xfrm>
            <a:off x="423416" y="3538095"/>
            <a:ext cx="80955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 TOTAL</a:t>
            </a:r>
            <a:endParaRPr lang="en-US" sz="560" dirty="0"/>
          </a:p>
        </p:txBody>
      </p:sp>
      <p:sp>
        <p:nvSpPr>
          <p:cNvPr id="98" name="Text 94"/>
          <p:cNvSpPr/>
          <p:nvPr/>
        </p:nvSpPr>
        <p:spPr>
          <a:xfrm>
            <a:off x="1230362" y="3473627"/>
            <a:ext cx="771016" cy="304528"/>
          </a:xfrm>
          <a:prstGeom prst="rect">
            <a:avLst/>
          </a:prstGeom>
          <a:noFill/>
          <a:ln/>
        </p:spPr>
        <p:txBody>
          <a:bodyPr wrap="square" lIns="29210" tIns="0" rIns="29210" bIns="0" rtlCol="0" anchor="t"/>
          <a:lstStyle/>
          <a:p>
            <a:pPr marL="0" indent="0" algn="ctr">
              <a:lnSpc>
                <a:spcPts val="1000"/>
              </a:lnSpc>
              <a:buNone/>
            </a:pPr>
            <a:r>
              <a:rPr lang="en-US" sz="101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
</a:t>
            </a:r>
            <a:r>
              <a:rPr lang="en-US" sz="560" kern="0" spc="3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1200" dirty="0"/>
          </a:p>
        </p:txBody>
      </p:sp>
      <p:sp>
        <p:nvSpPr>
          <p:cNvPr id="99" name="Text 95"/>
          <p:cNvSpPr/>
          <p:nvPr/>
        </p:nvSpPr>
        <p:spPr>
          <a:xfrm>
            <a:off x="2029420" y="3516217"/>
            <a:ext cx="36835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790" dirty="0"/>
          </a:p>
        </p:txBody>
      </p:sp>
      <p:sp>
        <p:nvSpPr>
          <p:cNvPr id="100" name="Text 96"/>
          <p:cNvSpPr/>
          <p:nvPr/>
        </p:nvSpPr>
        <p:spPr>
          <a:xfrm>
            <a:off x="2106067" y="3473630"/>
            <a:ext cx="771016" cy="304526"/>
          </a:xfrm>
          <a:prstGeom prst="rect">
            <a:avLst/>
          </a:prstGeom>
          <a:noFill/>
          <a:ln/>
        </p:spPr>
        <p:txBody>
          <a:bodyPr wrap="square" lIns="29210" tIns="0" rIns="29210" bIns="0" rtlCol="0" anchor="t"/>
          <a:lstStyle/>
          <a:p>
            <a:pPr marL="0" indent="0" algn="ctr">
              <a:lnSpc>
                <a:spcPts val="1000"/>
              </a:lnSpc>
              <a:buNone/>
            </a:pPr>
            <a:r>
              <a:rPr lang="en-US" sz="101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
</a:t>
            </a:r>
            <a:r>
              <a:rPr lang="en-US" sz="560" kern="0" spc="3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1200" dirty="0"/>
          </a:p>
        </p:txBody>
      </p:sp>
      <p:sp>
        <p:nvSpPr>
          <p:cNvPr id="101" name="Text 97"/>
          <p:cNvSpPr/>
          <p:nvPr/>
        </p:nvSpPr>
        <p:spPr>
          <a:xfrm>
            <a:off x="2905125" y="3516217"/>
            <a:ext cx="36835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790" dirty="0"/>
          </a:p>
        </p:txBody>
      </p:sp>
      <p:sp>
        <p:nvSpPr>
          <p:cNvPr id="102" name="Text 98"/>
          <p:cNvSpPr/>
          <p:nvPr/>
        </p:nvSpPr>
        <p:spPr>
          <a:xfrm>
            <a:off x="2981771" y="3473626"/>
            <a:ext cx="771016" cy="304529"/>
          </a:xfrm>
          <a:prstGeom prst="rect">
            <a:avLst/>
          </a:prstGeom>
          <a:noFill/>
          <a:ln/>
        </p:spPr>
        <p:txBody>
          <a:bodyPr wrap="square" lIns="29210" tIns="0" rIns="29210" bIns="0" rtlCol="0" anchor="t"/>
          <a:lstStyle/>
          <a:p>
            <a:pPr marL="0" indent="0" algn="ctr">
              <a:lnSpc>
                <a:spcPts val="1000"/>
              </a:lnSpc>
              <a:buNone/>
            </a:pPr>
            <a:r>
              <a:rPr lang="en-US" sz="101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
</a:t>
            </a:r>
            <a:r>
              <a:rPr lang="en-US" sz="560" kern="0" spc="3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200" dirty="0"/>
          </a:p>
        </p:txBody>
      </p:sp>
      <p:sp>
        <p:nvSpPr>
          <p:cNvPr id="103" name="Text 99"/>
          <p:cNvSpPr/>
          <p:nvPr/>
        </p:nvSpPr>
        <p:spPr>
          <a:xfrm>
            <a:off x="3674105" y="3452370"/>
            <a:ext cx="699209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3-Yr Combined</a:t>
            </a:r>
            <a:endParaRPr lang="en-US" sz="560" dirty="0"/>
          </a:p>
        </p:txBody>
      </p:sp>
      <p:sp>
        <p:nvSpPr>
          <p:cNvPr id="104" name="Text 100"/>
          <p:cNvSpPr/>
          <p:nvPr/>
        </p:nvSpPr>
        <p:spPr>
          <a:xfrm>
            <a:off x="3674105" y="3559079"/>
            <a:ext cx="6992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cases</a:t>
            </a:r>
            <a:endParaRPr lang="en-US" sz="900" dirty="0"/>
          </a:p>
        </p:txBody>
      </p:sp>
      <p:sp>
        <p:nvSpPr>
          <p:cNvPr id="105" name="Text 101"/>
          <p:cNvSpPr/>
          <p:nvPr/>
        </p:nvSpPr>
        <p:spPr>
          <a:xfrm>
            <a:off x="295275" y="3807233"/>
            <a:ext cx="4206180" cy="344091"/>
          </a:xfrm>
          <a:prstGeom prst="rect">
            <a:avLst/>
          </a:prstGeom>
          <a:solidFill>
            <a:srgbClr val="C9A84C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6" name="Text 102"/>
          <p:cNvSpPr/>
          <p:nvPr/>
        </p:nvSpPr>
        <p:spPr>
          <a:xfrm>
            <a:off x="295275" y="3787679"/>
            <a:ext cx="4206180" cy="9525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586" y="3862227"/>
            <a:ext cx="132588" cy="243480"/>
          </a:xfrm>
          <a:prstGeom prst="rect">
            <a:avLst/>
          </a:prstGeom>
        </p:spPr>
      </p:pic>
      <p:sp>
        <p:nvSpPr>
          <p:cNvPr id="108" name="Text 103"/>
          <p:cNvSpPr/>
          <p:nvPr/>
        </p:nvSpPr>
        <p:spPr>
          <a:xfrm>
            <a:off x="572598" y="3848739"/>
            <a:ext cx="3928857" cy="2312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68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-86% dramatic decline – </a:t>
            </a:r>
            <a:r>
              <a:rPr lang="en-US" sz="62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21 cases in 2023 down to just 3 in 2025, reflecting consistent enforcement progress along the highway corridor.</a:t>
            </a:r>
            <a:endParaRPr lang="en-US" sz="620" dirty="0"/>
          </a:p>
        </p:txBody>
      </p:sp>
      <p:sp>
        <p:nvSpPr>
          <p:cNvPr id="109" name="Text 104"/>
          <p:cNvSpPr/>
          <p:nvPr/>
        </p:nvSpPr>
        <p:spPr>
          <a:xfrm>
            <a:off x="4568130" y="849660"/>
            <a:ext cx="7590" cy="393709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8FA3C8">
                  <a:alpha val="20000"/>
                </a:srgbClr>
              </a:gs>
              <a:gs pos="80000">
                <a:srgbClr val="8FA3C8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0" name="Text 105"/>
          <p:cNvSpPr/>
          <p:nvPr/>
        </p:nvSpPr>
        <p:spPr>
          <a:xfrm>
            <a:off x="4632871" y="849660"/>
            <a:ext cx="4225379" cy="3512077"/>
          </a:xfrm>
          <a:prstGeom prst="roundRect">
            <a:avLst>
              <a:gd name="adj" fmla="val 2548"/>
            </a:avLst>
          </a:prstGeom>
          <a:solidFill>
            <a:srgbClr val="132040"/>
          </a:solidFill>
          <a:ln w="9525">
            <a:solidFill>
              <a:srgbClr val="8FA3C8">
                <a:alpha val="13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1" name="Text 106"/>
          <p:cNvSpPr/>
          <p:nvPr/>
        </p:nvSpPr>
        <p:spPr>
          <a:xfrm>
            <a:off x="4642396" y="1294507"/>
            <a:ext cx="4206329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2" name="Text 107"/>
          <p:cNvSpPr/>
          <p:nvPr/>
        </p:nvSpPr>
        <p:spPr>
          <a:xfrm>
            <a:off x="4770537" y="966341"/>
            <a:ext cx="242441" cy="242441"/>
          </a:xfrm>
          <a:prstGeom prst="roundRect">
            <a:avLst>
              <a:gd name="adj" fmla="val 23573"/>
            </a:avLst>
          </a:prstGeom>
          <a:solidFill>
            <a:srgbClr val="4CAF82">
              <a:alpha val="12000"/>
            </a:srgbClr>
          </a:solidFill>
          <a:ln w="9525">
            <a:solidFill>
              <a:srgbClr val="4CAF82">
                <a:alpha val="28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5389" y="1021193"/>
            <a:ext cx="132588" cy="132588"/>
          </a:xfrm>
          <a:prstGeom prst="rect">
            <a:avLst/>
          </a:prstGeom>
        </p:spPr>
      </p:pic>
      <p:sp>
        <p:nvSpPr>
          <p:cNvPr id="114" name="Text 108"/>
          <p:cNvSpPr/>
          <p:nvPr/>
        </p:nvSpPr>
        <p:spPr>
          <a:xfrm>
            <a:off x="5083969" y="951756"/>
            <a:ext cx="2402458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60" b="1" kern="0" spc="10" dirty="0">
                <a:solidFill>
                  <a:srgbClr val="4CAF82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Ironwood Drive Corridor</a:t>
            </a:r>
            <a:endParaRPr lang="en-US" sz="960" dirty="0"/>
          </a:p>
        </p:txBody>
      </p:sp>
      <p:sp>
        <p:nvSpPr>
          <p:cNvPr id="115" name="Text 109"/>
          <p:cNvSpPr/>
          <p:nvPr/>
        </p:nvSpPr>
        <p:spPr>
          <a:xfrm>
            <a:off x="5083969" y="1105495"/>
            <a:ext cx="240245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&amp; Assault · School-adjacent activity · 2024 peak declining</a:t>
            </a:r>
            <a:endParaRPr lang="en-US" sz="620" dirty="0"/>
          </a:p>
        </p:txBody>
      </p:sp>
      <p:sp>
        <p:nvSpPr>
          <p:cNvPr id="116" name="Text 110"/>
          <p:cNvSpPr/>
          <p:nvPr/>
        </p:nvSpPr>
        <p:spPr>
          <a:xfrm>
            <a:off x="7907387" y="997446"/>
            <a:ext cx="813197" cy="198254"/>
          </a:xfrm>
          <a:prstGeom prst="roundRect">
            <a:avLst>
              <a:gd name="adj" fmla="val 28827"/>
            </a:avLst>
          </a:prstGeom>
          <a:solidFill>
            <a:srgbClr val="4CAF82">
              <a:alpha val="15000"/>
            </a:srgbClr>
          </a:solidFill>
          <a:ln w="9525">
            <a:solidFill>
              <a:srgbClr val="4CAF82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DECLINING ✓</a:t>
            </a:r>
            <a:endParaRPr lang="en-US" sz="620" dirty="0"/>
          </a:p>
        </p:txBody>
      </p:sp>
      <p:pic>
        <p:nvPicPr>
          <p:cNvPr id="117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51077" y="1021193"/>
            <a:ext cx="132588" cy="132588"/>
          </a:xfrm>
          <a:prstGeom prst="rect">
            <a:avLst/>
          </a:prstGeom>
        </p:spPr>
      </p:pic>
      <p:sp>
        <p:nvSpPr>
          <p:cNvPr id="118" name="Text 111"/>
          <p:cNvSpPr/>
          <p:nvPr/>
        </p:nvSpPr>
        <p:spPr>
          <a:xfrm>
            <a:off x="4713387" y="1347192"/>
            <a:ext cx="1906970" cy="176808"/>
          </a:xfrm>
          <a:prstGeom prst="rect">
            <a:avLst/>
          </a:prstGeom>
          <a:noFill/>
          <a:ln/>
        </p:spPr>
        <p:txBody>
          <a:bodyPr wrap="none" lIns="57150" tIns="43180" rIns="57150" bIns="43180" rtlCol="0" anchor="t"/>
          <a:lstStyle/>
          <a:p>
            <a:pPr marL="0" indent="0" algn="l"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</a:t>
            </a:r>
            <a:endParaRPr lang="en-US" sz="560" dirty="0"/>
          </a:p>
        </p:txBody>
      </p:sp>
      <p:sp>
        <p:nvSpPr>
          <p:cNvPr id="119" name="Text 112"/>
          <p:cNvSpPr/>
          <p:nvPr/>
        </p:nvSpPr>
        <p:spPr>
          <a:xfrm>
            <a:off x="4713387" y="1514475"/>
            <a:ext cx="1869579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0" name="Text 113"/>
          <p:cNvSpPr/>
          <p:nvPr/>
        </p:nvSpPr>
        <p:spPr>
          <a:xfrm>
            <a:off x="6579443" y="1347192"/>
            <a:ext cx="359322" cy="176808"/>
          </a:xfrm>
          <a:prstGeom prst="rect">
            <a:avLst/>
          </a:prstGeom>
          <a:noFill/>
          <a:ln/>
        </p:spPr>
        <p:txBody>
          <a:bodyPr wrap="none" lIns="57150" tIns="43180" rIns="57150" bIns="43180" rtlCol="0" anchor="t"/>
          <a:lstStyle/>
          <a:p>
            <a:pPr marL="0" indent="0" algn="ctr"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560" dirty="0"/>
          </a:p>
        </p:txBody>
      </p:sp>
      <p:sp>
        <p:nvSpPr>
          <p:cNvPr id="121" name="Text 114"/>
          <p:cNvSpPr/>
          <p:nvPr/>
        </p:nvSpPr>
        <p:spPr>
          <a:xfrm>
            <a:off x="6582966" y="1514475"/>
            <a:ext cx="352276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2" name="Text 115"/>
          <p:cNvSpPr/>
          <p:nvPr/>
        </p:nvSpPr>
        <p:spPr>
          <a:xfrm>
            <a:off x="6931719" y="1347192"/>
            <a:ext cx="359322" cy="176808"/>
          </a:xfrm>
          <a:prstGeom prst="rect">
            <a:avLst/>
          </a:prstGeom>
          <a:noFill/>
          <a:ln/>
        </p:spPr>
        <p:txBody>
          <a:bodyPr wrap="none" lIns="57150" tIns="43180" rIns="57150" bIns="43180" rtlCol="0" anchor="t"/>
          <a:lstStyle/>
          <a:p>
            <a:pPr marL="0" indent="0" algn="ctr"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560" dirty="0"/>
          </a:p>
        </p:txBody>
      </p:sp>
      <p:sp>
        <p:nvSpPr>
          <p:cNvPr id="123" name="Text 116"/>
          <p:cNvSpPr/>
          <p:nvPr/>
        </p:nvSpPr>
        <p:spPr>
          <a:xfrm>
            <a:off x="6935242" y="1514475"/>
            <a:ext cx="352276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4" name="Text 117"/>
          <p:cNvSpPr/>
          <p:nvPr/>
        </p:nvSpPr>
        <p:spPr>
          <a:xfrm>
            <a:off x="7283995" y="1347192"/>
            <a:ext cx="359322" cy="176808"/>
          </a:xfrm>
          <a:prstGeom prst="rect">
            <a:avLst/>
          </a:prstGeom>
          <a:noFill/>
          <a:ln/>
        </p:spPr>
        <p:txBody>
          <a:bodyPr wrap="none" lIns="57150" tIns="43180" rIns="57150" bIns="43180" rtlCol="0" anchor="t"/>
          <a:lstStyle/>
          <a:p>
            <a:pPr marL="0" indent="0" algn="ctr"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560" dirty="0"/>
          </a:p>
        </p:txBody>
      </p:sp>
      <p:sp>
        <p:nvSpPr>
          <p:cNvPr id="125" name="Text 118"/>
          <p:cNvSpPr/>
          <p:nvPr/>
        </p:nvSpPr>
        <p:spPr>
          <a:xfrm>
            <a:off x="7287518" y="1514475"/>
            <a:ext cx="352276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6" name="Text 119"/>
          <p:cNvSpPr/>
          <p:nvPr/>
        </p:nvSpPr>
        <p:spPr>
          <a:xfrm>
            <a:off x="7628415" y="1347192"/>
            <a:ext cx="1160699" cy="176808"/>
          </a:xfrm>
          <a:prstGeom prst="rect">
            <a:avLst/>
          </a:prstGeom>
          <a:noFill/>
          <a:ln/>
        </p:spPr>
        <p:txBody>
          <a:bodyPr wrap="none" lIns="57150" tIns="43180" rIns="57150" bIns="43180" rtlCol="0" anchor="t"/>
          <a:lstStyle/>
          <a:p>
            <a:pPr marL="0" indent="0" algn="ctr"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</a:t>
            </a:r>
            <a:endParaRPr lang="en-US" sz="560" dirty="0"/>
          </a:p>
        </p:txBody>
      </p:sp>
      <p:sp>
        <p:nvSpPr>
          <p:cNvPr id="127" name="Text 120"/>
          <p:cNvSpPr/>
          <p:nvPr/>
        </p:nvSpPr>
        <p:spPr>
          <a:xfrm>
            <a:off x="7639794" y="1514475"/>
            <a:ext cx="1137940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8" name="Text 121"/>
          <p:cNvSpPr/>
          <p:nvPr/>
        </p:nvSpPr>
        <p:spPr>
          <a:xfrm>
            <a:off x="4713387" y="1823889"/>
            <a:ext cx="1869579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9" name="Text 122"/>
          <p:cNvSpPr/>
          <p:nvPr/>
        </p:nvSpPr>
        <p:spPr>
          <a:xfrm>
            <a:off x="4770537" y="1564184"/>
            <a:ext cx="1930807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2525 S Ironwood Drive</a:t>
            </a:r>
            <a:endParaRPr lang="en-US" sz="650" dirty="0"/>
          </a:p>
        </p:txBody>
      </p:sp>
      <p:sp>
        <p:nvSpPr>
          <p:cNvPr id="130" name="Text 123"/>
          <p:cNvSpPr/>
          <p:nvPr/>
        </p:nvSpPr>
        <p:spPr>
          <a:xfrm>
            <a:off x="4761034" y="1673275"/>
            <a:ext cx="969273" cy="119955"/>
          </a:xfrm>
          <a:prstGeom prst="roundRect">
            <a:avLst>
              <a:gd name="adj" fmla="val 47643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SCHOOL-ADJACENT</a:t>
            </a:r>
            <a:endParaRPr lang="en-US" sz="560" dirty="0"/>
          </a:p>
        </p:txBody>
      </p:sp>
      <p:pic>
        <p:nvPicPr>
          <p:cNvPr id="131" name="Image 5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81187" y="1666958"/>
            <a:ext cx="132588" cy="132588"/>
          </a:xfrm>
          <a:prstGeom prst="rect">
            <a:avLst/>
          </a:prstGeom>
        </p:spPr>
      </p:pic>
      <p:sp>
        <p:nvSpPr>
          <p:cNvPr id="132" name="Text 124"/>
          <p:cNvSpPr/>
          <p:nvPr/>
        </p:nvSpPr>
        <p:spPr>
          <a:xfrm>
            <a:off x="5735180" y="1673275"/>
            <a:ext cx="734886" cy="119955"/>
          </a:xfrm>
          <a:prstGeom prst="roundRect">
            <a:avLst>
              <a:gd name="adj" fmla="val 35997"/>
            </a:avLst>
          </a:prstGeom>
          <a:solidFill>
            <a:srgbClr val="E05C5C">
              <a:alpha val="10000"/>
            </a:srgbClr>
          </a:solidFill>
          <a:ln w="9525">
            <a:solidFill>
              <a:srgbClr val="E05C5C">
                <a:alpha val="2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F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&amp; ASSAULT</a:t>
            </a:r>
            <a:endParaRPr lang="en-US" sz="530" dirty="0"/>
          </a:p>
        </p:txBody>
      </p:sp>
      <p:sp>
        <p:nvSpPr>
          <p:cNvPr id="133" name="Text 125"/>
          <p:cNvSpPr/>
          <p:nvPr/>
        </p:nvSpPr>
        <p:spPr>
          <a:xfrm>
            <a:off x="6582966" y="1524000"/>
            <a:ext cx="352276" cy="318696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700" dirty="0"/>
          </a:p>
        </p:txBody>
      </p:sp>
      <p:sp>
        <p:nvSpPr>
          <p:cNvPr id="134" name="Text 126"/>
          <p:cNvSpPr/>
          <p:nvPr/>
        </p:nvSpPr>
        <p:spPr>
          <a:xfrm>
            <a:off x="6582966" y="1823889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5" name="Text 127"/>
          <p:cNvSpPr/>
          <p:nvPr/>
        </p:nvSpPr>
        <p:spPr>
          <a:xfrm>
            <a:off x="6935242" y="1524000"/>
            <a:ext cx="352276" cy="318696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00" dirty="0"/>
          </a:p>
        </p:txBody>
      </p:sp>
      <p:sp>
        <p:nvSpPr>
          <p:cNvPr id="136" name="Text 128"/>
          <p:cNvSpPr/>
          <p:nvPr/>
        </p:nvSpPr>
        <p:spPr>
          <a:xfrm>
            <a:off x="6935242" y="1823889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7" name="Text 129"/>
          <p:cNvSpPr/>
          <p:nvPr/>
        </p:nvSpPr>
        <p:spPr>
          <a:xfrm>
            <a:off x="7287518" y="1524000"/>
            <a:ext cx="352276" cy="318696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00" dirty="0"/>
          </a:p>
        </p:txBody>
      </p:sp>
      <p:sp>
        <p:nvSpPr>
          <p:cNvPr id="138" name="Text 130"/>
          <p:cNvSpPr/>
          <p:nvPr/>
        </p:nvSpPr>
        <p:spPr>
          <a:xfrm>
            <a:off x="7287518" y="1823889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9" name="Text 131"/>
          <p:cNvSpPr/>
          <p:nvPr/>
        </p:nvSpPr>
        <p:spPr>
          <a:xfrm>
            <a:off x="7639794" y="1823889"/>
            <a:ext cx="113794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0" name="Text 132"/>
          <p:cNvSpPr/>
          <p:nvPr/>
        </p:nvSpPr>
        <p:spPr>
          <a:xfrm>
            <a:off x="7696944" y="1660922"/>
            <a:ext cx="727770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1" name="Text 133"/>
          <p:cNvSpPr/>
          <p:nvPr/>
        </p:nvSpPr>
        <p:spPr>
          <a:xfrm>
            <a:off x="7696944" y="1660922"/>
            <a:ext cx="24006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4CAF82"/>
              </a:gs>
              <a:gs pos="100000">
                <a:srgbClr val="4CAF82">
                  <a:alpha val="3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2" name="Text 134"/>
          <p:cNvSpPr/>
          <p:nvPr/>
        </p:nvSpPr>
        <p:spPr>
          <a:xfrm>
            <a:off x="8434090" y="1635770"/>
            <a:ext cx="286494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−67% ⚠</a:t>
            </a:r>
            <a:endParaRPr lang="en-US" sz="560" dirty="0"/>
          </a:p>
        </p:txBody>
      </p:sp>
      <p:sp>
        <p:nvSpPr>
          <p:cNvPr id="143" name="Text 135"/>
          <p:cNvSpPr/>
          <p:nvPr/>
        </p:nvSpPr>
        <p:spPr>
          <a:xfrm>
            <a:off x="4713387" y="1833414"/>
            <a:ext cx="1906970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l"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2341 S Ironwood Drive</a:t>
            </a:r>
            <a:endParaRPr lang="en-US" sz="650" dirty="0"/>
          </a:p>
        </p:txBody>
      </p:sp>
      <p:sp>
        <p:nvSpPr>
          <p:cNvPr id="144" name="Text 136"/>
          <p:cNvSpPr/>
          <p:nvPr/>
        </p:nvSpPr>
        <p:spPr>
          <a:xfrm>
            <a:off x="4713387" y="1999506"/>
            <a:ext cx="1869579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5" name="Text 137"/>
          <p:cNvSpPr/>
          <p:nvPr/>
        </p:nvSpPr>
        <p:spPr>
          <a:xfrm>
            <a:off x="6579443" y="1833414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146" name="Text 138"/>
          <p:cNvSpPr/>
          <p:nvPr/>
        </p:nvSpPr>
        <p:spPr>
          <a:xfrm>
            <a:off x="6582966" y="1999506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7" name="Text 139"/>
          <p:cNvSpPr/>
          <p:nvPr/>
        </p:nvSpPr>
        <p:spPr>
          <a:xfrm>
            <a:off x="6931719" y="1833414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00" dirty="0"/>
          </a:p>
        </p:txBody>
      </p:sp>
      <p:sp>
        <p:nvSpPr>
          <p:cNvPr id="148" name="Text 140"/>
          <p:cNvSpPr/>
          <p:nvPr/>
        </p:nvSpPr>
        <p:spPr>
          <a:xfrm>
            <a:off x="6935242" y="1999506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9" name="Text 141"/>
          <p:cNvSpPr/>
          <p:nvPr/>
        </p:nvSpPr>
        <p:spPr>
          <a:xfrm>
            <a:off x="7283995" y="1833414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700" dirty="0"/>
          </a:p>
        </p:txBody>
      </p:sp>
      <p:sp>
        <p:nvSpPr>
          <p:cNvPr id="150" name="Text 142"/>
          <p:cNvSpPr/>
          <p:nvPr/>
        </p:nvSpPr>
        <p:spPr>
          <a:xfrm>
            <a:off x="7287518" y="1999506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1" name="Text 143"/>
          <p:cNvSpPr/>
          <p:nvPr/>
        </p:nvSpPr>
        <p:spPr>
          <a:xfrm>
            <a:off x="7639794" y="1999506"/>
            <a:ext cx="113794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2" name="Text 144"/>
          <p:cNvSpPr/>
          <p:nvPr/>
        </p:nvSpPr>
        <p:spPr>
          <a:xfrm>
            <a:off x="7696944" y="1903512"/>
            <a:ext cx="716012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3" name="Text 145"/>
          <p:cNvSpPr/>
          <p:nvPr/>
        </p:nvSpPr>
        <p:spPr>
          <a:xfrm>
            <a:off x="7696944" y="1903512"/>
            <a:ext cx="31492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E05C5C"/>
              </a:gs>
              <a:gs pos="100000">
                <a:srgbClr val="E05C5C">
                  <a:alpha val="5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4" name="Text 146"/>
          <p:cNvSpPr/>
          <p:nvPr/>
        </p:nvSpPr>
        <p:spPr>
          <a:xfrm>
            <a:off x="8421157" y="1878360"/>
            <a:ext cx="299427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Rising</a:t>
            </a:r>
            <a:endParaRPr lang="en-US" sz="560" dirty="0"/>
          </a:p>
        </p:txBody>
      </p:sp>
      <p:sp>
        <p:nvSpPr>
          <p:cNvPr id="155" name="Text 147"/>
          <p:cNvSpPr/>
          <p:nvPr/>
        </p:nvSpPr>
        <p:spPr>
          <a:xfrm>
            <a:off x="4713387" y="2009031"/>
            <a:ext cx="1906970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l"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Ironwood Dr / W Apache Trl</a:t>
            </a:r>
            <a:endParaRPr lang="en-US" sz="650" dirty="0"/>
          </a:p>
        </p:txBody>
      </p:sp>
      <p:sp>
        <p:nvSpPr>
          <p:cNvPr id="156" name="Text 148"/>
          <p:cNvSpPr/>
          <p:nvPr/>
        </p:nvSpPr>
        <p:spPr>
          <a:xfrm>
            <a:off x="4713387" y="2175123"/>
            <a:ext cx="1869579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7" name="Text 149"/>
          <p:cNvSpPr/>
          <p:nvPr/>
        </p:nvSpPr>
        <p:spPr>
          <a:xfrm>
            <a:off x="6579443" y="2009031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00" dirty="0"/>
          </a:p>
        </p:txBody>
      </p:sp>
      <p:sp>
        <p:nvSpPr>
          <p:cNvPr id="158" name="Text 150"/>
          <p:cNvSpPr/>
          <p:nvPr/>
        </p:nvSpPr>
        <p:spPr>
          <a:xfrm>
            <a:off x="6582966" y="2175123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9" name="Text 151"/>
          <p:cNvSpPr/>
          <p:nvPr/>
        </p:nvSpPr>
        <p:spPr>
          <a:xfrm>
            <a:off x="6931719" y="2009031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160" name="Text 152"/>
          <p:cNvSpPr/>
          <p:nvPr/>
        </p:nvSpPr>
        <p:spPr>
          <a:xfrm>
            <a:off x="6935242" y="2175123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1" name="Text 153"/>
          <p:cNvSpPr/>
          <p:nvPr/>
        </p:nvSpPr>
        <p:spPr>
          <a:xfrm>
            <a:off x="7283995" y="2009031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E0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00" dirty="0"/>
          </a:p>
        </p:txBody>
      </p:sp>
      <p:sp>
        <p:nvSpPr>
          <p:cNvPr id="162" name="Text 154"/>
          <p:cNvSpPr/>
          <p:nvPr/>
        </p:nvSpPr>
        <p:spPr>
          <a:xfrm>
            <a:off x="7287518" y="2175123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3" name="Text 155"/>
          <p:cNvSpPr/>
          <p:nvPr/>
        </p:nvSpPr>
        <p:spPr>
          <a:xfrm>
            <a:off x="7639794" y="2175123"/>
            <a:ext cx="113794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4" name="Text 156"/>
          <p:cNvSpPr/>
          <p:nvPr/>
        </p:nvSpPr>
        <p:spPr>
          <a:xfrm>
            <a:off x="7696944" y="2079129"/>
            <a:ext cx="722412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5" name="Text 157"/>
          <p:cNvSpPr/>
          <p:nvPr/>
        </p:nvSpPr>
        <p:spPr>
          <a:xfrm>
            <a:off x="7696944" y="2079129"/>
            <a:ext cx="238274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E05C5C"/>
              </a:gs>
              <a:gs pos="100000">
                <a:srgbClr val="E05C5C">
                  <a:alpha val="4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6" name="Text 158"/>
          <p:cNvSpPr/>
          <p:nvPr/>
        </p:nvSpPr>
        <p:spPr>
          <a:xfrm>
            <a:off x="8428196" y="2053977"/>
            <a:ext cx="292388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Active</a:t>
            </a:r>
            <a:endParaRPr lang="en-US" sz="560" dirty="0"/>
          </a:p>
        </p:txBody>
      </p:sp>
      <p:sp>
        <p:nvSpPr>
          <p:cNvPr id="167" name="Text 159"/>
          <p:cNvSpPr/>
          <p:nvPr/>
        </p:nvSpPr>
        <p:spPr>
          <a:xfrm>
            <a:off x="4713387" y="2184648"/>
            <a:ext cx="1906970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l"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Ironwood Dr / Guadalupe Rd</a:t>
            </a:r>
            <a:endParaRPr lang="en-US" sz="650" dirty="0"/>
          </a:p>
        </p:txBody>
      </p:sp>
      <p:sp>
        <p:nvSpPr>
          <p:cNvPr id="168" name="Text 160"/>
          <p:cNvSpPr/>
          <p:nvPr/>
        </p:nvSpPr>
        <p:spPr>
          <a:xfrm>
            <a:off x="4713387" y="2350740"/>
            <a:ext cx="1869579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9" name="Text 161"/>
          <p:cNvSpPr/>
          <p:nvPr/>
        </p:nvSpPr>
        <p:spPr>
          <a:xfrm>
            <a:off x="6579443" y="2184648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170" name="Text 162"/>
          <p:cNvSpPr/>
          <p:nvPr/>
        </p:nvSpPr>
        <p:spPr>
          <a:xfrm>
            <a:off x="6582966" y="2350740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1" name="Text 163"/>
          <p:cNvSpPr/>
          <p:nvPr/>
        </p:nvSpPr>
        <p:spPr>
          <a:xfrm>
            <a:off x="6931719" y="2184648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00" dirty="0"/>
          </a:p>
        </p:txBody>
      </p:sp>
      <p:sp>
        <p:nvSpPr>
          <p:cNvPr id="172" name="Text 164"/>
          <p:cNvSpPr/>
          <p:nvPr/>
        </p:nvSpPr>
        <p:spPr>
          <a:xfrm>
            <a:off x="6935242" y="2350740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3" name="Text 165"/>
          <p:cNvSpPr/>
          <p:nvPr/>
        </p:nvSpPr>
        <p:spPr>
          <a:xfrm>
            <a:off x="7283995" y="2184648"/>
            <a:ext cx="359322" cy="175617"/>
          </a:xfrm>
          <a:prstGeom prst="rect">
            <a:avLst/>
          </a:prstGeom>
          <a:noFill/>
          <a:ln/>
        </p:spPr>
        <p:txBody>
          <a:bodyPr wrap="none" lIns="57150" tIns="35560" rIns="57150" bIns="35560" rtlCol="0" anchor="t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E0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00" dirty="0"/>
          </a:p>
        </p:txBody>
      </p:sp>
      <p:sp>
        <p:nvSpPr>
          <p:cNvPr id="174" name="Text 166"/>
          <p:cNvSpPr/>
          <p:nvPr/>
        </p:nvSpPr>
        <p:spPr>
          <a:xfrm>
            <a:off x="7287518" y="2350740"/>
            <a:ext cx="352276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5" name="Text 167"/>
          <p:cNvSpPr/>
          <p:nvPr/>
        </p:nvSpPr>
        <p:spPr>
          <a:xfrm>
            <a:off x="7639794" y="2350740"/>
            <a:ext cx="1137940" cy="9525"/>
          </a:xfrm>
          <a:prstGeom prst="rect">
            <a:avLst/>
          </a:prstGeom>
          <a:solidFill>
            <a:srgbClr val="8FA3C8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6" name="Text 168"/>
          <p:cNvSpPr/>
          <p:nvPr/>
        </p:nvSpPr>
        <p:spPr>
          <a:xfrm>
            <a:off x="7696944" y="2254746"/>
            <a:ext cx="787003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7" name="Text 169"/>
          <p:cNvSpPr/>
          <p:nvPr/>
        </p:nvSpPr>
        <p:spPr>
          <a:xfrm>
            <a:off x="7696944" y="2254746"/>
            <a:ext cx="173087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E05C5C"/>
              </a:gs>
              <a:gs pos="100000">
                <a:srgbClr val="E05C5C">
                  <a:alpha val="4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8" name="Text 170"/>
          <p:cNvSpPr/>
          <p:nvPr/>
        </p:nvSpPr>
        <p:spPr>
          <a:xfrm>
            <a:off x="8499247" y="2229594"/>
            <a:ext cx="221337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New</a:t>
            </a:r>
            <a:endParaRPr lang="en-US" sz="560" dirty="0"/>
          </a:p>
        </p:txBody>
      </p:sp>
      <p:sp>
        <p:nvSpPr>
          <p:cNvPr id="179" name="Text 171"/>
          <p:cNvSpPr/>
          <p:nvPr/>
        </p:nvSpPr>
        <p:spPr>
          <a:xfrm>
            <a:off x="4770537" y="2400449"/>
            <a:ext cx="1930807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Ironwood Dr / Southern Ave</a:t>
            </a:r>
            <a:endParaRPr lang="en-US" sz="650" dirty="0"/>
          </a:p>
        </p:txBody>
      </p:sp>
      <p:sp>
        <p:nvSpPr>
          <p:cNvPr id="180" name="Text 172"/>
          <p:cNvSpPr/>
          <p:nvPr/>
        </p:nvSpPr>
        <p:spPr>
          <a:xfrm>
            <a:off x="6579443" y="2360265"/>
            <a:ext cx="359322" cy="179397"/>
          </a:xfrm>
          <a:prstGeom prst="rect">
            <a:avLst/>
          </a:prstGeom>
          <a:noFill/>
          <a:ln/>
        </p:spPr>
        <p:txBody>
          <a:bodyPr wrap="square" lIns="57150" tIns="35560" rIns="57150" bIns="35560" rtlCol="0" anchor="t"/>
          <a:lstStyle/>
          <a:p>
            <a:pPr marL="0" indent="0" algn="ctr">
              <a:lnSpc>
                <a:spcPts val="700"/>
              </a:lnSpc>
              <a:buNone/>
            </a:pPr>
            <a:r>
              <a:rPr lang="en-US" sz="700" dirty="0">
                <a:solidFill>
                  <a:srgbClr val="8FA3C8">
                    <a:alpha val="3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181" name="Text 173"/>
          <p:cNvSpPr/>
          <p:nvPr/>
        </p:nvSpPr>
        <p:spPr>
          <a:xfrm>
            <a:off x="6931719" y="2360265"/>
            <a:ext cx="359322" cy="179397"/>
          </a:xfrm>
          <a:prstGeom prst="rect">
            <a:avLst/>
          </a:prstGeom>
          <a:noFill/>
          <a:ln/>
        </p:spPr>
        <p:txBody>
          <a:bodyPr wrap="square" lIns="57150" tIns="35560" rIns="57150" bIns="35560" rtlCol="0" anchor="t"/>
          <a:lstStyle/>
          <a:p>
            <a:pPr marL="0" indent="0" algn="ctr">
              <a:lnSpc>
                <a:spcPts val="700"/>
              </a:lnSpc>
              <a:buNone/>
            </a:pPr>
            <a:r>
              <a:rPr lang="en-US" sz="700" dirty="0">
                <a:solidFill>
                  <a:srgbClr val="8FA3C8">
                    <a:alpha val="3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700" dirty="0"/>
          </a:p>
        </p:txBody>
      </p:sp>
      <p:sp>
        <p:nvSpPr>
          <p:cNvPr id="182" name="Text 174"/>
          <p:cNvSpPr/>
          <p:nvPr/>
        </p:nvSpPr>
        <p:spPr>
          <a:xfrm>
            <a:off x="7283995" y="2360265"/>
            <a:ext cx="359322" cy="179397"/>
          </a:xfrm>
          <a:prstGeom prst="rect">
            <a:avLst/>
          </a:prstGeom>
          <a:noFill/>
          <a:ln/>
        </p:spPr>
        <p:txBody>
          <a:bodyPr wrap="square" lIns="57150" tIns="35560" rIns="57150" bIns="35560" rtlCol="0" anchor="t"/>
          <a:lstStyle/>
          <a:p>
            <a:pPr marL="0" indent="0" algn="ctr">
              <a:lnSpc>
                <a:spcPts val="700"/>
              </a:lnSpc>
              <a:buNone/>
            </a:pPr>
            <a:r>
              <a:rPr lang="en-US" sz="70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00" dirty="0"/>
          </a:p>
        </p:txBody>
      </p:sp>
      <p:sp>
        <p:nvSpPr>
          <p:cNvPr id="183" name="Text 175"/>
          <p:cNvSpPr/>
          <p:nvPr/>
        </p:nvSpPr>
        <p:spPr>
          <a:xfrm>
            <a:off x="7696944" y="2430363"/>
            <a:ext cx="706934" cy="35421"/>
          </a:xfrm>
          <a:prstGeom prst="roundRect">
            <a:avLst>
              <a:gd name="adj" fmla="val 60953"/>
            </a:avLst>
          </a:prstGeom>
          <a:solidFill>
            <a:srgbClr val="8FA3C8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4" name="Text 176"/>
          <p:cNvSpPr/>
          <p:nvPr/>
        </p:nvSpPr>
        <p:spPr>
          <a:xfrm>
            <a:off x="7696944" y="2430363"/>
            <a:ext cx="233214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E05C5C"/>
              </a:gs>
              <a:gs pos="100000">
                <a:srgbClr val="E05C5C">
                  <a:alpha val="6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5" name="Text 177"/>
          <p:cNvSpPr/>
          <p:nvPr/>
        </p:nvSpPr>
        <p:spPr>
          <a:xfrm>
            <a:off x="8411170" y="2405211"/>
            <a:ext cx="309414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560"/>
              </a:lnSpc>
              <a:buNone/>
            </a:pPr>
            <a:r>
              <a:rPr lang="en-US" sz="56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'25</a:t>
            </a:r>
            <a:endParaRPr lang="en-US" sz="560" dirty="0"/>
          </a:p>
        </p:txBody>
      </p:sp>
      <p:sp>
        <p:nvSpPr>
          <p:cNvPr id="186" name="Text 178"/>
          <p:cNvSpPr/>
          <p:nvPr/>
        </p:nvSpPr>
        <p:spPr>
          <a:xfrm>
            <a:off x="4501455" y="3403044"/>
            <a:ext cx="4206329" cy="401985"/>
          </a:xfrm>
          <a:prstGeom prst="rect">
            <a:avLst/>
          </a:prstGeom>
          <a:solidFill>
            <a:srgbClr val="000000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7" name="Text 179"/>
          <p:cNvSpPr/>
          <p:nvPr/>
        </p:nvSpPr>
        <p:spPr>
          <a:xfrm>
            <a:off x="4642396" y="3387904"/>
            <a:ext cx="4206329" cy="9525"/>
          </a:xfrm>
          <a:prstGeom prst="rect">
            <a:avLst/>
          </a:prstGeom>
          <a:solidFill>
            <a:srgbClr val="8FA3C8">
              <a:alpha val="13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8" name="Text 180"/>
          <p:cNvSpPr/>
          <p:nvPr/>
        </p:nvSpPr>
        <p:spPr>
          <a:xfrm>
            <a:off x="4770537" y="3540304"/>
            <a:ext cx="80955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 TOTAL</a:t>
            </a:r>
            <a:endParaRPr lang="en-US" sz="560" dirty="0"/>
          </a:p>
        </p:txBody>
      </p:sp>
      <p:sp>
        <p:nvSpPr>
          <p:cNvPr id="189" name="Text 181"/>
          <p:cNvSpPr/>
          <p:nvPr/>
        </p:nvSpPr>
        <p:spPr>
          <a:xfrm>
            <a:off x="5577483" y="3452369"/>
            <a:ext cx="747334" cy="325787"/>
          </a:xfrm>
          <a:prstGeom prst="rect">
            <a:avLst/>
          </a:prstGeom>
          <a:noFill/>
          <a:ln/>
        </p:spPr>
        <p:txBody>
          <a:bodyPr wrap="square" lIns="29210" tIns="0" rIns="29210" bIns="0" rtlCol="0" anchor="t"/>
          <a:lstStyle/>
          <a:p>
            <a:pPr marL="0" indent="0" algn="ctr">
              <a:lnSpc>
                <a:spcPts val="1000"/>
              </a:lnSpc>
              <a:buNone/>
            </a:pPr>
            <a:r>
              <a:rPr lang="en-US" sz="101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</a:p>
          <a:p>
            <a:pPr marL="0" indent="0" algn="ctr">
              <a:lnSpc>
                <a:spcPts val="1000"/>
              </a:lnSpc>
              <a:buNone/>
            </a:pPr>
            <a:r>
              <a:rPr lang="en-US" sz="560" kern="0" spc="3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1200" dirty="0"/>
          </a:p>
        </p:txBody>
      </p:sp>
      <p:sp>
        <p:nvSpPr>
          <p:cNvPr id="190" name="Text 182"/>
          <p:cNvSpPr/>
          <p:nvPr/>
        </p:nvSpPr>
        <p:spPr>
          <a:xfrm>
            <a:off x="6353324" y="3518426"/>
            <a:ext cx="36835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790" dirty="0"/>
          </a:p>
        </p:txBody>
      </p:sp>
      <p:sp>
        <p:nvSpPr>
          <p:cNvPr id="191" name="Text 183"/>
          <p:cNvSpPr/>
          <p:nvPr/>
        </p:nvSpPr>
        <p:spPr>
          <a:xfrm>
            <a:off x="6429970" y="3452369"/>
            <a:ext cx="747486" cy="325786"/>
          </a:xfrm>
          <a:prstGeom prst="rect">
            <a:avLst/>
          </a:prstGeom>
          <a:noFill/>
          <a:ln/>
        </p:spPr>
        <p:txBody>
          <a:bodyPr wrap="square" lIns="29210" tIns="0" rIns="29210" bIns="0" rtlCol="0" anchor="t"/>
          <a:lstStyle/>
          <a:p>
            <a:pPr algn="ctr">
              <a:lnSpc>
                <a:spcPts val="1000"/>
              </a:lnSpc>
            </a:pPr>
            <a:r>
              <a:rPr lang="en-US" sz="1010" b="1" dirty="0">
                <a:solidFill>
                  <a:srgbClr val="B0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
</a:t>
            </a:r>
            <a:r>
              <a:rPr lang="en-US" sz="560" kern="0" spc="3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PEAK</a:t>
            </a:r>
            <a:endParaRPr lang="en-US" sz="560" dirty="0"/>
          </a:p>
        </p:txBody>
      </p:sp>
      <p:sp>
        <p:nvSpPr>
          <p:cNvPr id="192" name="Text 184"/>
          <p:cNvSpPr/>
          <p:nvPr/>
        </p:nvSpPr>
        <p:spPr>
          <a:xfrm>
            <a:off x="7205960" y="3518426"/>
            <a:ext cx="36835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790" dirty="0"/>
          </a:p>
        </p:txBody>
      </p:sp>
      <p:sp>
        <p:nvSpPr>
          <p:cNvPr id="193" name="Text 185"/>
          <p:cNvSpPr/>
          <p:nvPr/>
        </p:nvSpPr>
        <p:spPr>
          <a:xfrm>
            <a:off x="7282607" y="3452369"/>
            <a:ext cx="747334" cy="325786"/>
          </a:xfrm>
          <a:prstGeom prst="rect">
            <a:avLst/>
          </a:prstGeom>
          <a:noFill/>
          <a:ln/>
        </p:spPr>
        <p:txBody>
          <a:bodyPr wrap="square" lIns="29210" tIns="0" rIns="29210" bIns="0" rtlCol="0" anchor="t"/>
          <a:lstStyle/>
          <a:p>
            <a:pPr marL="0" indent="0" algn="ctr">
              <a:lnSpc>
                <a:spcPts val="1000"/>
              </a:lnSpc>
              <a:buNone/>
            </a:pPr>
            <a:r>
              <a:rPr lang="en-US" sz="1010" b="1" dirty="0">
                <a:solidFill>
                  <a:srgbClr val="FF7C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r>
              <a:rPr lang="en-US" sz="101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560" kern="0" spc="3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200" dirty="0"/>
          </a:p>
        </p:txBody>
      </p:sp>
      <p:sp>
        <p:nvSpPr>
          <p:cNvPr id="194" name="Text 186"/>
          <p:cNvSpPr/>
          <p:nvPr/>
        </p:nvSpPr>
        <p:spPr>
          <a:xfrm>
            <a:off x="7940598" y="3454579"/>
            <a:ext cx="77582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3-Yr Combined</a:t>
            </a:r>
            <a:endParaRPr lang="en-US" sz="560" dirty="0"/>
          </a:p>
        </p:txBody>
      </p:sp>
      <p:sp>
        <p:nvSpPr>
          <p:cNvPr id="195" name="Text 187"/>
          <p:cNvSpPr/>
          <p:nvPr/>
        </p:nvSpPr>
        <p:spPr>
          <a:xfrm>
            <a:off x="7944758" y="3561289"/>
            <a:ext cx="77582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cases</a:t>
            </a:r>
            <a:endParaRPr lang="en-US" sz="900" dirty="0"/>
          </a:p>
        </p:txBody>
      </p:sp>
      <p:sp>
        <p:nvSpPr>
          <p:cNvPr id="196" name="Text 188"/>
          <p:cNvSpPr/>
          <p:nvPr/>
        </p:nvSpPr>
        <p:spPr>
          <a:xfrm>
            <a:off x="4642396" y="3804681"/>
            <a:ext cx="4206329" cy="346643"/>
          </a:xfrm>
          <a:prstGeom prst="rect">
            <a:avLst/>
          </a:prstGeom>
          <a:solidFill>
            <a:srgbClr val="4CAF82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7" name="Text 189"/>
          <p:cNvSpPr/>
          <p:nvPr/>
        </p:nvSpPr>
        <p:spPr>
          <a:xfrm>
            <a:off x="4642396" y="3789889"/>
            <a:ext cx="4206329" cy="9525"/>
          </a:xfrm>
          <a:prstGeom prst="rect">
            <a:avLst/>
          </a:prstGeom>
          <a:solidFill>
            <a:srgbClr val="4CAF82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98" name="Image 6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22474" y="3831374"/>
            <a:ext cx="132588" cy="273294"/>
          </a:xfrm>
          <a:prstGeom prst="rect">
            <a:avLst/>
          </a:prstGeom>
        </p:spPr>
      </p:pic>
      <p:sp>
        <p:nvSpPr>
          <p:cNvPr id="199" name="Text 190"/>
          <p:cNvSpPr/>
          <p:nvPr/>
        </p:nvSpPr>
        <p:spPr>
          <a:xfrm>
            <a:off x="4913775" y="3807233"/>
            <a:ext cx="3933563" cy="30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68"/>
              </a:lnSpc>
              <a:buNone/>
            </a:pPr>
            <a:r>
              <a:rPr lang="en-US" sz="62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67% decline at primary address</a:t>
            </a:r>
            <a:r>
              <a:rPr lang="en-US" sz="620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2525 S Ironwood peaked at 6 cases (2024) and dropped to 2 (2025); 5/6/2 = 13 total verified cases (Drug &amp; Assault). School-adjacent designation demands continued vigilance despite decline.</a:t>
            </a:r>
            <a:endParaRPr lang="en-US" sz="620" dirty="0"/>
          </a:p>
        </p:txBody>
      </p:sp>
      <p:sp>
        <p:nvSpPr>
          <p:cNvPr id="200" name="Text 191"/>
          <p:cNvSpPr/>
          <p:nvPr/>
        </p:nvSpPr>
        <p:spPr>
          <a:xfrm>
            <a:off x="0" y="4814590"/>
            <a:ext cx="9144000" cy="328910"/>
          </a:xfrm>
          <a:prstGeom prst="rect">
            <a:avLst/>
          </a:prstGeom>
          <a:gradFill rotWithShape="1">
            <a:gsLst>
              <a:gs pos="0">
                <a:srgbClr val="C9A84C">
                  <a:alpha val="12000"/>
                </a:srgbClr>
              </a:gs>
              <a:gs pos="100000">
                <a:srgbClr val="132040">
                  <a:alpha val="80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1" name="Text 192"/>
          <p:cNvSpPr/>
          <p:nvPr/>
        </p:nvSpPr>
        <p:spPr>
          <a:xfrm>
            <a:off x="0" y="4814590"/>
            <a:ext cx="9144000" cy="9525"/>
          </a:xfrm>
          <a:prstGeom prst="rect">
            <a:avLst/>
          </a:prstGeom>
          <a:solidFill>
            <a:srgbClr val="C9A84C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2" name="Image 7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62319" y="4917513"/>
            <a:ext cx="132588" cy="132588"/>
          </a:xfrm>
          <a:prstGeom prst="rect">
            <a:avLst/>
          </a:prstGeom>
        </p:spPr>
      </p:pic>
      <p:sp>
        <p:nvSpPr>
          <p:cNvPr id="203" name="Text 193"/>
          <p:cNvSpPr/>
          <p:nvPr/>
        </p:nvSpPr>
        <p:spPr>
          <a:xfrm>
            <a:off x="457795" y="4872335"/>
            <a:ext cx="8568464" cy="234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Striking Contrast :</a:t>
            </a:r>
            <a:r>
              <a:rPr lang="en-US" sz="6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65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US-60 / Superstition Blvd corridor collapsed from 21 to 3 cases (-83% decline)</a:t>
            </a:r>
            <a:r>
              <a:rPr lang="en-US" sz="650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6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</a:t>
            </a:r>
            <a:r>
              <a:rPr lang="en-US" sz="650" b="1" dirty="0">
                <a:solidFill>
                  <a:srgbClr val="E0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Ironwood Drive Corridor surged from 7 to 14 cases (+100% increase) </a:t>
            </a:r>
            <a:r>
              <a:rPr lang="en-US" sz="6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enforcement gains on the highway offset by emerging pressure on the Ironwood corridor.</a:t>
            </a:r>
            <a:endParaRPr lang="en-US" sz="650" dirty="0"/>
          </a:p>
        </p:txBody>
      </p:sp>
      <p:sp>
        <p:nvSpPr>
          <p:cNvPr id="204" name="Text 2">
            <a:extLst>
              <a:ext uri="{FF2B5EF4-FFF2-40B4-BE49-F238E27FC236}">
                <a16:creationId xmlns:a16="http://schemas.microsoft.com/office/drawing/2014/main" id="{1B3DD912-6C37-C7C4-58FF-E399CE43C2B2}"/>
              </a:ext>
            </a:extLst>
          </p:cNvPr>
          <p:cNvSpPr/>
          <p:nvPr/>
        </p:nvSpPr>
        <p:spPr>
          <a:xfrm>
            <a:off x="285750" y="200620"/>
            <a:ext cx="29170" cy="413891"/>
          </a:xfrm>
          <a:prstGeom prst="roundRect">
            <a:avLst>
              <a:gd name="adj" fmla="val 47892"/>
            </a:avLst>
          </a:pr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1E3A64">
                  <a:alpha val="30000"/>
                </a:srgbClr>
              </a:gs>
              <a:gs pos="60000">
                <a:srgbClr val="000000">
                  <a:alpha val="0"/>
                </a:srgbClr>
              </a:gs>
            </a:gsLst>
            <a:path path="circle">
              <a:fillToRect l="30000" t="80000" r="70000" b="2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5000"/>
                </a:srgbClr>
              </a:gs>
              <a:gs pos="50000">
                <a:srgbClr val="000000">
                  <a:alpha val="0"/>
                </a:srgbClr>
              </a:gs>
            </a:gsLst>
            <a:path path="circle">
              <a:fillToRect l="90000" t="20000" r="10000" b="8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900" y="239613"/>
            <a:ext cx="150465" cy="15046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4356" y="214610"/>
            <a:ext cx="5800698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80"/>
              </a:lnSpc>
              <a:buNone/>
            </a:pPr>
            <a:r>
              <a:rPr lang="en-US" sz="1580" kern="0" spc="16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US 60 Highway Corridor — Traffic &amp; DUI Enforcement Zone</a:t>
            </a:r>
            <a:endParaRPr lang="en-US" sz="1580" dirty="0"/>
          </a:p>
        </p:txBody>
      </p:sp>
      <p:sp>
        <p:nvSpPr>
          <p:cNvPr id="6" name="Text 3"/>
          <p:cNvSpPr/>
          <p:nvPr/>
        </p:nvSpPr>
        <p:spPr>
          <a:xfrm>
            <a:off x="7176864" y="218435"/>
            <a:ext cx="1475184" cy="168786"/>
          </a:xfrm>
          <a:prstGeom prst="roundRect">
            <a:avLst>
              <a:gd name="adj" fmla="val 85025"/>
            </a:avLst>
          </a:prstGeom>
          <a:solidFill>
            <a:srgbClr val="C9A84C">
              <a:alpha val="18000"/>
            </a:srgbClr>
          </a:solidFill>
          <a:ln w="9525">
            <a:solidFill>
              <a:srgbClr val="C9A84C">
                <a:alpha val="4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   RANKED #4 HOTSPOT CITYWIDE</a:t>
            </a:r>
            <a:endParaRPr lang="en-US" sz="560" dirty="0"/>
          </a:p>
        </p:txBody>
      </p:sp>
      <p:sp>
        <p:nvSpPr>
          <p:cNvPr id="7" name="Text 4"/>
          <p:cNvSpPr/>
          <p:nvPr/>
        </p:nvSpPr>
        <p:spPr>
          <a:xfrm>
            <a:off x="614660" y="436811"/>
            <a:ext cx="7656269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7"/>
              </a:lnSpc>
              <a:buNone/>
            </a:pPr>
            <a:r>
              <a:rPr lang="en-US" sz="7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highway enforcement zone spanning Apache Junction · MM 195–217 · Consistent year-over-year decline: 21 → 6 → 3 (-86%)</a:t>
            </a:r>
            <a:endParaRPr lang="en-US" sz="790" dirty="0"/>
          </a:p>
        </p:txBody>
      </p:sp>
      <p:sp>
        <p:nvSpPr>
          <p:cNvPr id="10" name="Text 7"/>
          <p:cNvSpPr/>
          <p:nvPr/>
        </p:nvSpPr>
        <p:spPr>
          <a:xfrm>
            <a:off x="342900" y="653504"/>
            <a:ext cx="84582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342900" y="761405"/>
            <a:ext cx="1592907" cy="740252"/>
          </a:xfrm>
          <a:prstGeom prst="roundRect">
            <a:avLst>
              <a:gd name="adj" fmla="val 9608"/>
            </a:avLst>
          </a:prstGeom>
          <a:solidFill>
            <a:srgbClr val="132040"/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lIns="100330" tIns="71120" rIns="100330" bIns="71120" rtlCol="0" anchor="t"/>
          <a:lstStyle/>
          <a:p>
            <a:pPr marL="0" indent="0" algn="ctr"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  <a:p>
            <a:pPr marL="0" indent="0" algn="ctr">
              <a:buNone/>
            </a:pPr>
            <a:r>
              <a:rPr lang="en-US" sz="14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21</a:t>
            </a:r>
            <a:endParaRPr lang="en-US" sz="620" dirty="0"/>
          </a:p>
          <a:p>
            <a:pPr marL="0" indent="0" algn="ctr">
              <a:buNone/>
            </a:pPr>
            <a:endParaRPr lang="en-US" sz="200" dirty="0"/>
          </a:p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</a:t>
            </a:r>
            <a:endParaRPr lang="en-US" sz="620" dirty="0"/>
          </a:p>
          <a:p>
            <a:pPr marL="0" indent="0" algn="ctr">
              <a:buNone/>
            </a:pPr>
            <a:endParaRPr lang="en-US" sz="620" dirty="0"/>
          </a:p>
          <a:p>
            <a:pPr marL="0" indent="0" algn="ctr">
              <a:buNone/>
            </a:pPr>
            <a:r>
              <a:rPr lang="en-US" sz="510" kern="0" spc="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641 citywide</a:t>
            </a:r>
            <a:endParaRPr lang="en-US" sz="620" dirty="0"/>
          </a:p>
        </p:txBody>
      </p:sp>
      <p:sp>
        <p:nvSpPr>
          <p:cNvPr id="12" name="Text 9"/>
          <p:cNvSpPr/>
          <p:nvPr/>
        </p:nvSpPr>
        <p:spPr>
          <a:xfrm>
            <a:off x="1992957" y="761405"/>
            <a:ext cx="1592907" cy="740252"/>
          </a:xfrm>
          <a:prstGeom prst="roundRect">
            <a:avLst>
              <a:gd name="adj" fmla="val 9608"/>
            </a:avLst>
          </a:prstGeom>
          <a:solidFill>
            <a:srgbClr val="132040"/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lIns="100330" tIns="71120" rIns="100330" bIns="71120" rtlCol="0" anchor="t"/>
          <a:lstStyle/>
          <a:p>
            <a:pPr marL="0" indent="0" algn="ctr"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  <a:p>
            <a:pPr marL="0" indent="0" algn="ctr">
              <a:buNone/>
            </a:pPr>
            <a:r>
              <a:rPr lang="en-US" sz="14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</a:t>
            </a:r>
            <a:endParaRPr lang="en-US" sz="620" dirty="0"/>
          </a:p>
          <a:p>
            <a:pPr marL="0" indent="0" algn="ctr">
              <a:buNone/>
            </a:pPr>
            <a:endParaRPr lang="en-US" sz="200" dirty="0"/>
          </a:p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</a:t>
            </a:r>
            <a:endParaRPr lang="en-US" sz="620" dirty="0"/>
          </a:p>
          <a:p>
            <a:pPr marL="0" indent="0" algn="ctr">
              <a:buNone/>
            </a:pPr>
            <a:endParaRPr lang="en-US" sz="620" dirty="0"/>
          </a:p>
          <a:p>
            <a:pPr marL="0" indent="0" algn="ctr">
              <a:buNone/>
            </a:pPr>
            <a:r>
              <a:rPr lang="en-US" sz="510" kern="0" spc="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647 citywide</a:t>
            </a:r>
            <a:endParaRPr lang="en-US" sz="620" dirty="0"/>
          </a:p>
        </p:txBody>
      </p:sp>
      <p:sp>
        <p:nvSpPr>
          <p:cNvPr id="13" name="Text 10"/>
          <p:cNvSpPr/>
          <p:nvPr/>
        </p:nvSpPr>
        <p:spPr>
          <a:xfrm>
            <a:off x="3643015" y="761405"/>
            <a:ext cx="1592907" cy="740252"/>
          </a:xfrm>
          <a:prstGeom prst="roundRect">
            <a:avLst>
              <a:gd name="adj" fmla="val 9608"/>
            </a:avLst>
          </a:prstGeom>
          <a:solidFill>
            <a:srgbClr val="132040"/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lIns="100330" tIns="71120" rIns="100330" bIns="71120" rtlCol="0" anchor="t"/>
          <a:lstStyle/>
          <a:p>
            <a:pPr marL="0" indent="0" algn="ctr"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  <a:p>
            <a:pPr marL="0" indent="0" algn="ctr">
              <a:buNone/>
            </a:pPr>
            <a:r>
              <a:rPr lang="en-US" sz="14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3</a:t>
            </a:r>
            <a:endParaRPr lang="en-US" sz="620" dirty="0"/>
          </a:p>
          <a:p>
            <a:pPr marL="0" indent="0" algn="ctr">
              <a:buNone/>
            </a:pPr>
            <a:endParaRPr lang="en-US" sz="200" dirty="0"/>
          </a:p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</a:t>
            </a:r>
            <a:endParaRPr lang="en-US" sz="620" dirty="0"/>
          </a:p>
          <a:p>
            <a:pPr marL="0" indent="0" algn="ctr">
              <a:buNone/>
            </a:pPr>
            <a:endParaRPr lang="en-US" sz="620" dirty="0"/>
          </a:p>
          <a:p>
            <a:pPr marL="0" indent="0" algn="ctr">
              <a:buNone/>
            </a:pPr>
            <a:r>
              <a:rPr lang="en-US" sz="510" kern="0" spc="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732 citywide</a:t>
            </a:r>
            <a:endParaRPr lang="en-US" sz="620" dirty="0"/>
          </a:p>
        </p:txBody>
      </p:sp>
      <p:sp>
        <p:nvSpPr>
          <p:cNvPr id="14" name="Text 11"/>
          <p:cNvSpPr/>
          <p:nvPr/>
        </p:nvSpPr>
        <p:spPr>
          <a:xfrm>
            <a:off x="5293072" y="761405"/>
            <a:ext cx="1592907" cy="740252"/>
          </a:xfrm>
          <a:prstGeom prst="roundRect">
            <a:avLst>
              <a:gd name="adj" fmla="val 9608"/>
            </a:avLst>
          </a:prstGeom>
          <a:solidFill>
            <a:srgbClr val="C9A84C">
              <a:alpha val="8000"/>
            </a:srgbClr>
          </a:solidFill>
          <a:ln w="9525">
            <a:solidFill>
              <a:srgbClr val="C9A84C">
                <a:alpha val="60000"/>
              </a:srgbClr>
            </a:solidFill>
          </a:ln>
        </p:spPr>
        <p:txBody>
          <a:bodyPr wrap="square" lIns="100330" tIns="71120" rIns="100330" bIns="71120" rtlCol="0" anchor="t"/>
          <a:lstStyle/>
          <a:p>
            <a:pPr marL="0" indent="0" algn="ctr"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TOTAL</a:t>
            </a:r>
            <a:endParaRPr lang="en-US" sz="620" dirty="0"/>
          </a:p>
          <a:p>
            <a:pPr marL="0" indent="0" algn="ctr">
              <a:buNone/>
            </a:pPr>
            <a:r>
              <a:rPr lang="en-US" sz="158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30</a:t>
            </a:r>
            <a:endParaRPr lang="en-US" sz="620" dirty="0"/>
          </a:p>
          <a:p>
            <a:pPr marL="0" indent="0" algn="ctr">
              <a:buNone/>
            </a:pPr>
            <a:endParaRPr lang="en-US" sz="200" dirty="0"/>
          </a:p>
          <a:p>
            <a:pPr marL="0" indent="0" algn="ctr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60 incidents</a:t>
            </a:r>
            <a:endParaRPr lang="en-US" sz="620" dirty="0"/>
          </a:p>
          <a:p>
            <a:pPr marL="0" indent="0" algn="ctr">
              <a:buNone/>
            </a:pPr>
            <a:endParaRPr lang="en-US" sz="620" dirty="0"/>
          </a:p>
          <a:p>
            <a:pPr marL="0" indent="0" algn="ctr">
              <a:buNone/>
            </a:pPr>
            <a:r>
              <a:rPr lang="en-US" sz="510" kern="0" spc="5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2,020 citywide</a:t>
            </a:r>
            <a:endParaRPr lang="en-US" sz="620" dirty="0"/>
          </a:p>
        </p:txBody>
      </p:sp>
      <p:sp>
        <p:nvSpPr>
          <p:cNvPr id="15" name="Text 12"/>
          <p:cNvSpPr/>
          <p:nvPr/>
        </p:nvSpPr>
        <p:spPr>
          <a:xfrm>
            <a:off x="342900" y="2310824"/>
            <a:ext cx="6543080" cy="457200"/>
          </a:xfrm>
          <a:prstGeom prst="roundRect">
            <a:avLst>
              <a:gd name="adj" fmla="val 6389"/>
            </a:avLst>
          </a:prstGeom>
          <a:solidFill>
            <a:srgbClr val="1A27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42900" y="2329874"/>
            <a:ext cx="43160" cy="419100"/>
          </a:xfrm>
          <a:prstGeom prst="roundRect">
            <a:avLst>
              <a:gd name="adj" fmla="val 67678"/>
            </a:avLst>
          </a:prstGeom>
          <a:solidFill>
            <a:srgbClr val="C9A84C">
              <a:alpha val="7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342900" y="2532503"/>
            <a:ext cx="6543080" cy="13841"/>
          </a:xfrm>
          <a:prstGeom prst="rect">
            <a:avLst/>
          </a:prstGeom>
          <a:gradFill rotWithShape="1">
            <a:gsLst>
              <a:gs pos="0">
                <a:srgbClr val="C9A84C">
                  <a:alpha val="40000"/>
                </a:srgbClr>
              </a:gs>
              <a:gs pos="33333">
                <a:srgbClr val="C9A84C">
                  <a:alpha val="40000"/>
                </a:srgbClr>
              </a:gs>
              <a:gs pos="66667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6842820" y="2329874"/>
            <a:ext cx="43160" cy="419100"/>
          </a:xfrm>
          <a:prstGeom prst="rect">
            <a:avLst/>
          </a:prstGeom>
          <a:solidFill>
            <a:srgbClr val="C9A84C">
              <a:alpha val="7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28365" y="2558325"/>
            <a:ext cx="13841" cy="143470"/>
          </a:xfrm>
          <a:prstGeom prst="rect">
            <a:avLst/>
          </a:prstGeom>
          <a:solidFill>
            <a:srgbClr val="E8954A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545902" y="2715636"/>
            <a:ext cx="386495" cy="153442"/>
          </a:xfrm>
          <a:prstGeom prst="roundRect">
            <a:avLst>
              <a:gd name="adj" fmla="val 19037"/>
            </a:avLst>
          </a:prstGeom>
          <a:solidFill>
            <a:srgbClr val="E8954A">
              <a:alpha val="15000"/>
            </a:srgbClr>
          </a:solidFill>
          <a:ln w="9525">
            <a:solidFill>
              <a:srgbClr val="E8954A">
                <a:alpha val="30000"/>
              </a:srgbClr>
            </a:solidFill>
          </a:ln>
        </p:spPr>
        <p:txBody>
          <a:bodyPr wrap="none" lIns="43180" tIns="13970" rIns="43180" bIns="13970" rtlCol="0" anchor="t"/>
          <a:lstStyle/>
          <a:p>
            <a:pPr marL="0" indent="0" algn="l">
              <a:buNone/>
            </a:pPr>
            <a:r>
              <a:rPr lang="en-US" sz="560" b="1" kern="0" spc="22" dirty="0">
                <a:solidFill>
                  <a:srgbClr val="E895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195</a:t>
            </a:r>
            <a:endParaRPr lang="en-US" sz="560" dirty="0"/>
          </a:p>
        </p:txBody>
      </p:sp>
      <p:sp>
        <p:nvSpPr>
          <p:cNvPr id="21" name="Text 18"/>
          <p:cNvSpPr/>
          <p:nvPr/>
        </p:nvSpPr>
        <p:spPr>
          <a:xfrm>
            <a:off x="2102495" y="2558325"/>
            <a:ext cx="13841" cy="143470"/>
          </a:xfrm>
          <a:prstGeom prst="rect">
            <a:avLst/>
          </a:prstGeom>
          <a:solidFill>
            <a:srgbClr val="C9A84C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1920032" y="2715636"/>
            <a:ext cx="386495" cy="153442"/>
          </a:xfrm>
          <a:prstGeom prst="roundRect">
            <a:avLst>
              <a:gd name="adj" fmla="val 19037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43180" tIns="13970" rIns="43180" bIns="13970" rtlCol="0" anchor="t"/>
          <a:lstStyle/>
          <a:p>
            <a:pPr marL="0" indent="0" algn="l">
              <a:buNone/>
            </a:pPr>
            <a:r>
              <a:rPr lang="en-US" sz="560" b="1" kern="0" spc="22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200</a:t>
            </a:r>
            <a:endParaRPr lang="en-US" sz="560" dirty="0"/>
          </a:p>
        </p:txBody>
      </p:sp>
      <p:sp>
        <p:nvSpPr>
          <p:cNvPr id="23" name="Text 20"/>
          <p:cNvSpPr/>
          <p:nvPr/>
        </p:nvSpPr>
        <p:spPr>
          <a:xfrm>
            <a:off x="3738265" y="2558325"/>
            <a:ext cx="13841" cy="143470"/>
          </a:xfrm>
          <a:prstGeom prst="rect">
            <a:avLst/>
          </a:prstGeom>
          <a:solidFill>
            <a:srgbClr val="C9A84C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3555802" y="2715636"/>
            <a:ext cx="386495" cy="153442"/>
          </a:xfrm>
          <a:prstGeom prst="roundRect">
            <a:avLst>
              <a:gd name="adj" fmla="val 19037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43180" tIns="13970" rIns="43180" bIns="13970" rtlCol="0" anchor="t"/>
          <a:lstStyle/>
          <a:p>
            <a:pPr marL="0" indent="0" algn="l">
              <a:buNone/>
            </a:pPr>
            <a:r>
              <a:rPr lang="en-US" sz="560" b="1" kern="0" spc="22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207</a:t>
            </a:r>
            <a:endParaRPr lang="en-US" sz="560" dirty="0"/>
          </a:p>
        </p:txBody>
      </p:sp>
      <p:sp>
        <p:nvSpPr>
          <p:cNvPr id="25" name="Text 22"/>
          <p:cNvSpPr/>
          <p:nvPr/>
        </p:nvSpPr>
        <p:spPr>
          <a:xfrm>
            <a:off x="4915942" y="2544335"/>
            <a:ext cx="13841" cy="100310"/>
          </a:xfrm>
          <a:prstGeom prst="rect">
            <a:avLst/>
          </a:prstGeom>
          <a:solidFill>
            <a:srgbClr val="8FA3C8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4712791" y="2658486"/>
            <a:ext cx="428696" cy="143768"/>
          </a:xfrm>
          <a:prstGeom prst="roundRect">
            <a:avLst>
              <a:gd name="adj" fmla="val 20317"/>
            </a:avLst>
          </a:prstGeom>
          <a:solidFill>
            <a:srgbClr val="8FA3C8">
              <a:alpha val="10000"/>
            </a:srgbClr>
          </a:solidFill>
          <a:ln w="9525">
            <a:solidFill>
              <a:srgbClr val="8FA3C8">
                <a:alpha val="25000"/>
              </a:srgbClr>
            </a:solidFill>
          </a:ln>
        </p:spPr>
        <p:txBody>
          <a:bodyPr wrap="none" lIns="43180" tIns="13970" rIns="43180" bIns="13970" rtlCol="0" anchor="t"/>
          <a:lstStyle/>
          <a:p>
            <a:pPr marL="0" indent="0" algn="l">
              <a:buNone/>
            </a:pPr>
            <a:r>
              <a:rPr lang="en-US" sz="510" b="1" kern="0" spc="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 88 Jct</a:t>
            </a:r>
            <a:endParaRPr lang="en-US" sz="510" dirty="0"/>
          </a:p>
        </p:txBody>
      </p:sp>
      <p:sp>
        <p:nvSpPr>
          <p:cNvPr id="27" name="Text 24"/>
          <p:cNvSpPr/>
          <p:nvPr/>
        </p:nvSpPr>
        <p:spPr>
          <a:xfrm>
            <a:off x="6355407" y="2558325"/>
            <a:ext cx="13841" cy="143470"/>
          </a:xfrm>
          <a:prstGeom prst="rect">
            <a:avLst/>
          </a:prstGeom>
          <a:solidFill>
            <a:srgbClr val="C9A84C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6172944" y="2715636"/>
            <a:ext cx="386495" cy="153442"/>
          </a:xfrm>
          <a:prstGeom prst="roundRect">
            <a:avLst>
              <a:gd name="adj" fmla="val 19037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43180" tIns="13970" rIns="43180" bIns="13970" rtlCol="0" anchor="t"/>
          <a:lstStyle/>
          <a:p>
            <a:pPr marL="0" indent="0" algn="l">
              <a:buNone/>
            </a:pPr>
            <a:r>
              <a:rPr lang="en-US" sz="560" b="1" kern="0" spc="22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214</a:t>
            </a:r>
            <a:endParaRPr lang="en-US" sz="560" dirty="0"/>
          </a:p>
        </p:txBody>
      </p:sp>
      <p:sp>
        <p:nvSpPr>
          <p:cNvPr id="29" name="Text 26"/>
          <p:cNvSpPr/>
          <p:nvPr/>
        </p:nvSpPr>
        <p:spPr>
          <a:xfrm>
            <a:off x="590620" y="2917894"/>
            <a:ext cx="957873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· Mesa / Gold Canyon</a:t>
            </a:r>
            <a:endParaRPr lang="en-US" sz="560" dirty="0"/>
          </a:p>
        </p:txBody>
      </p:sp>
      <p:pic>
        <p:nvPicPr>
          <p:cNvPr id="3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2208" y="2914963"/>
            <a:ext cx="132588" cy="132588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2981950" y="2923821"/>
            <a:ext cx="1602403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45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US 60 SUPERSTITION FREEWAY →</a:t>
            </a:r>
            <a:endParaRPr lang="en-US" sz="560" dirty="0"/>
          </a:p>
        </p:txBody>
      </p:sp>
      <p:sp>
        <p:nvSpPr>
          <p:cNvPr id="32" name="Text 28"/>
          <p:cNvSpPr/>
          <p:nvPr/>
        </p:nvSpPr>
        <p:spPr>
          <a:xfrm>
            <a:off x="6152577" y="2931764"/>
            <a:ext cx="61637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Globe / Superior ·</a:t>
            </a:r>
            <a:endParaRPr lang="en-US" sz="560" dirty="0"/>
          </a:p>
        </p:txBody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1705" y="2919068"/>
            <a:ext cx="132588" cy="132588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328001" y="3455119"/>
            <a:ext cx="6543080" cy="980926"/>
          </a:xfrm>
          <a:prstGeom prst="roundRect">
            <a:avLst>
              <a:gd name="adj" fmla="val 7250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30"/>
          <p:cNvSpPr/>
          <p:nvPr/>
        </p:nvSpPr>
        <p:spPr>
          <a:xfrm>
            <a:off x="421784" y="3524995"/>
            <a:ext cx="695575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OFFENSE BREAKDOWN — ALL THREE YEARS </a:t>
            </a:r>
            <a:r>
              <a:rPr lang="en-US" sz="560" kern="0" spc="50" dirty="0">
                <a:solidFill>
                  <a:srgbClr val="8FA3C8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CHARGES: DUI &amp; TRAFFIC VIOLATIONS</a:t>
            </a:r>
            <a:endParaRPr lang="en-US" sz="620" dirty="0"/>
          </a:p>
        </p:txBody>
      </p:sp>
      <p:sp>
        <p:nvSpPr>
          <p:cNvPr id="36" name="Text 31"/>
          <p:cNvSpPr/>
          <p:nvPr/>
        </p:nvSpPr>
        <p:spPr>
          <a:xfrm>
            <a:off x="437836" y="3710806"/>
            <a:ext cx="132016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 / Aggravated DUI</a:t>
            </a:r>
            <a:endParaRPr lang="en-US" sz="620" dirty="0"/>
          </a:p>
        </p:txBody>
      </p:sp>
      <p:sp>
        <p:nvSpPr>
          <p:cNvPr id="37" name="Text 32"/>
          <p:cNvSpPr/>
          <p:nvPr/>
        </p:nvSpPr>
        <p:spPr>
          <a:xfrm>
            <a:off x="1695136" y="3734321"/>
            <a:ext cx="4837509" cy="70991"/>
          </a:xfrm>
          <a:prstGeom prst="roundRect">
            <a:avLst>
              <a:gd name="adj" fmla="val 50091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3"/>
          <p:cNvSpPr/>
          <p:nvPr/>
        </p:nvSpPr>
        <p:spPr>
          <a:xfrm>
            <a:off x="1695136" y="3734321"/>
            <a:ext cx="4837509" cy="70991"/>
          </a:xfrm>
          <a:prstGeom prst="roundRect">
            <a:avLst>
              <a:gd name="adj" fmla="val 50091"/>
            </a:avLst>
          </a:prstGeom>
          <a:gradFill rotWithShape="1">
            <a:gsLst>
              <a:gs pos="0">
                <a:srgbClr val="C9A84C"/>
              </a:gs>
              <a:gs pos="100000">
                <a:srgbClr val="E8B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4"/>
          <p:cNvSpPr/>
          <p:nvPr/>
        </p:nvSpPr>
        <p:spPr>
          <a:xfrm>
            <a:off x="6572651" y="3710806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620" dirty="0"/>
          </a:p>
        </p:txBody>
      </p:sp>
      <p:sp>
        <p:nvSpPr>
          <p:cNvPr id="40" name="Text 35"/>
          <p:cNvSpPr/>
          <p:nvPr/>
        </p:nvSpPr>
        <p:spPr>
          <a:xfrm>
            <a:off x="437836" y="3871987"/>
            <a:ext cx="132016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/ Excessive Speed</a:t>
            </a:r>
            <a:endParaRPr lang="en-US" sz="620" dirty="0"/>
          </a:p>
        </p:txBody>
      </p:sp>
      <p:sp>
        <p:nvSpPr>
          <p:cNvPr id="41" name="Text 36"/>
          <p:cNvSpPr/>
          <p:nvPr/>
        </p:nvSpPr>
        <p:spPr>
          <a:xfrm>
            <a:off x="1695136" y="3895502"/>
            <a:ext cx="4837509" cy="70991"/>
          </a:xfrm>
          <a:prstGeom prst="roundRect">
            <a:avLst>
              <a:gd name="adj" fmla="val 50091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7"/>
          <p:cNvSpPr/>
          <p:nvPr/>
        </p:nvSpPr>
        <p:spPr>
          <a:xfrm>
            <a:off x="1695136" y="3895502"/>
            <a:ext cx="2974925" cy="70991"/>
          </a:xfrm>
          <a:prstGeom prst="roundRect">
            <a:avLst>
              <a:gd name="adj" fmla="val 50091"/>
            </a:avLst>
          </a:prstGeom>
          <a:gradFill rotWithShape="1">
            <a:gsLst>
              <a:gs pos="0">
                <a:srgbClr val="4A80C4"/>
              </a:gs>
              <a:gs pos="100000">
                <a:srgbClr val="6A9FD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8"/>
          <p:cNvSpPr/>
          <p:nvPr/>
        </p:nvSpPr>
        <p:spPr>
          <a:xfrm>
            <a:off x="6572651" y="3871987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620" dirty="0"/>
          </a:p>
        </p:txBody>
      </p:sp>
      <p:sp>
        <p:nvSpPr>
          <p:cNvPr id="44" name="Text 39"/>
          <p:cNvSpPr/>
          <p:nvPr/>
        </p:nvSpPr>
        <p:spPr>
          <a:xfrm>
            <a:off x="437836" y="4033168"/>
            <a:ext cx="132016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Reckless Driving</a:t>
            </a:r>
            <a:endParaRPr lang="en-US" sz="620" dirty="0"/>
          </a:p>
        </p:txBody>
      </p:sp>
      <p:sp>
        <p:nvSpPr>
          <p:cNvPr id="45" name="Text 40"/>
          <p:cNvSpPr/>
          <p:nvPr/>
        </p:nvSpPr>
        <p:spPr>
          <a:xfrm>
            <a:off x="1695136" y="4056682"/>
            <a:ext cx="4837509" cy="70991"/>
          </a:xfrm>
          <a:prstGeom prst="roundRect">
            <a:avLst>
              <a:gd name="adj" fmla="val 50091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41"/>
          <p:cNvSpPr/>
          <p:nvPr/>
        </p:nvSpPr>
        <p:spPr>
          <a:xfrm>
            <a:off x="1695136" y="4056682"/>
            <a:ext cx="1489918" cy="70991"/>
          </a:xfrm>
          <a:prstGeom prst="roundRect">
            <a:avLst>
              <a:gd name="adj" fmla="val 50091"/>
            </a:avLst>
          </a:prstGeom>
          <a:gradFill rotWithShape="1">
            <a:gsLst>
              <a:gs pos="0">
                <a:srgbClr val="E8954A"/>
              </a:gs>
              <a:gs pos="100000">
                <a:srgbClr val="F0A86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42"/>
          <p:cNvSpPr/>
          <p:nvPr/>
        </p:nvSpPr>
        <p:spPr>
          <a:xfrm>
            <a:off x="6572651" y="4033168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20" dirty="0"/>
          </a:p>
        </p:txBody>
      </p:sp>
      <p:sp>
        <p:nvSpPr>
          <p:cNvPr id="48" name="Text 43"/>
          <p:cNvSpPr/>
          <p:nvPr/>
        </p:nvSpPr>
        <p:spPr>
          <a:xfrm>
            <a:off x="437836" y="4194348"/>
            <a:ext cx="132016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Traffic</a:t>
            </a:r>
            <a:endParaRPr lang="en-US" sz="620" dirty="0"/>
          </a:p>
        </p:txBody>
      </p:sp>
      <p:sp>
        <p:nvSpPr>
          <p:cNvPr id="49" name="Text 44"/>
          <p:cNvSpPr/>
          <p:nvPr/>
        </p:nvSpPr>
        <p:spPr>
          <a:xfrm>
            <a:off x="1695136" y="4217863"/>
            <a:ext cx="4837509" cy="70991"/>
          </a:xfrm>
          <a:prstGeom prst="roundRect">
            <a:avLst>
              <a:gd name="adj" fmla="val 50091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5"/>
          <p:cNvSpPr/>
          <p:nvPr/>
        </p:nvSpPr>
        <p:spPr>
          <a:xfrm>
            <a:off x="1695136" y="4217863"/>
            <a:ext cx="2234803" cy="70991"/>
          </a:xfrm>
          <a:prstGeom prst="roundRect">
            <a:avLst>
              <a:gd name="adj" fmla="val 50091"/>
            </a:avLst>
          </a:prstGeom>
          <a:gradFill rotWithShape="1">
            <a:gsLst>
              <a:gs pos="0">
                <a:srgbClr val="5A8FA0"/>
              </a:gs>
              <a:gs pos="100000">
                <a:srgbClr val="7AAFC0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6"/>
          <p:cNvSpPr/>
          <p:nvPr/>
        </p:nvSpPr>
        <p:spPr>
          <a:xfrm>
            <a:off x="6572651" y="4194348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20" dirty="0"/>
          </a:p>
        </p:txBody>
      </p:sp>
      <p:sp>
        <p:nvSpPr>
          <p:cNvPr id="52" name="Text 47"/>
          <p:cNvSpPr/>
          <p:nvPr/>
        </p:nvSpPr>
        <p:spPr>
          <a:xfrm>
            <a:off x="7029450" y="761406"/>
            <a:ext cx="1771650" cy="1163984"/>
          </a:xfrm>
          <a:prstGeom prst="roundRect">
            <a:avLst>
              <a:gd name="adj" fmla="val 5061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8"/>
          <p:cNvSpPr/>
          <p:nvPr/>
        </p:nvSpPr>
        <p:spPr>
          <a:xfrm>
            <a:off x="7139285" y="871240"/>
            <a:ext cx="170717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YEAR-OVER-YEAR TREND</a:t>
            </a:r>
            <a:endParaRPr lang="en-US" sz="620" dirty="0"/>
          </a:p>
        </p:txBody>
      </p:sp>
      <p:pic>
        <p:nvPicPr>
          <p:cNvPr id="54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39285" y="904508"/>
            <a:ext cx="1551980" cy="571500"/>
          </a:xfrm>
          <a:prstGeom prst="rect">
            <a:avLst/>
          </a:prstGeom>
        </p:spPr>
      </p:pic>
      <p:sp>
        <p:nvSpPr>
          <p:cNvPr id="55" name="Text 49"/>
          <p:cNvSpPr/>
          <p:nvPr/>
        </p:nvSpPr>
        <p:spPr>
          <a:xfrm>
            <a:off x="7139285" y="1516850"/>
            <a:ext cx="1583019" cy="371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Gradually declining trend — suggests enforcement effectiveness and sustained patrol presence along the corridor.</a:t>
            </a:r>
            <a:endParaRPr lang="en-US" sz="620" dirty="0"/>
          </a:p>
        </p:txBody>
      </p:sp>
      <p:sp>
        <p:nvSpPr>
          <p:cNvPr id="56" name="Text 50"/>
          <p:cNvSpPr/>
          <p:nvPr/>
        </p:nvSpPr>
        <p:spPr>
          <a:xfrm>
            <a:off x="7044522" y="1988047"/>
            <a:ext cx="1771650" cy="2451943"/>
          </a:xfrm>
          <a:prstGeom prst="roundRect">
            <a:avLst>
              <a:gd name="adj" fmla="val 4014"/>
            </a:avLst>
          </a:prstGeom>
          <a:solidFill>
            <a:srgbClr val="132040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51"/>
          <p:cNvSpPr/>
          <p:nvPr/>
        </p:nvSpPr>
        <p:spPr>
          <a:xfrm>
            <a:off x="7139285" y="2091233"/>
            <a:ext cx="170717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 PROFILE</a:t>
            </a:r>
            <a:endParaRPr lang="en-US" sz="620" dirty="0"/>
          </a:p>
        </p:txBody>
      </p:sp>
      <p:pic>
        <p:nvPicPr>
          <p:cNvPr id="58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10570" y="2259120"/>
            <a:ext cx="132588" cy="132588"/>
          </a:xfrm>
          <a:prstGeom prst="rect">
            <a:avLst/>
          </a:prstGeom>
        </p:spPr>
      </p:pic>
      <p:sp>
        <p:nvSpPr>
          <p:cNvPr id="59" name="Text 52"/>
          <p:cNvSpPr/>
          <p:nvPr/>
        </p:nvSpPr>
        <p:spPr>
          <a:xfrm>
            <a:off x="7271593" y="2280245"/>
            <a:ext cx="49915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Span</a:t>
            </a:r>
            <a:endParaRPr lang="en-US" sz="620" dirty="0"/>
          </a:p>
        </p:txBody>
      </p:sp>
      <p:sp>
        <p:nvSpPr>
          <p:cNvPr id="60" name="Text 53"/>
          <p:cNvSpPr/>
          <p:nvPr/>
        </p:nvSpPr>
        <p:spPr>
          <a:xfrm>
            <a:off x="7271593" y="2398265"/>
            <a:ext cx="462852" cy="224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years</a:t>
            </a:r>
            <a:br/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– 2025</a:t>
            </a:r>
            <a:endParaRPr lang="en-US" sz="560" dirty="0"/>
          </a:p>
        </p:txBody>
      </p:sp>
      <p:pic>
        <p:nvPicPr>
          <p:cNvPr id="61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10570" y="2647710"/>
            <a:ext cx="132588" cy="132588"/>
          </a:xfrm>
          <a:prstGeom prst="rect">
            <a:avLst/>
          </a:prstGeom>
        </p:spPr>
      </p:pic>
      <p:sp>
        <p:nvSpPr>
          <p:cNvPr id="62" name="Text 54"/>
          <p:cNvSpPr/>
          <p:nvPr/>
        </p:nvSpPr>
        <p:spPr>
          <a:xfrm>
            <a:off x="7271593" y="2668835"/>
            <a:ext cx="97899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 Length</a:t>
            </a:r>
            <a:endParaRPr lang="en-US" sz="620" dirty="0"/>
          </a:p>
        </p:txBody>
      </p:sp>
      <p:sp>
        <p:nvSpPr>
          <p:cNvPr id="63" name="Text 55"/>
          <p:cNvSpPr/>
          <p:nvPr/>
        </p:nvSpPr>
        <p:spPr>
          <a:xfrm>
            <a:off x="7271593" y="2786856"/>
            <a:ext cx="907792" cy="224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195 – MM 217</a:t>
            </a:r>
            <a:br/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~22 miles · Apache Junction</a:t>
            </a:r>
            <a:endParaRPr lang="en-US" sz="560" dirty="0"/>
          </a:p>
        </p:txBody>
      </p:sp>
      <p:pic>
        <p:nvPicPr>
          <p:cNvPr id="64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10570" y="3036301"/>
            <a:ext cx="132588" cy="132588"/>
          </a:xfrm>
          <a:prstGeom prst="rect">
            <a:avLst/>
          </a:prstGeom>
        </p:spPr>
      </p:pic>
      <p:sp>
        <p:nvSpPr>
          <p:cNvPr id="65" name="Text 56"/>
          <p:cNvSpPr/>
          <p:nvPr/>
        </p:nvSpPr>
        <p:spPr>
          <a:xfrm>
            <a:off x="7271593" y="3057425"/>
            <a:ext cx="78843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Type</a:t>
            </a:r>
            <a:endParaRPr lang="en-US" sz="620" dirty="0"/>
          </a:p>
        </p:txBody>
      </p:sp>
      <p:sp>
        <p:nvSpPr>
          <p:cNvPr id="66" name="Text 57"/>
          <p:cNvSpPr/>
          <p:nvPr/>
        </p:nvSpPr>
        <p:spPr>
          <a:xfrm>
            <a:off x="7271593" y="3175446"/>
            <a:ext cx="731091" cy="224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 &amp; Traffic violations</a:t>
            </a:r>
            <a:br/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 of all incidents</a:t>
            </a:r>
            <a:endParaRPr lang="en-US" sz="560" dirty="0"/>
          </a:p>
        </p:txBody>
      </p:sp>
      <p:pic>
        <p:nvPicPr>
          <p:cNvPr id="67" name="Image 7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10570" y="3424891"/>
            <a:ext cx="132588" cy="132588"/>
          </a:xfrm>
          <a:prstGeom prst="rect">
            <a:avLst/>
          </a:prstGeom>
        </p:spPr>
      </p:pic>
      <p:sp>
        <p:nvSpPr>
          <p:cNvPr id="68" name="Text 58"/>
          <p:cNvSpPr/>
          <p:nvPr/>
        </p:nvSpPr>
        <p:spPr>
          <a:xfrm>
            <a:off x="7271593" y="3446015"/>
            <a:ext cx="75388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620" dirty="0"/>
          </a:p>
        </p:txBody>
      </p:sp>
      <p:sp>
        <p:nvSpPr>
          <p:cNvPr id="69" name="Text 59"/>
          <p:cNvSpPr/>
          <p:nvPr/>
        </p:nvSpPr>
        <p:spPr>
          <a:xfrm>
            <a:off x="7271593" y="3564036"/>
            <a:ext cx="699061" cy="224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· Declining</a:t>
            </a:r>
            <a:br/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effective</a:t>
            </a:r>
            <a:endParaRPr lang="en-US" sz="560" dirty="0"/>
          </a:p>
        </p:txBody>
      </p:sp>
      <p:pic>
        <p:nvPicPr>
          <p:cNvPr id="70" name="Image 8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110570" y="3813481"/>
            <a:ext cx="132588" cy="132588"/>
          </a:xfrm>
          <a:prstGeom prst="rect">
            <a:avLst/>
          </a:prstGeom>
        </p:spPr>
      </p:pic>
      <p:sp>
        <p:nvSpPr>
          <p:cNvPr id="71" name="Text 60"/>
          <p:cNvSpPr/>
          <p:nvPr/>
        </p:nvSpPr>
        <p:spPr>
          <a:xfrm>
            <a:off x="7271593" y="3834606"/>
            <a:ext cx="54270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Cluster</a:t>
            </a:r>
            <a:endParaRPr lang="en-US" sz="620" dirty="0"/>
          </a:p>
        </p:txBody>
      </p:sp>
      <p:sp>
        <p:nvSpPr>
          <p:cNvPr id="72" name="Text 61"/>
          <p:cNvSpPr/>
          <p:nvPr/>
        </p:nvSpPr>
        <p:spPr>
          <a:xfrm>
            <a:off x="7271593" y="3952626"/>
            <a:ext cx="503233" cy="224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200–205</a:t>
            </a:r>
            <a:br/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incidents total</a:t>
            </a:r>
            <a:endParaRPr lang="en-US" sz="560" dirty="0"/>
          </a:p>
        </p:txBody>
      </p:sp>
      <p:pic>
        <p:nvPicPr>
          <p:cNvPr id="73" name="Image 9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110570" y="4202071"/>
            <a:ext cx="132588" cy="132588"/>
          </a:xfrm>
          <a:prstGeom prst="rect">
            <a:avLst/>
          </a:prstGeom>
        </p:spPr>
      </p:pic>
      <p:sp>
        <p:nvSpPr>
          <p:cNvPr id="74" name="Text 62"/>
          <p:cNvSpPr/>
          <p:nvPr/>
        </p:nvSpPr>
        <p:spPr>
          <a:xfrm>
            <a:off x="7271593" y="4223196"/>
            <a:ext cx="7682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Citywide Rank</a:t>
            </a:r>
            <a:endParaRPr lang="en-US" sz="620" dirty="0"/>
          </a:p>
        </p:txBody>
      </p:sp>
      <p:sp>
        <p:nvSpPr>
          <p:cNvPr id="76" name="Text 64"/>
          <p:cNvSpPr/>
          <p:nvPr/>
        </p:nvSpPr>
        <p:spPr>
          <a:xfrm>
            <a:off x="4493475" y="2877709"/>
            <a:ext cx="1375722" cy="475065"/>
          </a:xfrm>
          <a:prstGeom prst="roundRect">
            <a:avLst>
              <a:gd name="adj" fmla="val 9465"/>
            </a:avLst>
          </a:prstGeom>
          <a:solidFill>
            <a:srgbClr val="8FA3C8">
              <a:alpha val="7000"/>
            </a:srgbClr>
          </a:solidFill>
          <a:ln w="9525">
            <a:solidFill>
              <a:srgbClr val="8FA3C8">
                <a:alpha val="20000"/>
              </a:srgbClr>
            </a:solidFill>
          </a:ln>
        </p:spPr>
        <p:txBody>
          <a:bodyPr wrap="square" lIns="86360" tIns="64770" rIns="86360" bIns="64770" rtlCol="0" anchor="t"/>
          <a:lstStyle/>
          <a:p>
            <a:pPr marL="0" indent="0" algn="l">
              <a:buNone/>
            </a:pPr>
            <a:r>
              <a:rPr lang="en-US" sz="560" b="1" kern="0" spc="3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 88 JUNCTION NOTE</a:t>
            </a:r>
            <a:endParaRPr lang="en-US" sz="560" dirty="0"/>
          </a:p>
          <a:p>
            <a:pPr marL="0" indent="0" algn="l"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 and traffic incidents cluster near the SR 88 / US 60 interchange — a known enforcement checkpoint area.</a:t>
            </a:r>
            <a:endParaRPr lang="en-US" sz="560" dirty="0"/>
          </a:p>
        </p:txBody>
      </p:sp>
      <p:sp>
        <p:nvSpPr>
          <p:cNvPr id="77" name="Text 65"/>
          <p:cNvSpPr/>
          <p:nvPr/>
        </p:nvSpPr>
        <p:spPr>
          <a:xfrm>
            <a:off x="342900" y="4617839"/>
            <a:ext cx="8458200" cy="368201"/>
          </a:xfrm>
          <a:prstGeom prst="roundRect">
            <a:avLst>
              <a:gd name="adj" fmla="val 15521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8" name="Image 10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48502" y="4735645"/>
            <a:ext cx="132588" cy="132588"/>
          </a:xfrm>
          <a:prstGeom prst="rect">
            <a:avLst/>
          </a:prstGeom>
        </p:spPr>
      </p:pic>
      <p:sp>
        <p:nvSpPr>
          <p:cNvPr id="79" name="Text 66"/>
          <p:cNvSpPr/>
          <p:nvPr/>
        </p:nvSpPr>
        <p:spPr>
          <a:xfrm>
            <a:off x="685205" y="4676775"/>
            <a:ext cx="7820725" cy="262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986"/>
              </a:lnSpc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60 between MM 195 and MM 217</a:t>
            </a:r>
            <a:r>
              <a:rPr lang="en-US" sz="680" dirty="0">
                <a:solidFill>
                  <a:srgbClr val="E8D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full length of Apache Junction and the primary highway enforcement zone — is ranked </a:t>
            </a: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#4 citywide</a:t>
            </a:r>
            <a:r>
              <a:rPr lang="en-US" sz="680" dirty="0">
                <a:solidFill>
                  <a:srgbClr val="E8D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Enforcement has driven a </a:t>
            </a:r>
            <a:r>
              <a:rPr lang="en-US" sz="680" b="1" dirty="0">
                <a:solidFill>
                  <a:srgbClr val="4CA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dramatic -86% decline </a:t>
            </a:r>
            <a:r>
              <a:rPr lang="en-US" sz="680" dirty="0">
                <a:solidFill>
                  <a:srgbClr val="E8D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(21 → 6 → 3) against a backdrop of rising citywide totals (641 → 647 → 732) – representing one of the most significant crime reductions in the city and a near-elimination of incidents on this corridor over 3 years.  3-year total</a:t>
            </a:r>
            <a:r>
              <a:rPr lang="en-US" sz="68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incidents.</a:t>
            </a:r>
            <a:endParaRPr lang="en-US" sz="680" dirty="0">
              <a:solidFill>
                <a:srgbClr val="C9A84C"/>
              </a:solidFill>
            </a:endParaRPr>
          </a:p>
        </p:txBody>
      </p:sp>
      <p:sp>
        <p:nvSpPr>
          <p:cNvPr id="80" name="Text 67"/>
          <p:cNvSpPr/>
          <p:nvPr/>
        </p:nvSpPr>
        <p:spPr>
          <a:xfrm>
            <a:off x="685205" y="2458015"/>
            <a:ext cx="100310" cy="100310"/>
          </a:xfrm>
          <a:prstGeom prst="ellipse">
            <a:avLst/>
          </a:prstGeom>
          <a:solidFill>
            <a:srgbClr val="E8954A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1" name="Text 68"/>
          <p:cNvSpPr/>
          <p:nvPr/>
        </p:nvSpPr>
        <p:spPr>
          <a:xfrm>
            <a:off x="2059335" y="2458015"/>
            <a:ext cx="100310" cy="100310"/>
          </a:xfrm>
          <a:prstGeom prst="ellipse">
            <a:avLst/>
          </a:prstGeom>
          <a:solidFill>
            <a:srgbClr val="C9A84C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2" name="Text 69"/>
          <p:cNvSpPr/>
          <p:nvPr/>
        </p:nvSpPr>
        <p:spPr>
          <a:xfrm>
            <a:off x="3695105" y="2458015"/>
            <a:ext cx="100310" cy="100310"/>
          </a:xfrm>
          <a:prstGeom prst="ellipse">
            <a:avLst/>
          </a:prstGeom>
          <a:solidFill>
            <a:srgbClr val="C9A84C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3" name="Text 70"/>
          <p:cNvSpPr/>
          <p:nvPr/>
        </p:nvSpPr>
        <p:spPr>
          <a:xfrm>
            <a:off x="4879777" y="2458015"/>
            <a:ext cx="86320" cy="86320"/>
          </a:xfrm>
          <a:prstGeom prst="ellipse">
            <a:avLst/>
          </a:prstGeom>
          <a:solidFill>
            <a:srgbClr val="8FA3C8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4" name="Text 71"/>
          <p:cNvSpPr/>
          <p:nvPr/>
        </p:nvSpPr>
        <p:spPr>
          <a:xfrm>
            <a:off x="6312247" y="2458015"/>
            <a:ext cx="100310" cy="100310"/>
          </a:xfrm>
          <a:prstGeom prst="ellipse">
            <a:avLst/>
          </a:prstGeom>
          <a:solidFill>
            <a:srgbClr val="C9A84C"/>
          </a:solidFill>
          <a:ln w="9525">
            <a:solidFill>
              <a:srgbClr val="0A162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5" name="Text 72"/>
          <p:cNvSpPr/>
          <p:nvPr/>
        </p:nvSpPr>
        <p:spPr>
          <a:xfrm>
            <a:off x="356762" y="1601419"/>
            <a:ext cx="958155" cy="604242"/>
          </a:xfrm>
          <a:prstGeom prst="roundRect">
            <a:avLst>
              <a:gd name="adj" fmla="val 9458"/>
            </a:avLst>
          </a:prstGeom>
          <a:solidFill>
            <a:srgbClr val="132040"/>
          </a:solidFill>
          <a:ln/>
          <a:effectLst>
            <a:outerShdw blurRad="114300" dist="29210" dir="5400000" algn="bl" rotWithShape="0">
              <a:srgbClr val="000000">
                <a:alpha val="40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6" name="Text 73"/>
          <p:cNvSpPr/>
          <p:nvPr/>
        </p:nvSpPr>
        <p:spPr>
          <a:xfrm>
            <a:off x="356762" y="1601419"/>
            <a:ext cx="19050" cy="604242"/>
          </a:xfrm>
          <a:custGeom>
            <a:avLst/>
            <a:gdLst/>
            <a:ahLst/>
            <a:cxnLst/>
            <a:rect l="l" t="t" r="r" b="b"/>
            <a:pathLst>
              <a:path w="19050" h="604242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589689"/>
                </a:lnTo>
                <a:lnTo>
                  <a:pt x="16669" y="587433"/>
                </a:lnTo>
                <a:lnTo>
                  <a:pt x="14288" y="584893"/>
                </a:lnTo>
                <a:lnTo>
                  <a:pt x="11906" y="582008"/>
                </a:lnTo>
                <a:lnTo>
                  <a:pt x="9525" y="578683"/>
                </a:lnTo>
                <a:lnTo>
                  <a:pt x="7144" y="574760"/>
                </a:lnTo>
                <a:lnTo>
                  <a:pt x="4763" y="569932"/>
                </a:lnTo>
                <a:lnTo>
                  <a:pt x="2381" y="563417"/>
                </a:lnTo>
                <a:lnTo>
                  <a:pt x="0" y="547092"/>
                </a:lnTo>
                <a:close/>
              </a:path>
            </a:pathLst>
          </a:custGeom>
          <a:solidFill>
            <a:srgbClr val="E8954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Text 74"/>
          <p:cNvSpPr/>
          <p:nvPr/>
        </p:nvSpPr>
        <p:spPr>
          <a:xfrm>
            <a:off x="446803" y="1650830"/>
            <a:ext cx="87683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E895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195–198</a:t>
            </a:r>
            <a:endParaRPr lang="en-US" sz="620" dirty="0"/>
          </a:p>
        </p:txBody>
      </p:sp>
      <p:sp>
        <p:nvSpPr>
          <p:cNvPr id="88" name="Text 75"/>
          <p:cNvSpPr/>
          <p:nvPr/>
        </p:nvSpPr>
        <p:spPr>
          <a:xfrm>
            <a:off x="446803" y="1790431"/>
            <a:ext cx="65321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E895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40" dirty="0"/>
          </a:p>
        </p:txBody>
      </p:sp>
      <p:sp>
        <p:nvSpPr>
          <p:cNvPr id="89" name="Text 76"/>
          <p:cNvSpPr/>
          <p:nvPr/>
        </p:nvSpPr>
        <p:spPr>
          <a:xfrm>
            <a:off x="535356" y="1838056"/>
            <a:ext cx="28109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</a:t>
            </a:r>
            <a:endParaRPr lang="en-US" sz="510" dirty="0"/>
          </a:p>
        </p:txBody>
      </p:sp>
      <p:sp>
        <p:nvSpPr>
          <p:cNvPr id="90" name="Text 77"/>
          <p:cNvSpPr/>
          <p:nvPr/>
        </p:nvSpPr>
        <p:spPr>
          <a:xfrm>
            <a:off x="446803" y="1964262"/>
            <a:ext cx="813066" cy="2015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756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 / Aggravated DUI</a:t>
            </a:r>
            <a:br/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· Reckless Driving</a:t>
            </a:r>
            <a:endParaRPr lang="en-US" sz="560" dirty="0"/>
          </a:p>
        </p:txBody>
      </p:sp>
      <p:sp>
        <p:nvSpPr>
          <p:cNvPr id="91" name="Text 78"/>
          <p:cNvSpPr/>
          <p:nvPr/>
        </p:nvSpPr>
        <p:spPr>
          <a:xfrm>
            <a:off x="1745849" y="1601419"/>
            <a:ext cx="928241" cy="604242"/>
          </a:xfrm>
          <a:prstGeom prst="roundRect">
            <a:avLst>
              <a:gd name="adj" fmla="val 9458"/>
            </a:avLst>
          </a:prstGeom>
          <a:solidFill>
            <a:srgbClr val="132040"/>
          </a:solidFill>
          <a:ln/>
          <a:effectLst>
            <a:outerShdw blurRad="114300" dist="29210" dir="5400000" algn="bl" rotWithShape="0">
              <a:srgbClr val="000000">
                <a:alpha val="40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2" name="Text 79"/>
          <p:cNvSpPr/>
          <p:nvPr/>
        </p:nvSpPr>
        <p:spPr>
          <a:xfrm>
            <a:off x="1745849" y="1601419"/>
            <a:ext cx="19050" cy="604242"/>
          </a:xfrm>
          <a:custGeom>
            <a:avLst/>
            <a:gdLst/>
            <a:ahLst/>
            <a:cxnLst/>
            <a:rect l="l" t="t" r="r" b="b"/>
            <a:pathLst>
              <a:path w="19050" h="604242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589689"/>
                </a:lnTo>
                <a:lnTo>
                  <a:pt x="16669" y="587433"/>
                </a:lnTo>
                <a:lnTo>
                  <a:pt x="14288" y="584893"/>
                </a:lnTo>
                <a:lnTo>
                  <a:pt x="11906" y="582008"/>
                </a:lnTo>
                <a:lnTo>
                  <a:pt x="9525" y="578683"/>
                </a:lnTo>
                <a:lnTo>
                  <a:pt x="7144" y="574760"/>
                </a:lnTo>
                <a:lnTo>
                  <a:pt x="4763" y="569932"/>
                </a:lnTo>
                <a:lnTo>
                  <a:pt x="2381" y="563417"/>
                </a:lnTo>
                <a:lnTo>
                  <a:pt x="0" y="547092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3" name="Text 80"/>
          <p:cNvSpPr/>
          <p:nvPr/>
        </p:nvSpPr>
        <p:spPr>
          <a:xfrm>
            <a:off x="1835890" y="1650830"/>
            <a:ext cx="84393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200–205</a:t>
            </a:r>
            <a:endParaRPr lang="en-US" sz="620" dirty="0"/>
          </a:p>
        </p:txBody>
      </p:sp>
      <p:sp>
        <p:nvSpPr>
          <p:cNvPr id="94" name="Text 81"/>
          <p:cNvSpPr/>
          <p:nvPr/>
        </p:nvSpPr>
        <p:spPr>
          <a:xfrm>
            <a:off x="1835890" y="1790431"/>
            <a:ext cx="65321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40" dirty="0"/>
          </a:p>
        </p:txBody>
      </p:sp>
      <p:sp>
        <p:nvSpPr>
          <p:cNvPr id="95" name="Text 82"/>
          <p:cNvSpPr/>
          <p:nvPr/>
        </p:nvSpPr>
        <p:spPr>
          <a:xfrm>
            <a:off x="1924443" y="1838056"/>
            <a:ext cx="28109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</a:t>
            </a:r>
            <a:endParaRPr lang="en-US" sz="510" dirty="0"/>
          </a:p>
        </p:txBody>
      </p:sp>
      <p:sp>
        <p:nvSpPr>
          <p:cNvPr id="96" name="Text 83"/>
          <p:cNvSpPr/>
          <p:nvPr/>
        </p:nvSpPr>
        <p:spPr>
          <a:xfrm>
            <a:off x="1835890" y="1964262"/>
            <a:ext cx="782553" cy="2015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756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 · No Seatbelt</a:t>
            </a:r>
            <a:br/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Unlawful Flight / LE</a:t>
            </a:r>
            <a:endParaRPr lang="en-US" sz="560" dirty="0"/>
          </a:p>
        </p:txBody>
      </p:sp>
      <p:sp>
        <p:nvSpPr>
          <p:cNvPr id="97" name="Text 84"/>
          <p:cNvSpPr/>
          <p:nvPr/>
        </p:nvSpPr>
        <p:spPr>
          <a:xfrm>
            <a:off x="3366662" y="1601419"/>
            <a:ext cx="958155" cy="604242"/>
          </a:xfrm>
          <a:prstGeom prst="roundRect">
            <a:avLst>
              <a:gd name="adj" fmla="val 9458"/>
            </a:avLst>
          </a:prstGeom>
          <a:solidFill>
            <a:srgbClr val="132040"/>
          </a:solidFill>
          <a:ln/>
          <a:effectLst>
            <a:outerShdw blurRad="114300" dist="29210" dir="5400000" algn="bl" rotWithShape="0">
              <a:srgbClr val="000000">
                <a:alpha val="40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8" name="Text 85"/>
          <p:cNvSpPr/>
          <p:nvPr/>
        </p:nvSpPr>
        <p:spPr>
          <a:xfrm>
            <a:off x="3366662" y="1601419"/>
            <a:ext cx="19050" cy="604242"/>
          </a:xfrm>
          <a:custGeom>
            <a:avLst/>
            <a:gdLst/>
            <a:ahLst/>
            <a:cxnLst/>
            <a:rect l="l" t="t" r="r" b="b"/>
            <a:pathLst>
              <a:path w="19050" h="604242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589689"/>
                </a:lnTo>
                <a:lnTo>
                  <a:pt x="16669" y="587433"/>
                </a:lnTo>
                <a:lnTo>
                  <a:pt x="14288" y="584893"/>
                </a:lnTo>
                <a:lnTo>
                  <a:pt x="11906" y="582008"/>
                </a:lnTo>
                <a:lnTo>
                  <a:pt x="9525" y="578683"/>
                </a:lnTo>
                <a:lnTo>
                  <a:pt x="7144" y="574760"/>
                </a:lnTo>
                <a:lnTo>
                  <a:pt x="4763" y="569932"/>
                </a:lnTo>
                <a:lnTo>
                  <a:pt x="2381" y="563417"/>
                </a:lnTo>
                <a:lnTo>
                  <a:pt x="0" y="547092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9" name="Text 86"/>
          <p:cNvSpPr/>
          <p:nvPr/>
        </p:nvSpPr>
        <p:spPr>
          <a:xfrm>
            <a:off x="3456703" y="1650830"/>
            <a:ext cx="87683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207–210</a:t>
            </a:r>
            <a:endParaRPr lang="en-US" sz="620" dirty="0"/>
          </a:p>
        </p:txBody>
      </p:sp>
      <p:sp>
        <p:nvSpPr>
          <p:cNvPr id="100" name="Text 87"/>
          <p:cNvSpPr/>
          <p:nvPr/>
        </p:nvSpPr>
        <p:spPr>
          <a:xfrm>
            <a:off x="3456703" y="1790431"/>
            <a:ext cx="65321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40" dirty="0"/>
          </a:p>
        </p:txBody>
      </p:sp>
      <p:sp>
        <p:nvSpPr>
          <p:cNvPr id="101" name="Text 88"/>
          <p:cNvSpPr/>
          <p:nvPr/>
        </p:nvSpPr>
        <p:spPr>
          <a:xfrm>
            <a:off x="3545256" y="1838056"/>
            <a:ext cx="28109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</a:t>
            </a:r>
            <a:endParaRPr lang="en-US" sz="510" dirty="0"/>
          </a:p>
        </p:txBody>
      </p:sp>
      <p:sp>
        <p:nvSpPr>
          <p:cNvPr id="102" name="Text 89"/>
          <p:cNvSpPr/>
          <p:nvPr/>
        </p:nvSpPr>
        <p:spPr>
          <a:xfrm>
            <a:off x="3456703" y="1964262"/>
            <a:ext cx="813066" cy="2015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756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· Reckless Driving</a:t>
            </a:r>
            <a:br/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 · Excessive Speed</a:t>
            </a:r>
            <a:endParaRPr lang="en-US" sz="560" dirty="0"/>
          </a:p>
        </p:txBody>
      </p:sp>
      <p:sp>
        <p:nvSpPr>
          <p:cNvPr id="103" name="Text 90"/>
          <p:cNvSpPr/>
          <p:nvPr/>
        </p:nvSpPr>
        <p:spPr>
          <a:xfrm>
            <a:off x="4594792" y="1697414"/>
            <a:ext cx="857250" cy="508248"/>
          </a:xfrm>
          <a:prstGeom prst="roundRect">
            <a:avLst>
              <a:gd name="adj" fmla="val 11245"/>
            </a:avLst>
          </a:prstGeom>
          <a:solidFill>
            <a:srgbClr val="132040"/>
          </a:solidFill>
          <a:ln/>
          <a:effectLst>
            <a:outerShdw blurRad="114300" dist="29210" dir="5400000" algn="bl" rotWithShape="0">
              <a:srgbClr val="000000">
                <a:alpha val="40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4" name="Text 91"/>
          <p:cNvSpPr/>
          <p:nvPr/>
        </p:nvSpPr>
        <p:spPr>
          <a:xfrm>
            <a:off x="4594792" y="1697414"/>
            <a:ext cx="19050" cy="508248"/>
          </a:xfrm>
          <a:custGeom>
            <a:avLst/>
            <a:gdLst/>
            <a:ahLst/>
            <a:cxnLst/>
            <a:rect l="l" t="t" r="r" b="b"/>
            <a:pathLst>
              <a:path w="19050" h="508248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93695"/>
                </a:lnTo>
                <a:lnTo>
                  <a:pt x="16669" y="491439"/>
                </a:lnTo>
                <a:lnTo>
                  <a:pt x="14288" y="488899"/>
                </a:lnTo>
                <a:lnTo>
                  <a:pt x="11906" y="486014"/>
                </a:lnTo>
                <a:lnTo>
                  <a:pt x="9525" y="482689"/>
                </a:lnTo>
                <a:lnTo>
                  <a:pt x="7144" y="478766"/>
                </a:lnTo>
                <a:lnTo>
                  <a:pt x="4763" y="473938"/>
                </a:lnTo>
                <a:lnTo>
                  <a:pt x="2381" y="467423"/>
                </a:lnTo>
                <a:lnTo>
                  <a:pt x="0" y="451098"/>
                </a:lnTo>
                <a:close/>
              </a:path>
            </a:pathLst>
          </a:custGeom>
          <a:solidFill>
            <a:srgbClr val="8FA3C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5" name="Text 92"/>
          <p:cNvSpPr/>
          <p:nvPr/>
        </p:nvSpPr>
        <p:spPr>
          <a:xfrm>
            <a:off x="4684833" y="1746824"/>
            <a:ext cx="76584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 88 JCT.</a:t>
            </a:r>
            <a:endParaRPr lang="en-US" sz="620" dirty="0"/>
          </a:p>
        </p:txBody>
      </p:sp>
      <p:sp>
        <p:nvSpPr>
          <p:cNvPr id="106" name="Text 93"/>
          <p:cNvSpPr/>
          <p:nvPr/>
        </p:nvSpPr>
        <p:spPr>
          <a:xfrm>
            <a:off x="4684833" y="1886425"/>
            <a:ext cx="65321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40" dirty="0"/>
          </a:p>
        </p:txBody>
      </p:sp>
      <p:sp>
        <p:nvSpPr>
          <p:cNvPr id="107" name="Text 94"/>
          <p:cNvSpPr/>
          <p:nvPr/>
        </p:nvSpPr>
        <p:spPr>
          <a:xfrm>
            <a:off x="4773385" y="1934050"/>
            <a:ext cx="28109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</a:t>
            </a:r>
            <a:endParaRPr lang="en-US" sz="510" dirty="0"/>
          </a:p>
        </p:txBody>
      </p:sp>
      <p:sp>
        <p:nvSpPr>
          <p:cNvPr id="108" name="Text 95"/>
          <p:cNvSpPr/>
          <p:nvPr/>
        </p:nvSpPr>
        <p:spPr>
          <a:xfrm>
            <a:off x="4684833" y="2060256"/>
            <a:ext cx="765840" cy="95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56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 · Traffic</a:t>
            </a:r>
            <a:endParaRPr lang="en-US" sz="560" dirty="0"/>
          </a:p>
        </p:txBody>
      </p:sp>
      <p:sp>
        <p:nvSpPr>
          <p:cNvPr id="109" name="Text 96"/>
          <p:cNvSpPr/>
          <p:nvPr/>
        </p:nvSpPr>
        <p:spPr>
          <a:xfrm>
            <a:off x="5998762" y="1601419"/>
            <a:ext cx="810681" cy="604242"/>
          </a:xfrm>
          <a:prstGeom prst="roundRect">
            <a:avLst>
              <a:gd name="adj" fmla="val 9458"/>
            </a:avLst>
          </a:prstGeom>
          <a:solidFill>
            <a:srgbClr val="132040"/>
          </a:solidFill>
          <a:ln/>
          <a:effectLst>
            <a:outerShdw blurRad="114300" dist="29210" dir="5400000" algn="bl" rotWithShape="0">
              <a:srgbClr val="000000">
                <a:alpha val="40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0" name="Text 97"/>
          <p:cNvSpPr/>
          <p:nvPr/>
        </p:nvSpPr>
        <p:spPr>
          <a:xfrm>
            <a:off x="5998762" y="1601419"/>
            <a:ext cx="19050" cy="604242"/>
          </a:xfrm>
          <a:custGeom>
            <a:avLst/>
            <a:gdLst/>
            <a:ahLst/>
            <a:cxnLst/>
            <a:rect l="l" t="t" r="r" b="b"/>
            <a:pathLst>
              <a:path w="19050" h="604242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589689"/>
                </a:lnTo>
                <a:lnTo>
                  <a:pt x="16669" y="587433"/>
                </a:lnTo>
                <a:lnTo>
                  <a:pt x="14288" y="584893"/>
                </a:lnTo>
                <a:lnTo>
                  <a:pt x="11906" y="582008"/>
                </a:lnTo>
                <a:lnTo>
                  <a:pt x="9525" y="578683"/>
                </a:lnTo>
                <a:lnTo>
                  <a:pt x="7144" y="574760"/>
                </a:lnTo>
                <a:lnTo>
                  <a:pt x="4763" y="569932"/>
                </a:lnTo>
                <a:lnTo>
                  <a:pt x="2381" y="563417"/>
                </a:lnTo>
                <a:lnTo>
                  <a:pt x="0" y="547092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1" name="Text 98"/>
          <p:cNvSpPr/>
          <p:nvPr/>
        </p:nvSpPr>
        <p:spPr>
          <a:xfrm>
            <a:off x="6088803" y="1650830"/>
            <a:ext cx="84393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214–217</a:t>
            </a:r>
            <a:endParaRPr lang="en-US" sz="620" dirty="0"/>
          </a:p>
        </p:txBody>
      </p:sp>
      <p:sp>
        <p:nvSpPr>
          <p:cNvPr id="112" name="Text 99"/>
          <p:cNvSpPr/>
          <p:nvPr/>
        </p:nvSpPr>
        <p:spPr>
          <a:xfrm>
            <a:off x="6088803" y="1790431"/>
            <a:ext cx="65321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40" dirty="0"/>
          </a:p>
        </p:txBody>
      </p:sp>
      <p:sp>
        <p:nvSpPr>
          <p:cNvPr id="113" name="Text 100"/>
          <p:cNvSpPr/>
          <p:nvPr/>
        </p:nvSpPr>
        <p:spPr>
          <a:xfrm>
            <a:off x="6177356" y="1838056"/>
            <a:ext cx="281092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</a:t>
            </a:r>
            <a:endParaRPr lang="en-US" sz="510" dirty="0"/>
          </a:p>
        </p:txBody>
      </p:sp>
      <p:sp>
        <p:nvSpPr>
          <p:cNvPr id="114" name="Text 101"/>
          <p:cNvSpPr/>
          <p:nvPr/>
        </p:nvSpPr>
        <p:spPr>
          <a:xfrm>
            <a:off x="6088803" y="1964262"/>
            <a:ext cx="782553" cy="2015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756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· Traffic</a:t>
            </a:r>
            <a:br>
              <a:rPr dirty="0"/>
            </a:b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</a:t>
            </a:r>
            <a:endParaRPr lang="en-US" sz="560" dirty="0"/>
          </a:p>
        </p:txBody>
      </p:sp>
      <p:sp>
        <p:nvSpPr>
          <p:cNvPr id="115" name="Text 102"/>
          <p:cNvSpPr/>
          <p:nvPr/>
        </p:nvSpPr>
        <p:spPr>
          <a:xfrm>
            <a:off x="797740" y="2207448"/>
            <a:ext cx="95250" cy="476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6" name="Text 103"/>
          <p:cNvSpPr/>
          <p:nvPr/>
        </p:nvSpPr>
        <p:spPr>
          <a:xfrm>
            <a:off x="2171796" y="2207448"/>
            <a:ext cx="95250" cy="476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7" name="Text 104"/>
          <p:cNvSpPr/>
          <p:nvPr/>
        </p:nvSpPr>
        <p:spPr>
          <a:xfrm>
            <a:off x="3807640" y="2207448"/>
            <a:ext cx="95250" cy="476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8" name="Text 105"/>
          <p:cNvSpPr/>
          <p:nvPr/>
        </p:nvSpPr>
        <p:spPr>
          <a:xfrm>
            <a:off x="4985317" y="2207448"/>
            <a:ext cx="95250" cy="476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9" name="Text 106"/>
          <p:cNvSpPr/>
          <p:nvPr/>
        </p:nvSpPr>
        <p:spPr>
          <a:xfrm>
            <a:off x="6424708" y="2207448"/>
            <a:ext cx="95250" cy="476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714500" cy="1714500"/>
          </a:xfrm>
          <a:prstGeom prst="ellipse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29250" y="3858220"/>
            <a:ext cx="1714500" cy="1285280"/>
          </a:xfrm>
          <a:prstGeom prst="ellipse">
            <a:avLst/>
          </a:prstGeom>
          <a:gradFill rotWithShape="1">
            <a:gsLst>
              <a:gs pos="0">
                <a:srgbClr val="143C78">
                  <a:alpha val="4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00" cy="2158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6000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14920" y="185291"/>
            <a:ext cx="1444675" cy="198254"/>
          </a:xfrm>
          <a:prstGeom prst="roundRect">
            <a:avLst>
              <a:gd name="adj" fmla="val 72387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/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ANNUAL SUMMARY</a:t>
            </a:r>
            <a:endParaRPr lang="en-US" sz="62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102" y="209038"/>
            <a:ext cx="132588" cy="1325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14920" y="408682"/>
            <a:ext cx="4347896" cy="236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9"/>
              </a:lnSpc>
              <a:buNone/>
            </a:pPr>
            <a:r>
              <a:rPr lang="en-US" sz="1690" b="1" kern="0" spc="-20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2023 Offense Location Summary</a:t>
            </a:r>
            <a:endParaRPr lang="en-US" sz="1690" dirty="0"/>
          </a:p>
        </p:txBody>
      </p:sp>
      <p:sp>
        <p:nvSpPr>
          <p:cNvPr id="10" name="Text 7"/>
          <p:cNvSpPr/>
          <p:nvPr/>
        </p:nvSpPr>
        <p:spPr>
          <a:xfrm>
            <a:off x="314920" y="673894"/>
            <a:ext cx="446980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spcBef>
                <a:spcPts val="230"/>
              </a:spcBef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641 total cases  ·  approximately 581 with recorded location data  ·  Top 9 locations by case volume</a:t>
            </a:r>
            <a:endParaRPr lang="en-US" sz="730" dirty="0"/>
          </a:p>
        </p:txBody>
      </p:sp>
      <p:sp>
        <p:nvSpPr>
          <p:cNvPr id="11" name="Text 8"/>
          <p:cNvSpPr/>
          <p:nvPr/>
        </p:nvSpPr>
        <p:spPr>
          <a:xfrm>
            <a:off x="4030340" y="185291"/>
            <a:ext cx="876598" cy="470303"/>
          </a:xfrm>
          <a:prstGeom prst="roundRect">
            <a:avLst>
              <a:gd name="adj" fmla="val 15122"/>
            </a:avLst>
          </a:prstGeom>
          <a:solidFill>
            <a:srgbClr val="0F1C38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lIns="100330" tIns="71120" rIns="100330" bIns="71120" rtlCol="0" anchor="t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641</a:t>
            </a:r>
            <a:endParaRPr lang="en-US" sz="1240" dirty="0"/>
          </a:p>
          <a:p>
            <a:pPr marL="0" indent="0" algn="ctr">
              <a:buNone/>
            </a:pPr>
            <a:r>
              <a:rPr lang="en-US" sz="530" b="1" kern="0" spc="53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LOCATED CASES</a:t>
            </a:r>
            <a:endParaRPr lang="en-US" sz="1240" dirty="0"/>
          </a:p>
        </p:txBody>
      </p:sp>
      <p:sp>
        <p:nvSpPr>
          <p:cNvPr id="12" name="Text 9"/>
          <p:cNvSpPr/>
          <p:nvPr/>
        </p:nvSpPr>
        <p:spPr>
          <a:xfrm>
            <a:off x="4964087" y="185291"/>
            <a:ext cx="1022896" cy="470303"/>
          </a:xfrm>
          <a:prstGeom prst="roundRect">
            <a:avLst>
              <a:gd name="adj" fmla="val 15122"/>
            </a:avLst>
          </a:prstGeom>
          <a:solidFill>
            <a:srgbClr val="0F1C38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lIns="100330" tIns="71120" rIns="100330" bIns="71120" rtlCol="0" anchor="t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54</a:t>
            </a:r>
            <a:endParaRPr lang="en-US" sz="1240" dirty="0"/>
          </a:p>
          <a:p>
            <a:pPr marL="0" indent="0" algn="ctr">
              <a:buNone/>
            </a:pPr>
            <a:r>
              <a:rPr lang="en-US" sz="530" b="1" kern="0" spc="53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LOCATION CASES</a:t>
            </a:r>
            <a:endParaRPr lang="en-US" sz="1240" dirty="0"/>
          </a:p>
        </p:txBody>
      </p:sp>
      <p:sp>
        <p:nvSpPr>
          <p:cNvPr id="13" name="Text 10"/>
          <p:cNvSpPr/>
          <p:nvPr/>
        </p:nvSpPr>
        <p:spPr>
          <a:xfrm>
            <a:off x="6044133" y="185291"/>
            <a:ext cx="738932" cy="470303"/>
          </a:xfrm>
          <a:prstGeom prst="roundRect">
            <a:avLst>
              <a:gd name="adj" fmla="val 15122"/>
            </a:avLst>
          </a:prstGeom>
          <a:solidFill>
            <a:srgbClr val="0F1C38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lIns="100330" tIns="71120" rIns="100330" bIns="71120" rtlCol="0" anchor="t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8%</a:t>
            </a:r>
            <a:endParaRPr lang="en-US" sz="1240" dirty="0"/>
          </a:p>
          <a:p>
            <a:pPr marL="0" indent="0" algn="ctr">
              <a:buNone/>
            </a:pPr>
            <a:r>
              <a:rPr lang="en-US" sz="530" b="1" kern="0" spc="53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3 SHARE</a:t>
            </a:r>
            <a:endParaRPr lang="en-US" sz="1240" dirty="0"/>
          </a:p>
        </p:txBody>
      </p:sp>
      <p:sp>
        <p:nvSpPr>
          <p:cNvPr id="60" name="Text 56"/>
          <p:cNvSpPr/>
          <p:nvPr/>
        </p:nvSpPr>
        <p:spPr>
          <a:xfrm>
            <a:off x="7029450" y="365574"/>
            <a:ext cx="1799630" cy="3364812"/>
          </a:xfrm>
          <a:prstGeom prst="roundRect">
            <a:avLst>
              <a:gd name="adj" fmla="val 4799"/>
            </a:avLst>
          </a:prstGeom>
          <a:solidFill>
            <a:srgbClr val="132040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57"/>
          <p:cNvSpPr/>
          <p:nvPr/>
        </p:nvSpPr>
        <p:spPr>
          <a:xfrm>
            <a:off x="7281267" y="489399"/>
            <a:ext cx="1228978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78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LOCATION INSIGHTS</a:t>
            </a:r>
            <a:endParaRPr lang="en-US" sz="560" dirty="0"/>
          </a:p>
        </p:txBody>
      </p:sp>
      <p:pic>
        <p:nvPicPr>
          <p:cNvPr id="62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3192" y="476460"/>
            <a:ext cx="132588" cy="132588"/>
          </a:xfrm>
          <a:prstGeom prst="rect">
            <a:avLst/>
          </a:prstGeom>
        </p:spPr>
      </p:pic>
      <p:sp>
        <p:nvSpPr>
          <p:cNvPr id="63" name="Text 58"/>
          <p:cNvSpPr/>
          <p:nvPr/>
        </p:nvSpPr>
        <p:spPr>
          <a:xfrm>
            <a:off x="7167116" y="1118426"/>
            <a:ext cx="1524298" cy="9525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9"/>
          <p:cNvSpPr/>
          <p:nvPr/>
        </p:nvSpPr>
        <p:spPr>
          <a:xfrm>
            <a:off x="7167116" y="717851"/>
            <a:ext cx="43160" cy="4316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60"/>
          <p:cNvSpPr/>
          <p:nvPr/>
        </p:nvSpPr>
        <p:spPr>
          <a:xfrm>
            <a:off x="7267426" y="625020"/>
            <a:ext cx="1452467" cy="453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3 locations</a:t>
            </a: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account for </a:t>
            </a: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8%</a:t>
            </a: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all located cases — 54 out of 641 total 2023 cases concentrated at just 3 addresses.</a:t>
            </a:r>
            <a:endParaRPr lang="en-US" sz="680" dirty="0"/>
          </a:p>
        </p:txBody>
      </p:sp>
      <p:sp>
        <p:nvSpPr>
          <p:cNvPr id="66" name="Text 61"/>
          <p:cNvSpPr/>
          <p:nvPr/>
        </p:nvSpPr>
        <p:spPr>
          <a:xfrm>
            <a:off x="7167116" y="1795268"/>
            <a:ext cx="1524298" cy="9525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62"/>
          <p:cNvSpPr/>
          <p:nvPr/>
        </p:nvSpPr>
        <p:spPr>
          <a:xfrm>
            <a:off x="7167116" y="1234363"/>
            <a:ext cx="43160" cy="4316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63"/>
          <p:cNvSpPr/>
          <p:nvPr/>
        </p:nvSpPr>
        <p:spPr>
          <a:xfrm>
            <a:off x="7262472" y="1103276"/>
            <a:ext cx="1452467" cy="657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Trail corridor</a:t>
            </a: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(2555, 1550 W Apache Trail + others) dominated 2023 as the most crime-dense arterial, with </a:t>
            </a: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 already at the top</a:t>
            </a: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680" dirty="0"/>
          </a:p>
        </p:txBody>
      </p:sp>
      <p:sp>
        <p:nvSpPr>
          <p:cNvPr id="69" name="Text 64"/>
          <p:cNvSpPr/>
          <p:nvPr/>
        </p:nvSpPr>
        <p:spPr>
          <a:xfrm>
            <a:off x="7109966" y="1785355"/>
            <a:ext cx="1581448" cy="581174"/>
          </a:xfrm>
          <a:prstGeom prst="rect">
            <a:avLst/>
          </a:prstGeom>
          <a:solidFill>
            <a:srgbClr val="64C878">
              <a:alpha val="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65"/>
          <p:cNvSpPr/>
          <p:nvPr/>
        </p:nvSpPr>
        <p:spPr>
          <a:xfrm>
            <a:off x="7109966" y="1785355"/>
            <a:ext cx="9525" cy="581174"/>
          </a:xfrm>
          <a:prstGeom prst="rect">
            <a:avLst/>
          </a:prstGeom>
          <a:solidFill>
            <a:srgbClr val="6AAA7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66"/>
          <p:cNvSpPr/>
          <p:nvPr/>
        </p:nvSpPr>
        <p:spPr>
          <a:xfrm>
            <a:off x="7176641" y="1911205"/>
            <a:ext cx="43160" cy="43160"/>
          </a:xfrm>
          <a:prstGeom prst="ellipse">
            <a:avLst/>
          </a:prstGeom>
          <a:solidFill>
            <a:srgbClr val="6AAA7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7"/>
          <p:cNvSpPr/>
          <p:nvPr/>
        </p:nvSpPr>
        <p:spPr>
          <a:xfrm>
            <a:off x="7276951" y="1785355"/>
            <a:ext cx="1442752" cy="525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680" b="1" dirty="0">
                <a:solidFill>
                  <a:srgbClr val="A8D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2525 S Ironwood Dr</a:t>
            </a: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(school-adjacent) tied for rank #6 — an early indicator of a rising corridor that warrants monitoring.</a:t>
            </a:r>
            <a:endParaRPr lang="en-US" sz="680" dirty="0"/>
          </a:p>
        </p:txBody>
      </p:sp>
      <p:sp>
        <p:nvSpPr>
          <p:cNvPr id="73" name="Text 68"/>
          <p:cNvSpPr/>
          <p:nvPr/>
        </p:nvSpPr>
        <p:spPr>
          <a:xfrm>
            <a:off x="7167116" y="3014189"/>
            <a:ext cx="1524298" cy="9525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4" name="Text 69"/>
          <p:cNvSpPr/>
          <p:nvPr/>
        </p:nvSpPr>
        <p:spPr>
          <a:xfrm>
            <a:off x="7167116" y="2477962"/>
            <a:ext cx="43160" cy="4316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70"/>
          <p:cNvSpPr/>
          <p:nvPr/>
        </p:nvSpPr>
        <p:spPr>
          <a:xfrm>
            <a:off x="7267426" y="2442540"/>
            <a:ext cx="1452467" cy="525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E Old West Hwy</a:t>
            </a: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was the </a:t>
            </a: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most active site</a:t>
            </a:r>
            <a:r>
              <a:rPr lang="en-US" sz="68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2023 with 12 cases — a key corridor requiring continued surveillance.</a:t>
            </a:r>
            <a:endParaRPr lang="en-US" sz="680" dirty="0"/>
          </a:p>
        </p:txBody>
      </p:sp>
      <p:sp>
        <p:nvSpPr>
          <p:cNvPr id="76" name="Text 71"/>
          <p:cNvSpPr/>
          <p:nvPr/>
        </p:nvSpPr>
        <p:spPr>
          <a:xfrm>
            <a:off x="7167116" y="3130126"/>
            <a:ext cx="43160" cy="43160"/>
          </a:xfrm>
          <a:prstGeom prst="ellipse">
            <a:avLst/>
          </a:prstGeom>
          <a:solidFill>
            <a:srgbClr val="8FA3C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7" name="Text 72"/>
          <p:cNvSpPr/>
          <p:nvPr/>
        </p:nvSpPr>
        <p:spPr>
          <a:xfrm>
            <a:off x="7267426" y="3094705"/>
            <a:ext cx="1452467" cy="525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r>
              <a:rPr lang="en-US" sz="68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appears at rank #8 (tied) with only 4 cases — the Idaho Road corridor was just beginning to emerge in 2023.</a:t>
            </a:r>
            <a:endParaRPr lang="en-US" sz="680" dirty="0"/>
          </a:p>
        </p:txBody>
      </p:sp>
      <p:sp>
        <p:nvSpPr>
          <p:cNvPr id="78" name="Text 73"/>
          <p:cNvSpPr/>
          <p:nvPr/>
        </p:nvSpPr>
        <p:spPr>
          <a:xfrm>
            <a:off x="7029450" y="3875790"/>
            <a:ext cx="1799630" cy="908143"/>
          </a:xfrm>
          <a:prstGeom prst="roundRect">
            <a:avLst>
              <a:gd name="adj" fmla="val 14690"/>
            </a:avLst>
          </a:prstGeom>
          <a:solidFill>
            <a:srgbClr val="C9A84C">
              <a:alpha val="7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9" name="Text 74"/>
          <p:cNvSpPr/>
          <p:nvPr/>
        </p:nvSpPr>
        <p:spPr>
          <a:xfrm>
            <a:off x="7139285" y="3936268"/>
            <a:ext cx="1737955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64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 TOTALS — 2023</a:t>
            </a:r>
            <a:endParaRPr lang="en-US" sz="530" dirty="0"/>
          </a:p>
        </p:txBody>
      </p:sp>
      <p:sp>
        <p:nvSpPr>
          <p:cNvPr id="80" name="Text 75"/>
          <p:cNvSpPr/>
          <p:nvPr/>
        </p:nvSpPr>
        <p:spPr>
          <a:xfrm>
            <a:off x="7139285" y="4094324"/>
            <a:ext cx="81675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Trail Corridor</a:t>
            </a:r>
            <a:endParaRPr lang="en-US" sz="620" dirty="0"/>
          </a:p>
        </p:txBody>
      </p:sp>
      <p:sp>
        <p:nvSpPr>
          <p:cNvPr id="81" name="Text 76"/>
          <p:cNvSpPr/>
          <p:nvPr/>
        </p:nvSpPr>
        <p:spPr>
          <a:xfrm>
            <a:off x="8345537" y="4094324"/>
            <a:ext cx="41107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~30 cases</a:t>
            </a:r>
            <a:endParaRPr lang="en-US" sz="620" dirty="0"/>
          </a:p>
        </p:txBody>
      </p:sp>
      <p:sp>
        <p:nvSpPr>
          <p:cNvPr id="82" name="Text 77"/>
          <p:cNvSpPr/>
          <p:nvPr/>
        </p:nvSpPr>
        <p:spPr>
          <a:xfrm>
            <a:off x="7139285" y="4247766"/>
            <a:ext cx="88223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West Hwy Corridor</a:t>
            </a:r>
            <a:endParaRPr lang="en-US" sz="620" dirty="0"/>
          </a:p>
        </p:txBody>
      </p:sp>
      <p:sp>
        <p:nvSpPr>
          <p:cNvPr id="83" name="Text 78"/>
          <p:cNvSpPr/>
          <p:nvPr/>
        </p:nvSpPr>
        <p:spPr>
          <a:xfrm>
            <a:off x="8391376" y="4247766"/>
            <a:ext cx="36065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cases</a:t>
            </a:r>
            <a:endParaRPr lang="en-US" sz="620" dirty="0"/>
          </a:p>
        </p:txBody>
      </p:sp>
      <p:sp>
        <p:nvSpPr>
          <p:cNvPr id="84" name="Text 79"/>
          <p:cNvSpPr/>
          <p:nvPr/>
        </p:nvSpPr>
        <p:spPr>
          <a:xfrm>
            <a:off x="7139285" y="4401207"/>
            <a:ext cx="57659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60 Corridor</a:t>
            </a:r>
            <a:endParaRPr lang="en-US" sz="620" dirty="0"/>
          </a:p>
        </p:txBody>
      </p:sp>
      <p:sp>
        <p:nvSpPr>
          <p:cNvPr id="85" name="Text 80"/>
          <p:cNvSpPr/>
          <p:nvPr/>
        </p:nvSpPr>
        <p:spPr>
          <a:xfrm>
            <a:off x="8395692" y="4401207"/>
            <a:ext cx="35590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cases</a:t>
            </a:r>
            <a:endParaRPr lang="en-US" sz="620" dirty="0"/>
          </a:p>
        </p:txBody>
      </p:sp>
      <p:sp>
        <p:nvSpPr>
          <p:cNvPr id="86" name="Text 81"/>
          <p:cNvSpPr/>
          <p:nvPr/>
        </p:nvSpPr>
        <p:spPr>
          <a:xfrm>
            <a:off x="7139285" y="4554649"/>
            <a:ext cx="9176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Ironwood Drive Corridor</a:t>
            </a:r>
            <a:endParaRPr lang="en-US" sz="620" dirty="0"/>
          </a:p>
        </p:txBody>
      </p:sp>
      <p:sp>
        <p:nvSpPr>
          <p:cNvPr id="87" name="Text 82"/>
          <p:cNvSpPr/>
          <p:nvPr/>
        </p:nvSpPr>
        <p:spPr>
          <a:xfrm>
            <a:off x="8435132" y="4554649"/>
            <a:ext cx="31252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cases</a:t>
            </a:r>
            <a:endParaRPr lang="en-US" sz="620" dirty="0"/>
          </a:p>
        </p:txBody>
      </p:sp>
      <p:sp>
        <p:nvSpPr>
          <p:cNvPr id="88" name="Text 83"/>
          <p:cNvSpPr/>
          <p:nvPr/>
        </p:nvSpPr>
        <p:spPr>
          <a:xfrm>
            <a:off x="7129930" y="4829225"/>
            <a:ext cx="391582" cy="2119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795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Hotspot</a:t>
            </a:r>
            <a:endParaRPr lang="en-US" sz="620" dirty="0"/>
          </a:p>
        </p:txBody>
      </p:sp>
      <p:sp>
        <p:nvSpPr>
          <p:cNvPr id="89" name="Text 84"/>
          <p:cNvSpPr/>
          <p:nvPr/>
        </p:nvSpPr>
        <p:spPr>
          <a:xfrm>
            <a:off x="7591526" y="4836267"/>
            <a:ext cx="596569" cy="2119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locations</a:t>
            </a:r>
            <a:endParaRPr lang="en-US" sz="620" dirty="0"/>
          </a:p>
        </p:txBody>
      </p:sp>
      <p:sp>
        <p:nvSpPr>
          <p:cNvPr id="90" name="Text 85"/>
          <p:cNvSpPr/>
          <p:nvPr/>
        </p:nvSpPr>
        <p:spPr>
          <a:xfrm>
            <a:off x="8264766" y="4836267"/>
            <a:ext cx="660180" cy="2119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620" dirty="0">
                <a:solidFill>
                  <a:srgbClr val="A8D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School-adjacent</a:t>
            </a:r>
            <a:endParaRPr lang="en-US" sz="620" dirty="0"/>
          </a:p>
        </p:txBody>
      </p:sp>
      <p:sp>
        <p:nvSpPr>
          <p:cNvPr id="91" name="Text 11">
            <a:extLst>
              <a:ext uri="{FF2B5EF4-FFF2-40B4-BE49-F238E27FC236}">
                <a16:creationId xmlns:a16="http://schemas.microsoft.com/office/drawing/2014/main" id="{C641E885-DF90-5294-80E8-E70A9185E349}"/>
              </a:ext>
            </a:extLst>
          </p:cNvPr>
          <p:cNvSpPr/>
          <p:nvPr/>
        </p:nvSpPr>
        <p:spPr>
          <a:xfrm>
            <a:off x="1843832" y="913209"/>
            <a:ext cx="45348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7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" b="0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kumimoji="0" lang="en-US" sz="5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Text 12">
            <a:extLst>
              <a:ext uri="{FF2B5EF4-FFF2-40B4-BE49-F238E27FC236}">
                <a16:creationId xmlns:a16="http://schemas.microsoft.com/office/drawing/2014/main" id="{AA104102-1177-A9DC-785D-0DD3C1AB55B9}"/>
              </a:ext>
            </a:extLst>
          </p:cNvPr>
          <p:cNvSpPr/>
          <p:nvPr/>
        </p:nvSpPr>
        <p:spPr>
          <a:xfrm>
            <a:off x="2929384" y="913209"/>
            <a:ext cx="45348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7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" b="0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kumimoji="0" lang="en-US" sz="5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Text 13">
            <a:extLst>
              <a:ext uri="{FF2B5EF4-FFF2-40B4-BE49-F238E27FC236}">
                <a16:creationId xmlns:a16="http://schemas.microsoft.com/office/drawing/2014/main" id="{4B334C49-1481-81A6-0010-18685789A33C}"/>
              </a:ext>
            </a:extLst>
          </p:cNvPr>
          <p:cNvSpPr/>
          <p:nvPr/>
        </p:nvSpPr>
        <p:spPr>
          <a:xfrm>
            <a:off x="4014936" y="913209"/>
            <a:ext cx="9069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7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" b="0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kumimoji="0" lang="en-US" sz="5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Text 14">
            <a:extLst>
              <a:ext uri="{FF2B5EF4-FFF2-40B4-BE49-F238E27FC236}">
                <a16:creationId xmlns:a16="http://schemas.microsoft.com/office/drawing/2014/main" id="{4E1BBD63-3C99-4FE7-1F19-4DA72F8A2FFC}"/>
              </a:ext>
            </a:extLst>
          </p:cNvPr>
          <p:cNvSpPr/>
          <p:nvPr/>
        </p:nvSpPr>
        <p:spPr>
          <a:xfrm>
            <a:off x="5141714" y="913209"/>
            <a:ext cx="9069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7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" b="0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kumimoji="0" lang="en-US" sz="5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Text 15">
            <a:extLst>
              <a:ext uri="{FF2B5EF4-FFF2-40B4-BE49-F238E27FC236}">
                <a16:creationId xmlns:a16="http://schemas.microsoft.com/office/drawing/2014/main" id="{4F4D3BE3-9DB4-95A4-7573-47A1D9539E90}"/>
              </a:ext>
            </a:extLst>
          </p:cNvPr>
          <p:cNvSpPr/>
          <p:nvPr/>
        </p:nvSpPr>
        <p:spPr>
          <a:xfrm>
            <a:off x="6268492" y="913209"/>
            <a:ext cx="386030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7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" b="0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21 CASES</a:t>
            </a:r>
            <a:endParaRPr kumimoji="0" lang="en-US" sz="5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Text 16">
            <a:extLst>
              <a:ext uri="{FF2B5EF4-FFF2-40B4-BE49-F238E27FC236}">
                <a16:creationId xmlns:a16="http://schemas.microsoft.com/office/drawing/2014/main" id="{D9CDDC79-6002-D02E-D28E-80C756E56ADD}"/>
              </a:ext>
            </a:extLst>
          </p:cNvPr>
          <p:cNvSpPr/>
          <p:nvPr/>
        </p:nvSpPr>
        <p:spPr>
          <a:xfrm>
            <a:off x="299174" y="1100286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" b="1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kumimoji="0" lang="en-US" sz="5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Text 17">
            <a:extLst>
              <a:ext uri="{FF2B5EF4-FFF2-40B4-BE49-F238E27FC236}">
                <a16:creationId xmlns:a16="http://schemas.microsoft.com/office/drawing/2014/main" id="{766F3EF2-B65B-9A79-6E24-57D6CB29DF9C}"/>
              </a:ext>
            </a:extLst>
          </p:cNvPr>
          <p:cNvSpPr/>
          <p:nvPr/>
        </p:nvSpPr>
        <p:spPr>
          <a:xfrm>
            <a:off x="338018" y="1091803"/>
            <a:ext cx="109713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 dirty="0">
                <a:ln>
                  <a:noFill/>
                </a:ln>
                <a:solidFill>
                  <a:srgbClr val="C9A8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</a:t>
            </a:r>
            <a:endParaRPr kumimoji="0" lang="en-US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Text 18">
            <a:extLst>
              <a:ext uri="{FF2B5EF4-FFF2-40B4-BE49-F238E27FC236}">
                <a16:creationId xmlns:a16="http://schemas.microsoft.com/office/drawing/2014/main" id="{A3BE42F0-DA52-6963-B93D-2F961B4C535E}"/>
              </a:ext>
            </a:extLst>
          </p:cNvPr>
          <p:cNvSpPr/>
          <p:nvPr/>
        </p:nvSpPr>
        <p:spPr>
          <a:xfrm>
            <a:off x="1816001" y="1089571"/>
            <a:ext cx="4832598" cy="128141"/>
          </a:xfrm>
          <a:prstGeom prst="roundRect">
            <a:avLst>
              <a:gd name="adj" fmla="val 22795"/>
            </a:avLst>
          </a:prstGeom>
          <a:solidFill>
            <a:srgbClr val="C9A84C">
              <a:alpha val="8000"/>
            </a:srgbClr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non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Text 19">
            <a:extLst>
              <a:ext uri="{FF2B5EF4-FFF2-40B4-BE49-F238E27FC236}">
                <a16:creationId xmlns:a16="http://schemas.microsoft.com/office/drawing/2014/main" id="{BDF04363-606D-328B-EDC0-C2BC2C6A2D23}"/>
              </a:ext>
            </a:extLst>
          </p:cNvPr>
          <p:cNvSpPr/>
          <p:nvPr/>
        </p:nvSpPr>
        <p:spPr>
          <a:xfrm>
            <a:off x="1729255" y="1099096"/>
            <a:ext cx="4909819" cy="109091"/>
          </a:xfrm>
          <a:prstGeom prst="roundRect">
            <a:avLst>
              <a:gd name="adj" fmla="val 26776"/>
            </a:avLst>
          </a:prstGeom>
          <a:gradFill rotWithShape="1">
            <a:gsLst>
              <a:gs pos="0">
                <a:srgbClr val="B8922E"/>
              </a:gs>
              <a:gs pos="40000">
                <a:srgbClr val="D4A83E"/>
              </a:gs>
              <a:gs pos="80000">
                <a:srgbClr val="F0C84E"/>
              </a:gs>
              <a:gs pos="100000">
                <a:srgbClr val="FFE073"/>
              </a:gs>
            </a:gsLst>
            <a:lin ang="0" scaled="1"/>
          </a:gradFill>
          <a:ln/>
          <a:effectLst>
            <a:outerShdw blurRad="57150" dist="50800" dir="16200000" algn="bl" rotWithShape="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0" b="1" i="0" u="none" strike="noStrike" kern="1200" cap="none" spc="0" normalizeH="0" baseline="0" noProof="0" dirty="0">
                <a:ln>
                  <a:noFill/>
                </a:ln>
                <a:solidFill>
                  <a:srgbClr val="0A162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kumimoji="0" lang="en-US" sz="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ext 20">
            <a:extLst>
              <a:ext uri="{FF2B5EF4-FFF2-40B4-BE49-F238E27FC236}">
                <a16:creationId xmlns:a16="http://schemas.microsoft.com/office/drawing/2014/main" id="{18201D10-E6F8-B92E-B498-FC0062F607B8}"/>
              </a:ext>
            </a:extLst>
          </p:cNvPr>
          <p:cNvSpPr/>
          <p:nvPr/>
        </p:nvSpPr>
        <p:spPr>
          <a:xfrm>
            <a:off x="299174" y="1512689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" b="1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kumimoji="0" lang="en-US" sz="5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Text 21">
            <a:extLst>
              <a:ext uri="{FF2B5EF4-FFF2-40B4-BE49-F238E27FC236}">
                <a16:creationId xmlns:a16="http://schemas.microsoft.com/office/drawing/2014/main" id="{7D882967-AEA6-8691-414B-687AB0C5DFA9}"/>
              </a:ext>
            </a:extLst>
          </p:cNvPr>
          <p:cNvSpPr/>
          <p:nvPr/>
        </p:nvSpPr>
        <p:spPr>
          <a:xfrm>
            <a:off x="338018" y="1504206"/>
            <a:ext cx="109713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0" i="0" u="none" strike="noStrike" kern="1200" cap="none" spc="0" normalizeH="0" baseline="0" noProof="0" dirty="0">
                <a:ln>
                  <a:noFill/>
                </a:ln>
                <a:solidFill>
                  <a:srgbClr val="F0F4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US 60 Corridor</a:t>
            </a:r>
            <a:endParaRPr kumimoji="0" lang="en-US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Text 22">
            <a:extLst>
              <a:ext uri="{FF2B5EF4-FFF2-40B4-BE49-F238E27FC236}">
                <a16:creationId xmlns:a16="http://schemas.microsoft.com/office/drawing/2014/main" id="{944925A4-7C8C-1119-2BC6-05B8D4697894}"/>
              </a:ext>
            </a:extLst>
          </p:cNvPr>
          <p:cNvSpPr/>
          <p:nvPr/>
        </p:nvSpPr>
        <p:spPr>
          <a:xfrm>
            <a:off x="1816001" y="1501973"/>
            <a:ext cx="4832598" cy="128141"/>
          </a:xfrm>
          <a:prstGeom prst="roundRect">
            <a:avLst>
              <a:gd name="adj" fmla="val 22795"/>
            </a:avLst>
          </a:prstGeom>
          <a:solidFill>
            <a:srgbClr val="C9A84C">
              <a:alpha val="8000"/>
            </a:srgbClr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non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Text 23">
            <a:extLst>
              <a:ext uri="{FF2B5EF4-FFF2-40B4-BE49-F238E27FC236}">
                <a16:creationId xmlns:a16="http://schemas.microsoft.com/office/drawing/2014/main" id="{75AEF7C1-DC5F-53C6-A437-5BB48385A496}"/>
              </a:ext>
            </a:extLst>
          </p:cNvPr>
          <p:cNvSpPr/>
          <p:nvPr/>
        </p:nvSpPr>
        <p:spPr>
          <a:xfrm>
            <a:off x="1729255" y="1511498"/>
            <a:ext cx="4909819" cy="109091"/>
          </a:xfrm>
          <a:prstGeom prst="roundRect">
            <a:avLst>
              <a:gd name="adj" fmla="val 26776"/>
            </a:avLst>
          </a:prstGeom>
          <a:gradFill rotWithShape="1">
            <a:gsLst>
              <a:gs pos="0">
                <a:srgbClr val="B8922E"/>
              </a:gs>
              <a:gs pos="40000">
                <a:srgbClr val="D4A83E"/>
              </a:gs>
              <a:gs pos="80000">
                <a:srgbClr val="F0C84E"/>
              </a:gs>
              <a:gs pos="100000">
                <a:srgbClr val="FFE073"/>
              </a:gs>
            </a:gsLst>
            <a:lin ang="0" scaled="1"/>
          </a:gradFill>
          <a:ln/>
          <a:effectLst>
            <a:outerShdw blurRad="57150" dist="50800" dir="16200000" algn="bl" rotWithShape="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0" b="1" i="0" u="none" strike="noStrike" kern="1200" cap="none" spc="0" normalizeH="0" baseline="0" noProof="0" dirty="0">
                <a:ln>
                  <a:noFill/>
                </a:ln>
                <a:solidFill>
                  <a:srgbClr val="0A162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kumimoji="0" lang="en-US" sz="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Text 24">
            <a:extLst>
              <a:ext uri="{FF2B5EF4-FFF2-40B4-BE49-F238E27FC236}">
                <a16:creationId xmlns:a16="http://schemas.microsoft.com/office/drawing/2014/main" id="{C6FBF2D4-3B18-012A-3367-55139F09DA93}"/>
              </a:ext>
            </a:extLst>
          </p:cNvPr>
          <p:cNvSpPr/>
          <p:nvPr/>
        </p:nvSpPr>
        <p:spPr>
          <a:xfrm>
            <a:off x="299174" y="1925092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" b="1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kumimoji="0" lang="en-US" sz="5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Text 25">
            <a:extLst>
              <a:ext uri="{FF2B5EF4-FFF2-40B4-BE49-F238E27FC236}">
                <a16:creationId xmlns:a16="http://schemas.microsoft.com/office/drawing/2014/main" id="{B651CF7B-3ECD-8797-93A6-699EBDF50F3B}"/>
              </a:ext>
            </a:extLst>
          </p:cNvPr>
          <p:cNvSpPr/>
          <p:nvPr/>
        </p:nvSpPr>
        <p:spPr>
          <a:xfrm>
            <a:off x="338018" y="1916609"/>
            <a:ext cx="109713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0" i="0" u="none" strike="noStrike" kern="1200" cap="none" spc="0" normalizeH="0" baseline="0" noProof="0" dirty="0">
                <a:ln>
                  <a:noFill/>
                </a:ln>
                <a:solidFill>
                  <a:srgbClr val="F0F4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150 E Old West Hwy</a:t>
            </a:r>
            <a:endParaRPr kumimoji="0" lang="en-US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Text 26">
            <a:extLst>
              <a:ext uri="{FF2B5EF4-FFF2-40B4-BE49-F238E27FC236}">
                <a16:creationId xmlns:a16="http://schemas.microsoft.com/office/drawing/2014/main" id="{0C9A4E01-F71D-3D68-0FE3-DB1D480B4687}"/>
              </a:ext>
            </a:extLst>
          </p:cNvPr>
          <p:cNvSpPr/>
          <p:nvPr/>
        </p:nvSpPr>
        <p:spPr>
          <a:xfrm>
            <a:off x="1816001" y="1914376"/>
            <a:ext cx="4832598" cy="128141"/>
          </a:xfrm>
          <a:prstGeom prst="roundRect">
            <a:avLst>
              <a:gd name="adj" fmla="val 22795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Text 27">
            <a:extLst>
              <a:ext uri="{FF2B5EF4-FFF2-40B4-BE49-F238E27FC236}">
                <a16:creationId xmlns:a16="http://schemas.microsoft.com/office/drawing/2014/main" id="{B7CC8F10-82BB-D38A-584F-0AA866016000}"/>
              </a:ext>
            </a:extLst>
          </p:cNvPr>
          <p:cNvSpPr/>
          <p:nvPr/>
        </p:nvSpPr>
        <p:spPr>
          <a:xfrm>
            <a:off x="1760815" y="1914376"/>
            <a:ext cx="2814459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C9A84C"/>
              </a:gs>
              <a:gs pos="80000">
                <a:srgbClr val="E8C76A"/>
              </a:gs>
              <a:gs pos="100000">
                <a:srgbClr val="F5D87A"/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0" b="1" i="0" u="none" strike="noStrike" kern="1200" cap="none" spc="0" normalizeH="0" baseline="0" noProof="0" dirty="0">
                <a:ln>
                  <a:noFill/>
                </a:ln>
                <a:solidFill>
                  <a:srgbClr val="0A162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kumimoji="0" lang="en-US" sz="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Text 28">
            <a:extLst>
              <a:ext uri="{FF2B5EF4-FFF2-40B4-BE49-F238E27FC236}">
                <a16:creationId xmlns:a16="http://schemas.microsoft.com/office/drawing/2014/main" id="{52D5DCF4-E02D-5ADB-23DE-3B3E10412079}"/>
              </a:ext>
            </a:extLst>
          </p:cNvPr>
          <p:cNvSpPr/>
          <p:nvPr/>
        </p:nvSpPr>
        <p:spPr>
          <a:xfrm>
            <a:off x="299174" y="2337495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" b="1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kumimoji="0" lang="en-US" sz="5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Text 29">
            <a:extLst>
              <a:ext uri="{FF2B5EF4-FFF2-40B4-BE49-F238E27FC236}">
                <a16:creationId xmlns:a16="http://schemas.microsoft.com/office/drawing/2014/main" id="{12937871-D6E0-EF66-542B-B5648F6F9D7E}"/>
              </a:ext>
            </a:extLst>
          </p:cNvPr>
          <p:cNvSpPr/>
          <p:nvPr/>
        </p:nvSpPr>
        <p:spPr>
          <a:xfrm>
            <a:off x="338018" y="2329011"/>
            <a:ext cx="109713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0" i="0" u="none" strike="noStrike" kern="1200" cap="none" spc="0" normalizeH="0" baseline="0" noProof="0" dirty="0">
                <a:ln>
                  <a:noFill/>
                </a:ln>
                <a:solidFill>
                  <a:srgbClr val="F0F4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251 E 29th Ave</a:t>
            </a:r>
            <a:endParaRPr kumimoji="0" lang="en-US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Text 30">
            <a:extLst>
              <a:ext uri="{FF2B5EF4-FFF2-40B4-BE49-F238E27FC236}">
                <a16:creationId xmlns:a16="http://schemas.microsoft.com/office/drawing/2014/main" id="{E50B2D90-D988-F189-EA82-EBFABB68046A}"/>
              </a:ext>
            </a:extLst>
          </p:cNvPr>
          <p:cNvSpPr/>
          <p:nvPr/>
        </p:nvSpPr>
        <p:spPr>
          <a:xfrm>
            <a:off x="1816001" y="2326779"/>
            <a:ext cx="4832598" cy="128141"/>
          </a:xfrm>
          <a:prstGeom prst="roundRect">
            <a:avLst>
              <a:gd name="adj" fmla="val 22795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 31">
            <a:extLst>
              <a:ext uri="{FF2B5EF4-FFF2-40B4-BE49-F238E27FC236}">
                <a16:creationId xmlns:a16="http://schemas.microsoft.com/office/drawing/2014/main" id="{01153178-C18B-253F-4F87-2D088451F8CF}"/>
              </a:ext>
            </a:extLst>
          </p:cNvPr>
          <p:cNvSpPr/>
          <p:nvPr/>
        </p:nvSpPr>
        <p:spPr>
          <a:xfrm>
            <a:off x="1783818" y="2326779"/>
            <a:ext cx="1641312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C9A84C"/>
              </a:gs>
              <a:gs pos="80000">
                <a:srgbClr val="E8C76A"/>
              </a:gs>
              <a:gs pos="100000">
                <a:srgbClr val="F5D87A"/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0" b="1" i="0" u="none" strike="noStrike" kern="1200" cap="none" spc="0" normalizeH="0" baseline="0" noProof="0" dirty="0">
                <a:ln>
                  <a:noFill/>
                </a:ln>
                <a:solidFill>
                  <a:srgbClr val="0A162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kumimoji="0" lang="en-US" sz="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Text 32">
            <a:extLst>
              <a:ext uri="{FF2B5EF4-FFF2-40B4-BE49-F238E27FC236}">
                <a16:creationId xmlns:a16="http://schemas.microsoft.com/office/drawing/2014/main" id="{B171AF2D-4DAE-BB95-90F7-3C83FF268DBD}"/>
              </a:ext>
            </a:extLst>
          </p:cNvPr>
          <p:cNvSpPr/>
          <p:nvPr/>
        </p:nvSpPr>
        <p:spPr>
          <a:xfrm>
            <a:off x="299174" y="2749897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" b="1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kumimoji="0" lang="en-US" sz="5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Text 33">
            <a:extLst>
              <a:ext uri="{FF2B5EF4-FFF2-40B4-BE49-F238E27FC236}">
                <a16:creationId xmlns:a16="http://schemas.microsoft.com/office/drawing/2014/main" id="{7D8D7F56-EE4C-A888-8EB2-7D666AEBF851}"/>
              </a:ext>
            </a:extLst>
          </p:cNvPr>
          <p:cNvSpPr/>
          <p:nvPr/>
        </p:nvSpPr>
        <p:spPr>
          <a:xfrm>
            <a:off x="338018" y="2741414"/>
            <a:ext cx="109713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0" i="0" u="none" strike="noStrike" kern="1200" cap="none" spc="0" normalizeH="0" baseline="0" noProof="0" dirty="0">
                <a:ln>
                  <a:noFill/>
                </a:ln>
                <a:solidFill>
                  <a:srgbClr val="F0F4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975 S Royal Palm Rd</a:t>
            </a:r>
            <a:endParaRPr kumimoji="0" lang="en-US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Text 34">
            <a:extLst>
              <a:ext uri="{FF2B5EF4-FFF2-40B4-BE49-F238E27FC236}">
                <a16:creationId xmlns:a16="http://schemas.microsoft.com/office/drawing/2014/main" id="{200FADC3-4A66-9374-0116-F280343F48BB}"/>
              </a:ext>
            </a:extLst>
          </p:cNvPr>
          <p:cNvSpPr/>
          <p:nvPr/>
        </p:nvSpPr>
        <p:spPr>
          <a:xfrm>
            <a:off x="1816001" y="2739182"/>
            <a:ext cx="4832598" cy="128141"/>
          </a:xfrm>
          <a:prstGeom prst="roundRect">
            <a:avLst>
              <a:gd name="adj" fmla="val 22795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Text 35">
            <a:extLst>
              <a:ext uri="{FF2B5EF4-FFF2-40B4-BE49-F238E27FC236}">
                <a16:creationId xmlns:a16="http://schemas.microsoft.com/office/drawing/2014/main" id="{80D9638A-B9E3-7C80-5893-CB89EE00BA8F}"/>
              </a:ext>
            </a:extLst>
          </p:cNvPr>
          <p:cNvSpPr/>
          <p:nvPr/>
        </p:nvSpPr>
        <p:spPr>
          <a:xfrm>
            <a:off x="1783818" y="2739182"/>
            <a:ext cx="1641312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C9A84C"/>
              </a:gs>
              <a:gs pos="80000">
                <a:srgbClr val="E8C76A"/>
              </a:gs>
              <a:gs pos="100000">
                <a:srgbClr val="F5D87A"/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0" b="1" i="0" u="none" strike="noStrike" kern="1200" cap="none" spc="0" normalizeH="0" baseline="0" noProof="0" dirty="0">
                <a:ln>
                  <a:noFill/>
                </a:ln>
                <a:solidFill>
                  <a:srgbClr val="0A162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kumimoji="0" lang="en-US" sz="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Text 36">
            <a:extLst>
              <a:ext uri="{FF2B5EF4-FFF2-40B4-BE49-F238E27FC236}">
                <a16:creationId xmlns:a16="http://schemas.microsoft.com/office/drawing/2014/main" id="{3407A738-A270-FCD1-0E30-35FCF145D5A5}"/>
              </a:ext>
            </a:extLst>
          </p:cNvPr>
          <p:cNvSpPr/>
          <p:nvPr/>
        </p:nvSpPr>
        <p:spPr>
          <a:xfrm>
            <a:off x="299174" y="3162151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" b="1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kumimoji="0" lang="en-US" sz="5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Text 37">
            <a:extLst>
              <a:ext uri="{FF2B5EF4-FFF2-40B4-BE49-F238E27FC236}">
                <a16:creationId xmlns:a16="http://schemas.microsoft.com/office/drawing/2014/main" id="{28B0A68D-FBEC-71B6-BED8-E63CD3404007}"/>
              </a:ext>
            </a:extLst>
          </p:cNvPr>
          <p:cNvSpPr/>
          <p:nvPr/>
        </p:nvSpPr>
        <p:spPr>
          <a:xfrm>
            <a:off x="338018" y="3153668"/>
            <a:ext cx="109713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0" i="0" u="none" strike="noStrike" kern="1200" cap="none" spc="0" normalizeH="0" baseline="0" noProof="0" dirty="0">
                <a:ln>
                  <a:noFill/>
                </a:ln>
                <a:solidFill>
                  <a:srgbClr val="A8D4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2525 S Ironwood Dr</a:t>
            </a:r>
            <a:endParaRPr kumimoji="0" lang="en-US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Text 38">
            <a:extLst>
              <a:ext uri="{FF2B5EF4-FFF2-40B4-BE49-F238E27FC236}">
                <a16:creationId xmlns:a16="http://schemas.microsoft.com/office/drawing/2014/main" id="{4FAE8AB3-AB90-F680-BEA2-396137FC63B8}"/>
              </a:ext>
            </a:extLst>
          </p:cNvPr>
          <p:cNvSpPr/>
          <p:nvPr/>
        </p:nvSpPr>
        <p:spPr>
          <a:xfrm>
            <a:off x="1816001" y="3151436"/>
            <a:ext cx="4832598" cy="128141"/>
          </a:xfrm>
          <a:prstGeom prst="roundRect">
            <a:avLst>
              <a:gd name="adj" fmla="val 22795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Text 39">
            <a:extLst>
              <a:ext uri="{FF2B5EF4-FFF2-40B4-BE49-F238E27FC236}">
                <a16:creationId xmlns:a16="http://schemas.microsoft.com/office/drawing/2014/main" id="{71F98459-F902-965C-E69A-D114DB076B35}"/>
              </a:ext>
            </a:extLst>
          </p:cNvPr>
          <p:cNvSpPr/>
          <p:nvPr/>
        </p:nvSpPr>
        <p:spPr>
          <a:xfrm>
            <a:off x="1816001" y="3151436"/>
            <a:ext cx="1150144" cy="140955"/>
          </a:xfrm>
          <a:prstGeom prst="roundRect">
            <a:avLst>
              <a:gd name="adj" fmla="val 20723"/>
            </a:avLst>
          </a:prstGeom>
          <a:gradFill rotWithShape="1">
            <a:gsLst>
              <a:gs pos="0">
                <a:srgbClr val="4A7A5A"/>
              </a:gs>
              <a:gs pos="100000">
                <a:srgbClr val="6AAA7A"/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" b="1" i="0" u="none" strike="noStrike" kern="1200" cap="none" spc="0" normalizeH="0" baseline="0" noProof="0" dirty="0">
                <a:ln>
                  <a:noFill/>
                </a:ln>
                <a:solidFill>
                  <a:srgbClr val="F0FFF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kumimoji="0" lang="en-US" sz="5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Text 40">
            <a:extLst>
              <a:ext uri="{FF2B5EF4-FFF2-40B4-BE49-F238E27FC236}">
                <a16:creationId xmlns:a16="http://schemas.microsoft.com/office/drawing/2014/main" id="{72B58003-D6A5-8503-EFA4-246D09B98CE6}"/>
              </a:ext>
            </a:extLst>
          </p:cNvPr>
          <p:cNvSpPr/>
          <p:nvPr/>
        </p:nvSpPr>
        <p:spPr>
          <a:xfrm>
            <a:off x="299174" y="3574554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" b="1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kumimoji="0" lang="en-US" sz="5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Text 41">
            <a:extLst>
              <a:ext uri="{FF2B5EF4-FFF2-40B4-BE49-F238E27FC236}">
                <a16:creationId xmlns:a16="http://schemas.microsoft.com/office/drawing/2014/main" id="{562A87E3-E453-A516-CCEE-323395F69FB6}"/>
              </a:ext>
            </a:extLst>
          </p:cNvPr>
          <p:cNvSpPr/>
          <p:nvPr/>
        </p:nvSpPr>
        <p:spPr>
          <a:xfrm>
            <a:off x="338018" y="3566071"/>
            <a:ext cx="109713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0" i="0" u="none" strike="noStrike" kern="1200" cap="none" spc="0" normalizeH="0" baseline="0" noProof="0" dirty="0">
                <a:ln>
                  <a:noFill/>
                </a:ln>
                <a:solidFill>
                  <a:srgbClr val="F0F4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1550 W Apache Trail</a:t>
            </a:r>
            <a:endParaRPr kumimoji="0" lang="en-US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Text 42">
            <a:extLst>
              <a:ext uri="{FF2B5EF4-FFF2-40B4-BE49-F238E27FC236}">
                <a16:creationId xmlns:a16="http://schemas.microsoft.com/office/drawing/2014/main" id="{00CD0346-3268-C3B6-C6CA-86D5B5E3B73E}"/>
              </a:ext>
            </a:extLst>
          </p:cNvPr>
          <p:cNvSpPr/>
          <p:nvPr/>
        </p:nvSpPr>
        <p:spPr>
          <a:xfrm>
            <a:off x="1816001" y="3563838"/>
            <a:ext cx="4832598" cy="128141"/>
          </a:xfrm>
          <a:prstGeom prst="roundRect">
            <a:avLst>
              <a:gd name="adj" fmla="val 22795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Text 43">
            <a:extLst>
              <a:ext uri="{FF2B5EF4-FFF2-40B4-BE49-F238E27FC236}">
                <a16:creationId xmlns:a16="http://schemas.microsoft.com/office/drawing/2014/main" id="{67732407-5836-13F1-E9FF-85367371BD1D}"/>
              </a:ext>
            </a:extLst>
          </p:cNvPr>
          <p:cNvSpPr/>
          <p:nvPr/>
        </p:nvSpPr>
        <p:spPr>
          <a:xfrm>
            <a:off x="1816001" y="3563838"/>
            <a:ext cx="1150144" cy="140955"/>
          </a:xfrm>
          <a:prstGeom prst="roundRect">
            <a:avLst>
              <a:gd name="adj" fmla="val 20723"/>
            </a:avLst>
          </a:prstGeom>
          <a:gradFill rotWithShape="1">
            <a:gsLst>
              <a:gs pos="0">
                <a:srgbClr val="8A7035"/>
              </a:gs>
              <a:gs pos="80000">
                <a:srgbClr val="A8894A"/>
              </a:gs>
              <a:gs pos="100000">
                <a:srgbClr val="C0A05A"/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" b="1" i="0" u="none" strike="noStrike" kern="1200" cap="none" spc="0" normalizeH="0" baseline="0" noProof="0" dirty="0">
                <a:ln>
                  <a:noFill/>
                </a:ln>
                <a:solidFill>
                  <a:srgbClr val="0A162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kumimoji="0" lang="en-US" sz="5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Text 44">
            <a:extLst>
              <a:ext uri="{FF2B5EF4-FFF2-40B4-BE49-F238E27FC236}">
                <a16:creationId xmlns:a16="http://schemas.microsoft.com/office/drawing/2014/main" id="{BC8F6EBE-C6DE-6F06-8541-C9282BC8D903}"/>
              </a:ext>
            </a:extLst>
          </p:cNvPr>
          <p:cNvSpPr/>
          <p:nvPr/>
        </p:nvSpPr>
        <p:spPr>
          <a:xfrm>
            <a:off x="299174" y="3986957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" b="1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kumimoji="0" lang="en-US" sz="5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Text 45">
            <a:extLst>
              <a:ext uri="{FF2B5EF4-FFF2-40B4-BE49-F238E27FC236}">
                <a16:creationId xmlns:a16="http://schemas.microsoft.com/office/drawing/2014/main" id="{3BF2CED7-A3A7-3950-8A82-8E5C62B1B80B}"/>
              </a:ext>
            </a:extLst>
          </p:cNvPr>
          <p:cNvSpPr/>
          <p:nvPr/>
        </p:nvSpPr>
        <p:spPr>
          <a:xfrm>
            <a:off x="338018" y="3978473"/>
            <a:ext cx="109713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0" i="0" u="none" strike="noStrike" kern="1200" cap="none" spc="0" normalizeH="0" baseline="0" noProof="0" dirty="0">
                <a:ln>
                  <a:noFill/>
                </a:ln>
                <a:solidFill>
                  <a:srgbClr val="F0F4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3185 W Apache Trail</a:t>
            </a:r>
            <a:endParaRPr kumimoji="0" lang="en-US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Text 46">
            <a:extLst>
              <a:ext uri="{FF2B5EF4-FFF2-40B4-BE49-F238E27FC236}">
                <a16:creationId xmlns:a16="http://schemas.microsoft.com/office/drawing/2014/main" id="{12D27781-6E01-0B57-73FF-036DAD3F45D7}"/>
              </a:ext>
            </a:extLst>
          </p:cNvPr>
          <p:cNvSpPr/>
          <p:nvPr/>
        </p:nvSpPr>
        <p:spPr>
          <a:xfrm>
            <a:off x="1816001" y="3976241"/>
            <a:ext cx="4832598" cy="128141"/>
          </a:xfrm>
          <a:prstGeom prst="roundRect">
            <a:avLst>
              <a:gd name="adj" fmla="val 22795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Text 47">
            <a:extLst>
              <a:ext uri="{FF2B5EF4-FFF2-40B4-BE49-F238E27FC236}">
                <a16:creationId xmlns:a16="http://schemas.microsoft.com/office/drawing/2014/main" id="{6CB1442F-990E-9EB1-205C-3454281B6FB8}"/>
              </a:ext>
            </a:extLst>
          </p:cNvPr>
          <p:cNvSpPr/>
          <p:nvPr/>
        </p:nvSpPr>
        <p:spPr>
          <a:xfrm>
            <a:off x="1816001" y="3976241"/>
            <a:ext cx="918121" cy="140955"/>
          </a:xfrm>
          <a:prstGeom prst="roundRect">
            <a:avLst>
              <a:gd name="adj" fmla="val 20723"/>
            </a:avLst>
          </a:prstGeom>
          <a:gradFill rotWithShape="1">
            <a:gsLst>
              <a:gs pos="0">
                <a:srgbClr val="8A7035"/>
              </a:gs>
              <a:gs pos="80000">
                <a:srgbClr val="A8894A"/>
              </a:gs>
              <a:gs pos="100000">
                <a:srgbClr val="C0A05A"/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" b="1" i="0" u="none" strike="noStrike" kern="1200" cap="none" spc="0" normalizeH="0" baseline="0" noProof="0" dirty="0">
                <a:ln>
                  <a:noFill/>
                </a:ln>
                <a:solidFill>
                  <a:srgbClr val="0A162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5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Text 48">
            <a:extLst>
              <a:ext uri="{FF2B5EF4-FFF2-40B4-BE49-F238E27FC236}">
                <a16:creationId xmlns:a16="http://schemas.microsoft.com/office/drawing/2014/main" id="{05A296AD-C821-B251-6D1D-AAB38EB92C2F}"/>
              </a:ext>
            </a:extLst>
          </p:cNvPr>
          <p:cNvSpPr/>
          <p:nvPr/>
        </p:nvSpPr>
        <p:spPr>
          <a:xfrm>
            <a:off x="299174" y="4399359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" b="1" i="0" u="none" strike="noStrike" kern="1200" cap="none" spc="0" normalizeH="0" baseline="0" noProof="0" dirty="0">
                <a:ln>
                  <a:noFill/>
                </a:ln>
                <a:solidFill>
                  <a:srgbClr val="8FA3C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kumimoji="0" lang="en-US" sz="5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Text 49">
            <a:extLst>
              <a:ext uri="{FF2B5EF4-FFF2-40B4-BE49-F238E27FC236}">
                <a16:creationId xmlns:a16="http://schemas.microsoft.com/office/drawing/2014/main" id="{B062281A-C89C-CC06-D34C-2DD66715DDB5}"/>
              </a:ext>
            </a:extLst>
          </p:cNvPr>
          <p:cNvSpPr/>
          <p:nvPr/>
        </p:nvSpPr>
        <p:spPr>
          <a:xfrm>
            <a:off x="338018" y="4390876"/>
            <a:ext cx="109713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0" i="0" u="none" strike="noStrike" kern="1200" cap="none" spc="0" normalizeH="0" baseline="0" noProof="0" dirty="0">
                <a:ln>
                  <a:noFill/>
                </a:ln>
                <a:solidFill>
                  <a:srgbClr val="F0F4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endParaRPr kumimoji="0" lang="en-US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Text 50">
            <a:extLst>
              <a:ext uri="{FF2B5EF4-FFF2-40B4-BE49-F238E27FC236}">
                <a16:creationId xmlns:a16="http://schemas.microsoft.com/office/drawing/2014/main" id="{056E457D-6BFB-6EDD-5CF7-1A1F27747F17}"/>
              </a:ext>
            </a:extLst>
          </p:cNvPr>
          <p:cNvSpPr/>
          <p:nvPr/>
        </p:nvSpPr>
        <p:spPr>
          <a:xfrm>
            <a:off x="1816001" y="4388644"/>
            <a:ext cx="4832598" cy="128141"/>
          </a:xfrm>
          <a:prstGeom prst="roundRect">
            <a:avLst>
              <a:gd name="adj" fmla="val 22795"/>
            </a:avLst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Text 51">
            <a:extLst>
              <a:ext uri="{FF2B5EF4-FFF2-40B4-BE49-F238E27FC236}">
                <a16:creationId xmlns:a16="http://schemas.microsoft.com/office/drawing/2014/main" id="{78B0838B-F470-FAB0-9D70-9F96AD3D9DBE}"/>
              </a:ext>
            </a:extLst>
          </p:cNvPr>
          <p:cNvSpPr/>
          <p:nvPr/>
        </p:nvSpPr>
        <p:spPr>
          <a:xfrm>
            <a:off x="1816001" y="4388644"/>
            <a:ext cx="918121" cy="140955"/>
          </a:xfrm>
          <a:prstGeom prst="roundRect">
            <a:avLst>
              <a:gd name="adj" fmla="val 20723"/>
            </a:avLst>
          </a:prstGeom>
          <a:gradFill rotWithShape="1">
            <a:gsLst>
              <a:gs pos="0">
                <a:srgbClr val="8A7035"/>
              </a:gs>
              <a:gs pos="80000">
                <a:srgbClr val="A8894A"/>
              </a:gs>
              <a:gs pos="100000">
                <a:srgbClr val="C0A05A"/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" b="1" i="0" u="none" strike="noStrike" kern="1200" cap="none" spc="0" normalizeH="0" baseline="0" noProof="0" dirty="0">
                <a:ln>
                  <a:noFill/>
                </a:ln>
                <a:solidFill>
                  <a:srgbClr val="0A162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5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Text 52">
            <a:extLst>
              <a:ext uri="{FF2B5EF4-FFF2-40B4-BE49-F238E27FC236}">
                <a16:creationId xmlns:a16="http://schemas.microsoft.com/office/drawing/2014/main" id="{2CBD6D26-8CC8-5483-41FA-3906B81EF77D}"/>
              </a:ext>
            </a:extLst>
          </p:cNvPr>
          <p:cNvSpPr/>
          <p:nvPr/>
        </p:nvSpPr>
        <p:spPr>
          <a:xfrm>
            <a:off x="314920" y="4624090"/>
            <a:ext cx="6333679" cy="361950"/>
          </a:xfrm>
          <a:prstGeom prst="rect">
            <a:avLst/>
          </a:prstGeom>
          <a:solidFill>
            <a:srgbClr val="C9A84C">
              <a:alpha val="8000"/>
            </a:srgbClr>
          </a:solidFill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Text 53">
            <a:extLst>
              <a:ext uri="{FF2B5EF4-FFF2-40B4-BE49-F238E27FC236}">
                <a16:creationId xmlns:a16="http://schemas.microsoft.com/office/drawing/2014/main" id="{8EBFBD8F-CB13-39B0-0D4C-7CC2C316B55B}"/>
              </a:ext>
            </a:extLst>
          </p:cNvPr>
          <p:cNvSpPr/>
          <p:nvPr/>
        </p:nvSpPr>
        <p:spPr>
          <a:xfrm>
            <a:off x="314920" y="4624090"/>
            <a:ext cx="19050" cy="361950"/>
          </a:xfrm>
          <a:prstGeom prst="rect">
            <a:avLst/>
          </a:prstGeom>
          <a:solidFill>
            <a:srgbClr val="C9A84C"/>
          </a:solidFill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4" name="Image 1" descr="preencoded.png">
            <a:extLst>
              <a:ext uri="{FF2B5EF4-FFF2-40B4-BE49-F238E27FC236}">
                <a16:creationId xmlns:a16="http://schemas.microsoft.com/office/drawing/2014/main" id="{F709CFAB-CCF1-6118-456A-16BE5C3A74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566" y="4738696"/>
            <a:ext cx="132588" cy="132588"/>
          </a:xfrm>
          <a:prstGeom prst="rect">
            <a:avLst/>
          </a:prstGeom>
        </p:spPr>
      </p:pic>
      <p:sp>
        <p:nvSpPr>
          <p:cNvPr id="135" name="Text 54">
            <a:extLst>
              <a:ext uri="{FF2B5EF4-FFF2-40B4-BE49-F238E27FC236}">
                <a16:creationId xmlns:a16="http://schemas.microsoft.com/office/drawing/2014/main" id="{B7BC55D3-BBFF-E26A-B37B-40BB017175D8}"/>
              </a:ext>
            </a:extLst>
          </p:cNvPr>
          <p:cNvSpPr/>
          <p:nvPr/>
        </p:nvSpPr>
        <p:spPr>
          <a:xfrm>
            <a:off x="580430" y="4681240"/>
            <a:ext cx="6087216" cy="2600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0" i="0" u="none" strike="noStrike" kern="1200" cap="none" spc="0" normalizeH="0" baseline="0" noProof="0" dirty="0">
                <a:ln>
                  <a:noFill/>
                </a:ln>
                <a:solidFill>
                  <a:srgbClr val="F0F4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 was already the top hotspot in 2023.  |  150 E Old West Hwy ranked 3rd most active site.  |  1001 N Idaho Rd emerging early — would rise to rank #2 by 2025.</a:t>
            </a:r>
            <a:endParaRPr kumimoji="0" lang="en-US" sz="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Text 55">
            <a:extLst>
              <a:ext uri="{FF2B5EF4-FFF2-40B4-BE49-F238E27FC236}">
                <a16:creationId xmlns:a16="http://schemas.microsoft.com/office/drawing/2014/main" id="{C10102FF-A1AC-163C-3839-80B92ED7F13C}"/>
              </a:ext>
            </a:extLst>
          </p:cNvPr>
          <p:cNvSpPr/>
          <p:nvPr/>
        </p:nvSpPr>
        <p:spPr>
          <a:xfrm>
            <a:off x="6849219" y="913209"/>
            <a:ext cx="7590" cy="407283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C9A84C">
                  <a:alpha val="18000"/>
                </a:srgbClr>
              </a:gs>
              <a:gs pos="80000">
                <a:srgbClr val="C9A84C">
                  <a:alpha val="18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28780" y="0"/>
            <a:ext cx="2715220" cy="2286000"/>
          </a:xfrm>
          <a:prstGeom prst="ellipse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3572470"/>
            <a:ext cx="1714500" cy="1571030"/>
          </a:xfrm>
          <a:prstGeom prst="ellipse">
            <a:avLst/>
          </a:prstGeom>
          <a:gradFill rotWithShape="1">
            <a:gsLst>
              <a:gs pos="0">
                <a:srgbClr val="4A72B8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070" y="200620"/>
            <a:ext cx="1414516" cy="180231"/>
          </a:xfrm>
          <a:prstGeom prst="roundRect">
            <a:avLst>
              <a:gd name="adj" fmla="val 79626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none" lIns="182820" tIns="21590" rIns="86360" bIns="21590" rtlCol="0" anchor="ctr"/>
          <a:lstStyle/>
          <a:p>
            <a:pPr marL="0" indent="0" algn="l">
              <a:buNone/>
            </a:pPr>
            <a:r>
              <a:rPr lang="en-US" sz="620" b="1" kern="0" spc="62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ANNUAL SUMMARY</a:t>
            </a:r>
            <a:endParaRPr lang="en-US" sz="62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262" y="224367"/>
            <a:ext cx="132588" cy="1325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72070" y="424011"/>
            <a:ext cx="3491630" cy="236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9"/>
              </a:lnSpc>
              <a:buNone/>
            </a:pPr>
            <a:r>
              <a:rPr lang="en-US" sz="1690" b="1" kern="0" spc="-17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2024 Offense Location Summary</a:t>
            </a:r>
            <a:endParaRPr lang="en-US" sz="1690" dirty="0"/>
          </a:p>
        </p:txBody>
      </p:sp>
      <p:sp>
        <p:nvSpPr>
          <p:cNvPr id="7" name="Text 4"/>
          <p:cNvSpPr/>
          <p:nvPr/>
        </p:nvSpPr>
        <p:spPr>
          <a:xfrm>
            <a:off x="3778746" y="509736"/>
            <a:ext cx="280011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647 total cases  ·  Top hotspot locations by verified case count</a:t>
            </a:r>
            <a:endParaRPr lang="en-US" sz="730" dirty="0"/>
          </a:p>
        </p:txBody>
      </p:sp>
      <p:sp>
        <p:nvSpPr>
          <p:cNvPr id="8" name="Text 5"/>
          <p:cNvSpPr/>
          <p:nvPr/>
        </p:nvSpPr>
        <p:spPr>
          <a:xfrm>
            <a:off x="372070" y="717203"/>
            <a:ext cx="1572220" cy="13841"/>
          </a:xfrm>
          <a:prstGeom prst="roundRect">
            <a:avLst>
              <a:gd name="adj" fmla="val 55054"/>
            </a:avLst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6" name="Text 83"/>
          <p:cNvSpPr/>
          <p:nvPr/>
        </p:nvSpPr>
        <p:spPr>
          <a:xfrm>
            <a:off x="6757839" y="148068"/>
            <a:ext cx="2014091" cy="534144"/>
          </a:xfrm>
          <a:prstGeom prst="roundRect">
            <a:avLst>
              <a:gd name="adj" fmla="val 13315"/>
            </a:avLst>
          </a:prstGeom>
          <a:gradFill rotWithShape="1">
            <a:gsLst>
              <a:gs pos="0">
                <a:srgbClr val="1A2D50"/>
              </a:gs>
              <a:gs pos="100000">
                <a:srgbClr val="132040"/>
              </a:gs>
            </a:gsLst>
            <a:lin ang="2700000" scaled="1"/>
          </a:gra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Text 84"/>
          <p:cNvSpPr/>
          <p:nvPr/>
        </p:nvSpPr>
        <p:spPr>
          <a:xfrm>
            <a:off x="6937772" y="228584"/>
            <a:ext cx="1150233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kern="0" spc="7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LOCATION INSIGHTS</a:t>
            </a:r>
            <a:endParaRPr lang="en-US" sz="510" dirty="0"/>
          </a:p>
        </p:txBody>
      </p:sp>
      <p:pic>
        <p:nvPicPr>
          <p:cNvPr id="8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5639" y="210808"/>
            <a:ext cx="132588" cy="132588"/>
          </a:xfrm>
          <a:prstGeom prst="rect">
            <a:avLst/>
          </a:prstGeom>
        </p:spPr>
      </p:pic>
      <p:sp>
        <p:nvSpPr>
          <p:cNvPr id="89" name="Text 85"/>
          <p:cNvSpPr/>
          <p:nvPr/>
        </p:nvSpPr>
        <p:spPr>
          <a:xfrm>
            <a:off x="6867674" y="339461"/>
            <a:ext cx="197386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Key Observations</a:t>
            </a:r>
            <a:endParaRPr lang="en-US" sz="790" dirty="0"/>
          </a:p>
        </p:txBody>
      </p:sp>
      <p:sp>
        <p:nvSpPr>
          <p:cNvPr id="90" name="Text 86"/>
          <p:cNvSpPr/>
          <p:nvPr/>
        </p:nvSpPr>
        <p:spPr>
          <a:xfrm>
            <a:off x="6867674" y="497516"/>
            <a:ext cx="197386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Year-over-year pattern shifts</a:t>
            </a:r>
            <a:endParaRPr lang="en-US" sz="620" dirty="0"/>
          </a:p>
        </p:txBody>
      </p:sp>
      <p:sp>
        <p:nvSpPr>
          <p:cNvPr id="91" name="Text 87"/>
          <p:cNvSpPr/>
          <p:nvPr/>
        </p:nvSpPr>
        <p:spPr>
          <a:xfrm>
            <a:off x="6757839" y="753204"/>
            <a:ext cx="2014091" cy="481178"/>
          </a:xfrm>
          <a:prstGeom prst="roundRect">
            <a:avLst>
              <a:gd name="adj" fmla="val 8853"/>
            </a:avLst>
          </a:prstGeom>
          <a:solidFill>
            <a:srgbClr val="132040"/>
          </a:solidFill>
          <a:ln/>
        </p:spPr>
        <p:txBody>
          <a:bodyPr wrap="square" lIns="86360" tIns="64770" rIns="86360" bIns="64770" rtlCol="0" anchor="t"/>
          <a:lstStyle/>
          <a:p>
            <a:pPr marL="0" indent="0" algn="l"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</a:t>
            </a: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 Surged</a:t>
            </a:r>
            <a:endParaRPr lang="en-US" sz="620" dirty="0"/>
          </a:p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Rose from 21 to </a:t>
            </a:r>
            <a:r>
              <a:rPr lang="en-US" sz="620" b="1" dirty="0">
                <a:solidFill>
                  <a:srgbClr val="E4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cases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</a:t>
            </a:r>
            <a:r>
              <a:rPr lang="en-US" sz="620" b="1" dirty="0">
                <a:solidFill>
                  <a:srgbClr val="E4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+48% increase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over 2023. Maintained undisputed rank #1 status.</a:t>
            </a:r>
            <a:endParaRPr lang="en-US" sz="620" dirty="0"/>
          </a:p>
        </p:txBody>
      </p:sp>
      <p:sp>
        <p:nvSpPr>
          <p:cNvPr id="92" name="Text 88"/>
          <p:cNvSpPr/>
          <p:nvPr/>
        </p:nvSpPr>
        <p:spPr>
          <a:xfrm>
            <a:off x="6757839" y="753203"/>
            <a:ext cx="19050" cy="467163"/>
          </a:xfrm>
          <a:custGeom>
            <a:avLst/>
            <a:gdLst/>
            <a:ahLst/>
            <a:cxnLst/>
            <a:rect l="l" t="t" r="r" b="b"/>
            <a:pathLst>
              <a:path w="19050" h="626715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612162"/>
                </a:lnTo>
                <a:lnTo>
                  <a:pt x="16669" y="609906"/>
                </a:lnTo>
                <a:lnTo>
                  <a:pt x="14288" y="607366"/>
                </a:lnTo>
                <a:lnTo>
                  <a:pt x="11906" y="604481"/>
                </a:lnTo>
                <a:lnTo>
                  <a:pt x="9525" y="601156"/>
                </a:lnTo>
                <a:lnTo>
                  <a:pt x="7144" y="597233"/>
                </a:lnTo>
                <a:lnTo>
                  <a:pt x="4763" y="592405"/>
                </a:lnTo>
                <a:lnTo>
                  <a:pt x="2381" y="585890"/>
                </a:lnTo>
                <a:lnTo>
                  <a:pt x="0" y="569565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3" name="Text 89"/>
          <p:cNvSpPr/>
          <p:nvPr/>
        </p:nvSpPr>
        <p:spPr>
          <a:xfrm>
            <a:off x="6757839" y="1315262"/>
            <a:ext cx="2014091" cy="556848"/>
          </a:xfrm>
          <a:prstGeom prst="roundRect">
            <a:avLst>
              <a:gd name="adj" fmla="val 7530"/>
            </a:avLst>
          </a:prstGeom>
          <a:solidFill>
            <a:srgbClr val="132040"/>
          </a:solidFill>
          <a:ln/>
        </p:spPr>
        <p:txBody>
          <a:bodyPr wrap="square" lIns="86360" tIns="64770" rIns="86360" bIns="64770" rtlCol="0" anchor="t"/>
          <a:lstStyle/>
          <a:p>
            <a:pPr marL="0" indent="0" algn="l"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</a:t>
            </a: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 — Rapid Rise</a:t>
            </a:r>
            <a:endParaRPr lang="en-US" sz="620" dirty="0"/>
          </a:p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</a:t>
            </a:r>
            <a:r>
              <a:rPr lang="en-US" sz="620" b="1" dirty="0">
                <a:solidFill>
                  <a:srgbClr val="FB9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tripled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a single year, reaching 11 cases. Growing rapidly toward further 2025 escalation.</a:t>
            </a:r>
            <a:endParaRPr lang="en-US" sz="620" dirty="0"/>
          </a:p>
        </p:txBody>
      </p:sp>
      <p:sp>
        <p:nvSpPr>
          <p:cNvPr id="94" name="Text 90"/>
          <p:cNvSpPr/>
          <p:nvPr/>
        </p:nvSpPr>
        <p:spPr>
          <a:xfrm>
            <a:off x="6757839" y="1315261"/>
            <a:ext cx="19050" cy="540629"/>
          </a:xfrm>
          <a:custGeom>
            <a:avLst/>
            <a:gdLst/>
            <a:ahLst/>
            <a:cxnLst/>
            <a:rect l="l" t="t" r="r" b="b"/>
            <a:pathLst>
              <a:path w="19050" h="736848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722295"/>
                </a:lnTo>
                <a:lnTo>
                  <a:pt x="16669" y="720039"/>
                </a:lnTo>
                <a:lnTo>
                  <a:pt x="14288" y="717499"/>
                </a:lnTo>
                <a:lnTo>
                  <a:pt x="11906" y="714614"/>
                </a:lnTo>
                <a:lnTo>
                  <a:pt x="9525" y="711289"/>
                </a:lnTo>
                <a:lnTo>
                  <a:pt x="7144" y="707366"/>
                </a:lnTo>
                <a:lnTo>
                  <a:pt x="4763" y="702538"/>
                </a:lnTo>
                <a:lnTo>
                  <a:pt x="2381" y="696023"/>
                </a:lnTo>
                <a:lnTo>
                  <a:pt x="0" y="679698"/>
                </a:lnTo>
                <a:close/>
              </a:path>
            </a:pathLst>
          </a:custGeom>
          <a:solidFill>
            <a:srgbClr val="F9731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5" name="Text 91"/>
          <p:cNvSpPr/>
          <p:nvPr/>
        </p:nvSpPr>
        <p:spPr>
          <a:xfrm>
            <a:off x="6757839" y="1967345"/>
            <a:ext cx="2014091" cy="559757"/>
          </a:xfrm>
          <a:prstGeom prst="roundRect">
            <a:avLst>
              <a:gd name="adj" fmla="val 7530"/>
            </a:avLst>
          </a:prstGeom>
          <a:solidFill>
            <a:srgbClr val="132040"/>
          </a:solidFill>
          <a:ln/>
        </p:spPr>
        <p:txBody>
          <a:bodyPr wrap="square" lIns="86360" tIns="64770" rIns="86360" bIns="64770" rtlCol="0" anchor="t"/>
          <a:lstStyle/>
          <a:p>
            <a:pPr marL="0" indent="0" algn="l"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West Hwy &amp; US 60 Declining</a:t>
            </a:r>
            <a:endParaRPr lang="en-US" sz="620" dirty="0"/>
          </a:p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150 E Old West Hwy and US 60 Corridor held at </a:t>
            </a:r>
            <a:r>
              <a:rPr lang="en-US" sz="62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cases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with a declining trend. Enforcement may be reducing activity.</a:t>
            </a:r>
            <a:endParaRPr lang="en-US" sz="620" dirty="0"/>
          </a:p>
        </p:txBody>
      </p:sp>
      <p:sp>
        <p:nvSpPr>
          <p:cNvPr id="96" name="Text 92"/>
          <p:cNvSpPr/>
          <p:nvPr/>
        </p:nvSpPr>
        <p:spPr>
          <a:xfrm>
            <a:off x="6757839" y="1967345"/>
            <a:ext cx="19050" cy="543454"/>
          </a:xfrm>
          <a:custGeom>
            <a:avLst/>
            <a:gdLst/>
            <a:ahLst/>
            <a:cxnLst/>
            <a:rect l="l" t="t" r="r" b="b"/>
            <a:pathLst>
              <a:path w="19050" h="736848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722295"/>
                </a:lnTo>
                <a:lnTo>
                  <a:pt x="16669" y="720039"/>
                </a:lnTo>
                <a:lnTo>
                  <a:pt x="14288" y="717499"/>
                </a:lnTo>
                <a:lnTo>
                  <a:pt x="11906" y="714614"/>
                </a:lnTo>
                <a:lnTo>
                  <a:pt x="9525" y="711289"/>
                </a:lnTo>
                <a:lnTo>
                  <a:pt x="7144" y="707366"/>
                </a:lnTo>
                <a:lnTo>
                  <a:pt x="4763" y="702538"/>
                </a:lnTo>
                <a:lnTo>
                  <a:pt x="2381" y="696023"/>
                </a:lnTo>
                <a:lnTo>
                  <a:pt x="0" y="679698"/>
                </a:lnTo>
                <a:close/>
              </a:path>
            </a:pathLst>
          </a:custGeom>
          <a:solidFill>
            <a:srgbClr val="22C55E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7" name="Text 93"/>
          <p:cNvSpPr/>
          <p:nvPr/>
        </p:nvSpPr>
        <p:spPr>
          <a:xfrm>
            <a:off x="6757839" y="2644558"/>
            <a:ext cx="2014091" cy="567749"/>
          </a:xfrm>
          <a:prstGeom prst="roundRect">
            <a:avLst>
              <a:gd name="adj" fmla="val 7530"/>
            </a:avLst>
          </a:prstGeom>
          <a:solidFill>
            <a:srgbClr val="132040"/>
          </a:solidFill>
          <a:ln/>
        </p:spPr>
        <p:txBody>
          <a:bodyPr wrap="square" lIns="86360" tIns="64770" rIns="86360" bIns="64770" rtlCol="0" anchor="t"/>
          <a:lstStyle/>
          <a:p>
            <a:pPr marL="0" indent="0" algn="l"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📉  </a:t>
            </a: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251 E 29th Ave — Sharp Drop</a:t>
            </a:r>
            <a:endParaRPr lang="en-US" sz="620" dirty="0"/>
          </a:p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Dropped from </a:t>
            </a:r>
            <a:r>
              <a:rPr lang="en-US" sz="620" b="1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→ 2 cases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71% reduction. Significant improvement suggesting successful intervention.</a:t>
            </a:r>
            <a:endParaRPr lang="en-US" sz="620" dirty="0"/>
          </a:p>
        </p:txBody>
      </p:sp>
      <p:sp>
        <p:nvSpPr>
          <p:cNvPr id="98" name="Text 94"/>
          <p:cNvSpPr/>
          <p:nvPr/>
        </p:nvSpPr>
        <p:spPr>
          <a:xfrm>
            <a:off x="6757839" y="2644558"/>
            <a:ext cx="19050" cy="551213"/>
          </a:xfrm>
          <a:custGeom>
            <a:avLst/>
            <a:gdLst/>
            <a:ahLst/>
            <a:cxnLst/>
            <a:rect l="l" t="t" r="r" b="b"/>
            <a:pathLst>
              <a:path w="19050" h="736848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722295"/>
                </a:lnTo>
                <a:lnTo>
                  <a:pt x="16669" y="720039"/>
                </a:lnTo>
                <a:lnTo>
                  <a:pt x="14288" y="717499"/>
                </a:lnTo>
                <a:lnTo>
                  <a:pt x="11906" y="714614"/>
                </a:lnTo>
                <a:lnTo>
                  <a:pt x="9525" y="711289"/>
                </a:lnTo>
                <a:lnTo>
                  <a:pt x="7144" y="707366"/>
                </a:lnTo>
                <a:lnTo>
                  <a:pt x="4763" y="702538"/>
                </a:lnTo>
                <a:lnTo>
                  <a:pt x="2381" y="696023"/>
                </a:lnTo>
                <a:lnTo>
                  <a:pt x="0" y="679698"/>
                </a:lnTo>
                <a:close/>
              </a:path>
            </a:pathLst>
          </a:custGeom>
          <a:solidFill>
            <a:srgbClr val="4A72B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9" name="Text 95"/>
          <p:cNvSpPr/>
          <p:nvPr/>
        </p:nvSpPr>
        <p:spPr>
          <a:xfrm>
            <a:off x="6757839" y="3316748"/>
            <a:ext cx="2014091" cy="585788"/>
          </a:xfrm>
          <a:prstGeom prst="roundRect">
            <a:avLst>
              <a:gd name="adj" fmla="val 7530"/>
            </a:avLst>
          </a:prstGeom>
          <a:solidFill>
            <a:srgbClr val="132040"/>
          </a:solidFill>
          <a:ln/>
        </p:spPr>
        <p:txBody>
          <a:bodyPr wrap="square" lIns="86360" tIns="64770" rIns="86360" bIns="64770" rtlCol="0" anchor="t"/>
          <a:lstStyle/>
          <a:p>
            <a:pPr marL="0" indent="0" algn="l"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⟷  </a:t>
            </a:r>
            <a:r>
              <a:rPr lang="en-US" sz="68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 Palm &amp; Ironwood Active</a:t>
            </a:r>
            <a:endParaRPr lang="en-US" sz="620" dirty="0"/>
          </a:p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975 S Royal Palm Rd and 2525 S Ironwood Dr each recorded </a:t>
            </a:r>
            <a:r>
              <a:rPr lang="en-US" sz="620" b="1" dirty="0">
                <a:solidFill>
                  <a:srgbClr val="E4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cases</a:t>
            </a: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Consistent activity warrants continued monitoring.</a:t>
            </a:r>
            <a:endParaRPr lang="en-US" sz="620" dirty="0"/>
          </a:p>
        </p:txBody>
      </p:sp>
      <p:sp>
        <p:nvSpPr>
          <p:cNvPr id="100" name="Text 96"/>
          <p:cNvSpPr/>
          <p:nvPr/>
        </p:nvSpPr>
        <p:spPr>
          <a:xfrm>
            <a:off x="6757839" y="3316747"/>
            <a:ext cx="19050" cy="452133"/>
          </a:xfrm>
          <a:custGeom>
            <a:avLst/>
            <a:gdLst/>
            <a:ahLst/>
            <a:cxnLst/>
            <a:rect l="l" t="t" r="r" b="b"/>
            <a:pathLst>
              <a:path w="19050" h="585788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722295"/>
                </a:lnTo>
                <a:lnTo>
                  <a:pt x="16669" y="720039"/>
                </a:lnTo>
                <a:lnTo>
                  <a:pt x="14288" y="717499"/>
                </a:lnTo>
                <a:lnTo>
                  <a:pt x="11906" y="714614"/>
                </a:lnTo>
                <a:lnTo>
                  <a:pt x="9525" y="711289"/>
                </a:lnTo>
                <a:lnTo>
                  <a:pt x="7144" y="707366"/>
                </a:lnTo>
                <a:lnTo>
                  <a:pt x="4763" y="702538"/>
                </a:lnTo>
                <a:lnTo>
                  <a:pt x="2381" y="696023"/>
                </a:lnTo>
                <a:lnTo>
                  <a:pt x="0" y="679698"/>
                </a:lnTo>
                <a:close/>
              </a:path>
            </a:pathLst>
          </a:custGeom>
          <a:solidFill>
            <a:srgbClr val="8FA3C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1" name="Text 97"/>
          <p:cNvSpPr/>
          <p:nvPr/>
        </p:nvSpPr>
        <p:spPr>
          <a:xfrm>
            <a:off x="6757839" y="4174825"/>
            <a:ext cx="642491" cy="467697"/>
          </a:xfrm>
          <a:prstGeom prst="roundRect">
            <a:avLst>
              <a:gd name="adj" fmla="val 12219"/>
            </a:avLst>
          </a:prstGeom>
          <a:solidFill>
            <a:srgbClr val="0E1A35"/>
          </a:solidFill>
          <a:ln w="9525">
            <a:solidFill>
              <a:srgbClr val="8FA3C8">
                <a:alpha val="15000"/>
              </a:srgbClr>
            </a:solidFill>
          </a:ln>
        </p:spPr>
        <p:txBody>
          <a:bodyPr wrap="square" lIns="57150" tIns="49530" rIns="57150" bIns="49530" rtlCol="0" anchor="t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10" dirty="0"/>
          </a:p>
          <a:p>
            <a:pPr marL="0" indent="0" algn="ctr">
              <a:buNone/>
            </a:pPr>
            <a:r>
              <a:rPr lang="en-US" sz="510" kern="0" spc="4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LOCATION</a:t>
            </a:r>
            <a:endParaRPr lang="en-US" sz="1010" dirty="0"/>
          </a:p>
        </p:txBody>
      </p:sp>
      <p:sp>
        <p:nvSpPr>
          <p:cNvPr id="102" name="Text 98"/>
          <p:cNvSpPr/>
          <p:nvPr/>
        </p:nvSpPr>
        <p:spPr>
          <a:xfrm>
            <a:off x="7443490" y="4174825"/>
            <a:ext cx="642640" cy="467697"/>
          </a:xfrm>
          <a:prstGeom prst="roundRect">
            <a:avLst>
              <a:gd name="adj" fmla="val 12219"/>
            </a:avLst>
          </a:prstGeom>
          <a:solidFill>
            <a:srgbClr val="0E1A35"/>
          </a:solidFill>
          <a:ln w="9525">
            <a:solidFill>
              <a:srgbClr val="8FA3C8">
                <a:alpha val="15000"/>
              </a:srgbClr>
            </a:solidFill>
          </a:ln>
        </p:spPr>
        <p:txBody>
          <a:bodyPr wrap="square" lIns="57150" tIns="49530" rIns="57150" bIns="49530" rtlCol="0" anchor="t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FB9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↑#2</a:t>
            </a:r>
            <a:endParaRPr lang="en-US" sz="1010" dirty="0"/>
          </a:p>
          <a:p>
            <a:pPr marL="0" indent="0" algn="ctr">
              <a:buNone/>
            </a:pPr>
            <a:r>
              <a:rPr lang="en-US" sz="510" kern="0" spc="4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IDAHO RD RANK</a:t>
            </a:r>
            <a:endParaRPr lang="en-US" sz="1010" dirty="0"/>
          </a:p>
        </p:txBody>
      </p:sp>
      <p:sp>
        <p:nvSpPr>
          <p:cNvPr id="103" name="Text 99"/>
          <p:cNvSpPr/>
          <p:nvPr/>
        </p:nvSpPr>
        <p:spPr>
          <a:xfrm>
            <a:off x="8129290" y="4174825"/>
            <a:ext cx="642640" cy="467697"/>
          </a:xfrm>
          <a:prstGeom prst="roundRect">
            <a:avLst>
              <a:gd name="adj" fmla="val 12219"/>
            </a:avLst>
          </a:prstGeom>
          <a:solidFill>
            <a:srgbClr val="0E1A35"/>
          </a:solidFill>
          <a:ln w="9525">
            <a:solidFill>
              <a:srgbClr val="8FA3C8">
                <a:alpha val="15000"/>
              </a:srgbClr>
            </a:solidFill>
          </a:ln>
        </p:spPr>
        <p:txBody>
          <a:bodyPr wrap="square" lIns="57150" tIns="49530" rIns="57150" bIns="49530" rtlCol="0" anchor="t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−71%</a:t>
            </a:r>
            <a:endParaRPr lang="en-US" sz="1010" dirty="0"/>
          </a:p>
          <a:p>
            <a:pPr marL="0" indent="0" algn="ctr">
              <a:buNone/>
            </a:pPr>
            <a:r>
              <a:rPr lang="en-US" sz="510" kern="0" spc="4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29TH AVE DROP</a:t>
            </a:r>
            <a:endParaRPr lang="en-US" sz="1010" dirty="0"/>
          </a:p>
        </p:txBody>
      </p:sp>
      <p:sp>
        <p:nvSpPr>
          <p:cNvPr id="104" name="Text 100"/>
          <p:cNvSpPr/>
          <p:nvPr/>
        </p:nvSpPr>
        <p:spPr>
          <a:xfrm>
            <a:off x="0" y="5121920"/>
            <a:ext cx="9144000" cy="2158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5000">
                <a:srgbClr val="C9A84C"/>
              </a:gs>
              <a:gs pos="50000">
                <a:srgbClr val="E4C97A"/>
              </a:gs>
              <a:gs pos="75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5" name="Text 6">
            <a:extLst>
              <a:ext uri="{FF2B5EF4-FFF2-40B4-BE49-F238E27FC236}">
                <a16:creationId xmlns:a16="http://schemas.microsoft.com/office/drawing/2014/main" id="{559F5BE1-B63D-62DF-01C6-E81BA67B1BDF}"/>
              </a:ext>
            </a:extLst>
          </p:cNvPr>
          <p:cNvSpPr/>
          <p:nvPr/>
        </p:nvSpPr>
        <p:spPr>
          <a:xfrm>
            <a:off x="572691" y="831354"/>
            <a:ext cx="147798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6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</a:t>
            </a:r>
            <a:endParaRPr lang="en-US" sz="560" dirty="0"/>
          </a:p>
        </p:txBody>
      </p:sp>
      <p:sp>
        <p:nvSpPr>
          <p:cNvPr id="106" name="Text 7">
            <a:extLst>
              <a:ext uri="{FF2B5EF4-FFF2-40B4-BE49-F238E27FC236}">
                <a16:creationId xmlns:a16="http://schemas.microsoft.com/office/drawing/2014/main" id="{409EC558-782C-F8A0-E92A-0137366980F7}"/>
              </a:ext>
            </a:extLst>
          </p:cNvPr>
          <p:cNvSpPr/>
          <p:nvPr/>
        </p:nvSpPr>
        <p:spPr>
          <a:xfrm>
            <a:off x="2002631" y="831354"/>
            <a:ext cx="98914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6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VOLUME (2024)</a:t>
            </a:r>
            <a:endParaRPr lang="en-US" sz="560" dirty="0"/>
          </a:p>
        </p:txBody>
      </p:sp>
      <p:sp>
        <p:nvSpPr>
          <p:cNvPr id="107" name="Text 8">
            <a:extLst>
              <a:ext uri="{FF2B5EF4-FFF2-40B4-BE49-F238E27FC236}">
                <a16:creationId xmlns:a16="http://schemas.microsoft.com/office/drawing/2014/main" id="{DE7846F3-0544-7F22-DB40-6DAF51F8EB3F}"/>
              </a:ext>
            </a:extLst>
          </p:cNvPr>
          <p:cNvSpPr/>
          <p:nvPr/>
        </p:nvSpPr>
        <p:spPr>
          <a:xfrm>
            <a:off x="5587633" y="831354"/>
            <a:ext cx="44005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840"/>
              </a:lnSpc>
              <a:buNone/>
            </a:pPr>
            <a:r>
              <a:rPr lang="en-US" sz="560" b="1" kern="0" spc="6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</a:t>
            </a:r>
            <a:endParaRPr lang="en-US" sz="560" dirty="0"/>
          </a:p>
        </p:txBody>
      </p:sp>
      <p:sp>
        <p:nvSpPr>
          <p:cNvPr id="108" name="Text 9">
            <a:extLst>
              <a:ext uri="{FF2B5EF4-FFF2-40B4-BE49-F238E27FC236}">
                <a16:creationId xmlns:a16="http://schemas.microsoft.com/office/drawing/2014/main" id="{071A4CFF-2CC9-19FF-D022-B0B85AEBD7F5}"/>
              </a:ext>
            </a:extLst>
          </p:cNvPr>
          <p:cNvSpPr/>
          <p:nvPr/>
        </p:nvSpPr>
        <p:spPr>
          <a:xfrm>
            <a:off x="6043672" y="831354"/>
            <a:ext cx="59787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kern="0" spc="67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560" dirty="0"/>
          </a:p>
        </p:txBody>
      </p:sp>
      <p:sp>
        <p:nvSpPr>
          <p:cNvPr id="109" name="Text 10">
            <a:extLst>
              <a:ext uri="{FF2B5EF4-FFF2-40B4-BE49-F238E27FC236}">
                <a16:creationId xmlns:a16="http://schemas.microsoft.com/office/drawing/2014/main" id="{8E63731C-1AC4-5757-AFC4-F81E6A08843E}"/>
              </a:ext>
            </a:extLst>
          </p:cNvPr>
          <p:cNvSpPr/>
          <p:nvPr/>
        </p:nvSpPr>
        <p:spPr>
          <a:xfrm>
            <a:off x="372070" y="1024384"/>
            <a:ext cx="6242298" cy="285750"/>
          </a:xfrm>
          <a:prstGeom prst="rect">
            <a:avLst/>
          </a:prstGeom>
          <a:solidFill>
            <a:srgbClr val="C9A84C">
              <a:alpha val="4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0" name="Text 11">
            <a:extLst>
              <a:ext uri="{FF2B5EF4-FFF2-40B4-BE49-F238E27FC236}">
                <a16:creationId xmlns:a16="http://schemas.microsoft.com/office/drawing/2014/main" id="{58C64229-395A-5093-8822-3B2103A65053}"/>
              </a:ext>
            </a:extLst>
          </p:cNvPr>
          <p:cNvSpPr/>
          <p:nvPr/>
        </p:nvSpPr>
        <p:spPr>
          <a:xfrm>
            <a:off x="372070" y="1300609"/>
            <a:ext cx="6242298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1" name="Text 12">
            <a:extLst>
              <a:ext uri="{FF2B5EF4-FFF2-40B4-BE49-F238E27FC236}">
                <a16:creationId xmlns:a16="http://schemas.microsoft.com/office/drawing/2014/main" id="{EBF6DDEE-C2EC-1F1D-2543-E45A63681965}"/>
              </a:ext>
            </a:extLst>
          </p:cNvPr>
          <p:cNvSpPr/>
          <p:nvPr/>
        </p:nvSpPr>
        <p:spPr>
          <a:xfrm>
            <a:off x="363498" y="1103412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20" dirty="0"/>
          </a:p>
        </p:txBody>
      </p:sp>
      <p:sp>
        <p:nvSpPr>
          <p:cNvPr id="112" name="Text 13">
            <a:extLst>
              <a:ext uri="{FF2B5EF4-FFF2-40B4-BE49-F238E27FC236}">
                <a16:creationId xmlns:a16="http://schemas.microsoft.com/office/drawing/2014/main" id="{9D0BDD7F-648F-8085-4890-FB9AE60C1B55}"/>
              </a:ext>
            </a:extLst>
          </p:cNvPr>
          <p:cNvSpPr/>
          <p:nvPr/>
        </p:nvSpPr>
        <p:spPr>
          <a:xfrm>
            <a:off x="543520" y="1112937"/>
            <a:ext cx="1399892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E4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</a:t>
            </a:r>
            <a:endParaRPr lang="en-US" sz="650" dirty="0"/>
          </a:p>
        </p:txBody>
      </p:sp>
      <p:sp>
        <p:nvSpPr>
          <p:cNvPr id="113" name="Text 14">
            <a:extLst>
              <a:ext uri="{FF2B5EF4-FFF2-40B4-BE49-F238E27FC236}">
                <a16:creationId xmlns:a16="http://schemas.microsoft.com/office/drawing/2014/main" id="{6C610248-8539-6801-EA8F-E1D2F95E4A79}"/>
              </a:ext>
            </a:extLst>
          </p:cNvPr>
          <p:cNvSpPr/>
          <p:nvPr/>
        </p:nvSpPr>
        <p:spPr>
          <a:xfrm>
            <a:off x="1944291" y="1098352"/>
            <a:ext cx="3626197" cy="128141"/>
          </a:xfrm>
          <a:prstGeom prst="roundRect">
            <a:avLst>
              <a:gd name="adj" fmla="val 22795"/>
            </a:avLst>
          </a:prstGeom>
          <a:solidFill>
            <a:srgbClr val="8FA3C8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4" name="Text 15">
            <a:extLst>
              <a:ext uri="{FF2B5EF4-FFF2-40B4-BE49-F238E27FC236}">
                <a16:creationId xmlns:a16="http://schemas.microsoft.com/office/drawing/2014/main" id="{E960B787-B9C8-FA92-2F3F-C9E1EB6FC0C8}"/>
              </a:ext>
            </a:extLst>
          </p:cNvPr>
          <p:cNvSpPr/>
          <p:nvPr/>
        </p:nvSpPr>
        <p:spPr>
          <a:xfrm>
            <a:off x="1944291" y="1098352"/>
            <a:ext cx="3626197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9A7A2A"/>
              </a:gs>
              <a:gs pos="50000">
                <a:srgbClr val="C9A84C"/>
              </a:gs>
              <a:gs pos="100000">
                <a:srgbClr val="E4C97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5" name="Text 16">
            <a:extLst>
              <a:ext uri="{FF2B5EF4-FFF2-40B4-BE49-F238E27FC236}">
                <a16:creationId xmlns:a16="http://schemas.microsoft.com/office/drawing/2014/main" id="{86630F08-6CA3-DBE3-FFB1-BAA526EA65CB}"/>
              </a:ext>
            </a:extLst>
          </p:cNvPr>
          <p:cNvSpPr/>
          <p:nvPr/>
        </p:nvSpPr>
        <p:spPr>
          <a:xfrm>
            <a:off x="5587633" y="1092994"/>
            <a:ext cx="44005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E4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730" dirty="0"/>
          </a:p>
        </p:txBody>
      </p:sp>
      <p:sp>
        <p:nvSpPr>
          <p:cNvPr id="116" name="Text 17">
            <a:extLst>
              <a:ext uri="{FF2B5EF4-FFF2-40B4-BE49-F238E27FC236}">
                <a16:creationId xmlns:a16="http://schemas.microsoft.com/office/drawing/2014/main" id="{7AB0E9CB-9AF8-789E-BEB1-5227DCAFF5E5}"/>
              </a:ext>
            </a:extLst>
          </p:cNvPr>
          <p:cNvSpPr/>
          <p:nvPr/>
        </p:nvSpPr>
        <p:spPr>
          <a:xfrm>
            <a:off x="6065413" y="1090613"/>
            <a:ext cx="554391" cy="143768"/>
          </a:xfrm>
          <a:prstGeom prst="roundRect">
            <a:avLst>
              <a:gd name="adj" fmla="val 15017"/>
            </a:avLst>
          </a:prstGeom>
          <a:solidFill>
            <a:srgbClr val="C9A84C">
              <a:alpha val="20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43180" tIns="13970" rIns="43180" bIns="13970" rtlCol="0" anchor="t"/>
          <a:lstStyle/>
          <a:p>
            <a:pPr marL="0" indent="0" algn="ctr">
              <a:buNone/>
            </a:pPr>
            <a:r>
              <a:rPr lang="en-US" sz="510" b="1" kern="0" spc="2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+48%</a:t>
            </a:r>
            <a:endParaRPr lang="en-US" sz="510" dirty="0"/>
          </a:p>
        </p:txBody>
      </p:sp>
      <p:sp>
        <p:nvSpPr>
          <p:cNvPr id="117" name="Text 18">
            <a:extLst>
              <a:ext uri="{FF2B5EF4-FFF2-40B4-BE49-F238E27FC236}">
                <a16:creationId xmlns:a16="http://schemas.microsoft.com/office/drawing/2014/main" id="{13111750-C76C-57F0-FCF2-E690E8CE673F}"/>
              </a:ext>
            </a:extLst>
          </p:cNvPr>
          <p:cNvSpPr/>
          <p:nvPr/>
        </p:nvSpPr>
        <p:spPr>
          <a:xfrm>
            <a:off x="372070" y="1586359"/>
            <a:ext cx="6242298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8" name="Text 19">
            <a:extLst>
              <a:ext uri="{FF2B5EF4-FFF2-40B4-BE49-F238E27FC236}">
                <a16:creationId xmlns:a16="http://schemas.microsoft.com/office/drawing/2014/main" id="{8FF64F73-B707-7D59-8A21-E9B5D4F2350A}"/>
              </a:ext>
            </a:extLst>
          </p:cNvPr>
          <p:cNvSpPr/>
          <p:nvPr/>
        </p:nvSpPr>
        <p:spPr>
          <a:xfrm>
            <a:off x="363498" y="1389162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20" dirty="0"/>
          </a:p>
        </p:txBody>
      </p:sp>
      <p:sp>
        <p:nvSpPr>
          <p:cNvPr id="119" name="Text 20">
            <a:extLst>
              <a:ext uri="{FF2B5EF4-FFF2-40B4-BE49-F238E27FC236}">
                <a16:creationId xmlns:a16="http://schemas.microsoft.com/office/drawing/2014/main" id="{4E6B1936-5238-B6D6-9991-A4507229D44A}"/>
              </a:ext>
            </a:extLst>
          </p:cNvPr>
          <p:cNvSpPr/>
          <p:nvPr/>
        </p:nvSpPr>
        <p:spPr>
          <a:xfrm>
            <a:off x="543520" y="1398687"/>
            <a:ext cx="1399892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endParaRPr lang="en-US" sz="650" dirty="0"/>
          </a:p>
        </p:txBody>
      </p:sp>
      <p:sp>
        <p:nvSpPr>
          <p:cNvPr id="120" name="Text 21">
            <a:extLst>
              <a:ext uri="{FF2B5EF4-FFF2-40B4-BE49-F238E27FC236}">
                <a16:creationId xmlns:a16="http://schemas.microsoft.com/office/drawing/2014/main" id="{E16FDA72-7CB9-50F6-849D-D89D3BB78767}"/>
              </a:ext>
            </a:extLst>
          </p:cNvPr>
          <p:cNvSpPr/>
          <p:nvPr/>
        </p:nvSpPr>
        <p:spPr>
          <a:xfrm>
            <a:off x="1944291" y="1384102"/>
            <a:ext cx="3626197" cy="128141"/>
          </a:xfrm>
          <a:prstGeom prst="roundRect">
            <a:avLst>
              <a:gd name="adj" fmla="val 22795"/>
            </a:avLst>
          </a:prstGeom>
          <a:solidFill>
            <a:srgbClr val="8FA3C8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1" name="Text 22">
            <a:extLst>
              <a:ext uri="{FF2B5EF4-FFF2-40B4-BE49-F238E27FC236}">
                <a16:creationId xmlns:a16="http://schemas.microsoft.com/office/drawing/2014/main" id="{6E10FBDB-5C22-BFDC-0945-BFFAB549173A}"/>
              </a:ext>
            </a:extLst>
          </p:cNvPr>
          <p:cNvSpPr/>
          <p:nvPr/>
        </p:nvSpPr>
        <p:spPr>
          <a:xfrm>
            <a:off x="1944291" y="1384102"/>
            <a:ext cx="1287214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C2410C"/>
              </a:gs>
              <a:gs pos="50000">
                <a:srgbClr val="F97316"/>
              </a:gs>
              <a:gs pos="100000">
                <a:srgbClr val="FB923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2" name="Text 23">
            <a:extLst>
              <a:ext uri="{FF2B5EF4-FFF2-40B4-BE49-F238E27FC236}">
                <a16:creationId xmlns:a16="http://schemas.microsoft.com/office/drawing/2014/main" id="{74F34705-554E-9555-5D09-256218821CDD}"/>
              </a:ext>
            </a:extLst>
          </p:cNvPr>
          <p:cNvSpPr/>
          <p:nvPr/>
        </p:nvSpPr>
        <p:spPr>
          <a:xfrm>
            <a:off x="5587633" y="1378744"/>
            <a:ext cx="44005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B9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730" dirty="0"/>
          </a:p>
        </p:txBody>
      </p:sp>
      <p:sp>
        <p:nvSpPr>
          <p:cNvPr id="123" name="Text 24">
            <a:extLst>
              <a:ext uri="{FF2B5EF4-FFF2-40B4-BE49-F238E27FC236}">
                <a16:creationId xmlns:a16="http://schemas.microsoft.com/office/drawing/2014/main" id="{96DA6BFE-29FD-663A-8570-79C7225DB336}"/>
              </a:ext>
            </a:extLst>
          </p:cNvPr>
          <p:cNvSpPr/>
          <p:nvPr/>
        </p:nvSpPr>
        <p:spPr>
          <a:xfrm>
            <a:off x="6070848" y="1327845"/>
            <a:ext cx="543520" cy="248028"/>
          </a:xfrm>
          <a:prstGeom prst="roundRect">
            <a:avLst>
              <a:gd name="adj" fmla="val 8705"/>
            </a:avLst>
          </a:prstGeom>
          <a:solidFill>
            <a:srgbClr val="F97316">
              <a:alpha val="20000"/>
            </a:srgbClr>
          </a:solidFill>
          <a:ln w="9525">
            <a:solidFill>
              <a:srgbClr val="F97316">
                <a:alpha val="30000"/>
              </a:srgbClr>
            </a:solidFill>
          </a:ln>
        </p:spPr>
        <p:txBody>
          <a:bodyPr wrap="none" lIns="43180" tIns="13970" rIns="43180" bIns="13970" rtlCol="0" anchor="t"/>
          <a:lstStyle/>
          <a:p>
            <a:pPr marL="0" indent="0" algn="ctr">
              <a:buNone/>
            </a:pPr>
            <a:r>
              <a:rPr lang="en-US" sz="510" b="1" kern="0" spc="26" dirty="0">
                <a:solidFill>
                  <a:srgbClr val="FB9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EMERGING</a:t>
            </a:r>
            <a:endParaRPr lang="en-US" sz="510" dirty="0"/>
          </a:p>
        </p:txBody>
      </p:sp>
      <p:sp>
        <p:nvSpPr>
          <p:cNvPr id="124" name="Text 25">
            <a:extLst>
              <a:ext uri="{FF2B5EF4-FFF2-40B4-BE49-F238E27FC236}">
                <a16:creationId xmlns:a16="http://schemas.microsoft.com/office/drawing/2014/main" id="{D3A846C8-708D-A602-C9D5-F3D127D6EF46}"/>
              </a:ext>
            </a:extLst>
          </p:cNvPr>
          <p:cNvSpPr/>
          <p:nvPr/>
        </p:nvSpPr>
        <p:spPr>
          <a:xfrm>
            <a:off x="372070" y="1872109"/>
            <a:ext cx="6242298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5" name="Text 26">
            <a:extLst>
              <a:ext uri="{FF2B5EF4-FFF2-40B4-BE49-F238E27FC236}">
                <a16:creationId xmlns:a16="http://schemas.microsoft.com/office/drawing/2014/main" id="{2201320E-EEAD-339C-4EDF-CDE2F105044D}"/>
              </a:ext>
            </a:extLst>
          </p:cNvPr>
          <p:cNvSpPr/>
          <p:nvPr/>
        </p:nvSpPr>
        <p:spPr>
          <a:xfrm>
            <a:off x="363498" y="1674912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620" dirty="0"/>
          </a:p>
        </p:txBody>
      </p:sp>
      <p:sp>
        <p:nvSpPr>
          <p:cNvPr id="126" name="Text 27">
            <a:extLst>
              <a:ext uri="{FF2B5EF4-FFF2-40B4-BE49-F238E27FC236}">
                <a16:creationId xmlns:a16="http://schemas.microsoft.com/office/drawing/2014/main" id="{8B92A39F-AA0A-DDC8-EFFA-22CF8E89749D}"/>
              </a:ext>
            </a:extLst>
          </p:cNvPr>
          <p:cNvSpPr/>
          <p:nvPr/>
        </p:nvSpPr>
        <p:spPr>
          <a:xfrm>
            <a:off x="543520" y="1684437"/>
            <a:ext cx="1399892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E Old West Hwy</a:t>
            </a:r>
            <a:endParaRPr lang="en-US" sz="650" dirty="0"/>
          </a:p>
        </p:txBody>
      </p:sp>
      <p:sp>
        <p:nvSpPr>
          <p:cNvPr id="127" name="Text 28">
            <a:extLst>
              <a:ext uri="{FF2B5EF4-FFF2-40B4-BE49-F238E27FC236}">
                <a16:creationId xmlns:a16="http://schemas.microsoft.com/office/drawing/2014/main" id="{2227DE77-E1D0-9096-30CE-2BCDB3D0950A}"/>
              </a:ext>
            </a:extLst>
          </p:cNvPr>
          <p:cNvSpPr/>
          <p:nvPr/>
        </p:nvSpPr>
        <p:spPr>
          <a:xfrm>
            <a:off x="1944291" y="1669852"/>
            <a:ext cx="3626197" cy="128141"/>
          </a:xfrm>
          <a:prstGeom prst="roundRect">
            <a:avLst>
              <a:gd name="adj" fmla="val 22795"/>
            </a:avLst>
          </a:prstGeom>
          <a:solidFill>
            <a:srgbClr val="8FA3C8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8" name="Text 29">
            <a:extLst>
              <a:ext uri="{FF2B5EF4-FFF2-40B4-BE49-F238E27FC236}">
                <a16:creationId xmlns:a16="http://schemas.microsoft.com/office/drawing/2014/main" id="{501455BB-CDFE-4B92-4F4F-A11ACD2EFBFC}"/>
              </a:ext>
            </a:extLst>
          </p:cNvPr>
          <p:cNvSpPr/>
          <p:nvPr/>
        </p:nvSpPr>
        <p:spPr>
          <a:xfrm>
            <a:off x="1944291" y="1669852"/>
            <a:ext cx="935534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1A3A2A">
                  <a:alpha val="70000"/>
                </a:srgbClr>
              </a:gs>
              <a:gs pos="50000">
                <a:srgbClr val="22C55E">
                  <a:alpha val="70000"/>
                </a:srgbClr>
              </a:gs>
              <a:gs pos="100000">
                <a:srgbClr val="4ADE80">
                  <a:alpha val="7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9" name="Text 30">
            <a:extLst>
              <a:ext uri="{FF2B5EF4-FFF2-40B4-BE49-F238E27FC236}">
                <a16:creationId xmlns:a16="http://schemas.microsoft.com/office/drawing/2014/main" id="{980810AA-D1F8-A753-0D34-A67FB73471CA}"/>
              </a:ext>
            </a:extLst>
          </p:cNvPr>
          <p:cNvSpPr/>
          <p:nvPr/>
        </p:nvSpPr>
        <p:spPr>
          <a:xfrm>
            <a:off x="5587633" y="1664494"/>
            <a:ext cx="44005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730" dirty="0"/>
          </a:p>
        </p:txBody>
      </p:sp>
      <p:sp>
        <p:nvSpPr>
          <p:cNvPr id="130" name="Text 31">
            <a:extLst>
              <a:ext uri="{FF2B5EF4-FFF2-40B4-BE49-F238E27FC236}">
                <a16:creationId xmlns:a16="http://schemas.microsoft.com/office/drawing/2014/main" id="{13C875BA-55DD-948C-6C2C-B14780D7154F}"/>
              </a:ext>
            </a:extLst>
          </p:cNvPr>
          <p:cNvSpPr/>
          <p:nvPr/>
        </p:nvSpPr>
        <p:spPr>
          <a:xfrm>
            <a:off x="6070848" y="1613595"/>
            <a:ext cx="543520" cy="248028"/>
          </a:xfrm>
          <a:prstGeom prst="roundRect">
            <a:avLst>
              <a:gd name="adj" fmla="val 8705"/>
            </a:avLst>
          </a:prstGeom>
          <a:solidFill>
            <a:srgbClr val="22C55E">
              <a:alpha val="15000"/>
            </a:srgbClr>
          </a:solidFill>
          <a:ln w="9525">
            <a:solidFill>
              <a:srgbClr val="22C55E">
                <a:alpha val="30000"/>
              </a:srgbClr>
            </a:solidFill>
          </a:ln>
        </p:spPr>
        <p:txBody>
          <a:bodyPr wrap="none" lIns="43180" tIns="13970" rIns="43180" bIns="13970" rtlCol="0" anchor="t"/>
          <a:lstStyle/>
          <a:p>
            <a:pPr marL="0" indent="0" algn="ctr">
              <a:buNone/>
            </a:pPr>
            <a:r>
              <a:rPr lang="en-US" sz="510" b="1" kern="0" spc="26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DECLINING</a:t>
            </a:r>
            <a:endParaRPr lang="en-US" sz="510" dirty="0"/>
          </a:p>
        </p:txBody>
      </p:sp>
      <p:sp>
        <p:nvSpPr>
          <p:cNvPr id="131" name="Text 32">
            <a:extLst>
              <a:ext uri="{FF2B5EF4-FFF2-40B4-BE49-F238E27FC236}">
                <a16:creationId xmlns:a16="http://schemas.microsoft.com/office/drawing/2014/main" id="{BE0E8CAC-C9E3-ADD4-5B6D-7733D259A1BC}"/>
              </a:ext>
            </a:extLst>
          </p:cNvPr>
          <p:cNvSpPr/>
          <p:nvPr/>
        </p:nvSpPr>
        <p:spPr>
          <a:xfrm>
            <a:off x="372070" y="2157859"/>
            <a:ext cx="6242298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2" name="Text 33">
            <a:extLst>
              <a:ext uri="{FF2B5EF4-FFF2-40B4-BE49-F238E27FC236}">
                <a16:creationId xmlns:a16="http://schemas.microsoft.com/office/drawing/2014/main" id="{E3DEEF65-1358-C84E-7734-9306DD9F921A}"/>
              </a:ext>
            </a:extLst>
          </p:cNvPr>
          <p:cNvSpPr/>
          <p:nvPr/>
        </p:nvSpPr>
        <p:spPr>
          <a:xfrm>
            <a:off x="363498" y="1960662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20" dirty="0"/>
          </a:p>
        </p:txBody>
      </p:sp>
      <p:sp>
        <p:nvSpPr>
          <p:cNvPr id="133" name="Text 34">
            <a:extLst>
              <a:ext uri="{FF2B5EF4-FFF2-40B4-BE49-F238E27FC236}">
                <a16:creationId xmlns:a16="http://schemas.microsoft.com/office/drawing/2014/main" id="{761321C6-1948-17BA-1334-5F4766FE93BB}"/>
              </a:ext>
            </a:extLst>
          </p:cNvPr>
          <p:cNvSpPr/>
          <p:nvPr/>
        </p:nvSpPr>
        <p:spPr>
          <a:xfrm>
            <a:off x="543520" y="1970187"/>
            <a:ext cx="1399892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3185 W Apache Trail</a:t>
            </a:r>
            <a:endParaRPr lang="en-US" sz="650" dirty="0"/>
          </a:p>
        </p:txBody>
      </p:sp>
      <p:sp>
        <p:nvSpPr>
          <p:cNvPr id="134" name="Text 35">
            <a:extLst>
              <a:ext uri="{FF2B5EF4-FFF2-40B4-BE49-F238E27FC236}">
                <a16:creationId xmlns:a16="http://schemas.microsoft.com/office/drawing/2014/main" id="{2C9B5A3D-32BC-345D-32D0-390650A51D6D}"/>
              </a:ext>
            </a:extLst>
          </p:cNvPr>
          <p:cNvSpPr/>
          <p:nvPr/>
        </p:nvSpPr>
        <p:spPr>
          <a:xfrm>
            <a:off x="1944291" y="1955602"/>
            <a:ext cx="3626197" cy="128141"/>
          </a:xfrm>
          <a:prstGeom prst="roundRect">
            <a:avLst>
              <a:gd name="adj" fmla="val 22795"/>
            </a:avLst>
          </a:prstGeom>
          <a:solidFill>
            <a:srgbClr val="8FA3C8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5" name="Text 36">
            <a:extLst>
              <a:ext uri="{FF2B5EF4-FFF2-40B4-BE49-F238E27FC236}">
                <a16:creationId xmlns:a16="http://schemas.microsoft.com/office/drawing/2014/main" id="{A8B10753-1FE4-C4AE-F78C-507C9D87903E}"/>
              </a:ext>
            </a:extLst>
          </p:cNvPr>
          <p:cNvSpPr/>
          <p:nvPr/>
        </p:nvSpPr>
        <p:spPr>
          <a:xfrm>
            <a:off x="1944291" y="1955602"/>
            <a:ext cx="819448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1E3A5F"/>
              </a:gs>
              <a:gs pos="50000">
                <a:srgbClr val="2A5298"/>
              </a:gs>
              <a:gs pos="100000">
                <a:srgbClr val="4A72B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6" name="Text 37">
            <a:extLst>
              <a:ext uri="{FF2B5EF4-FFF2-40B4-BE49-F238E27FC236}">
                <a16:creationId xmlns:a16="http://schemas.microsoft.com/office/drawing/2014/main" id="{671CF0B3-914E-F536-4477-3F204278DD99}"/>
              </a:ext>
            </a:extLst>
          </p:cNvPr>
          <p:cNvSpPr/>
          <p:nvPr/>
        </p:nvSpPr>
        <p:spPr>
          <a:xfrm>
            <a:off x="5587633" y="1950244"/>
            <a:ext cx="44005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730" dirty="0"/>
          </a:p>
        </p:txBody>
      </p:sp>
      <p:sp>
        <p:nvSpPr>
          <p:cNvPr id="137" name="Text 38">
            <a:extLst>
              <a:ext uri="{FF2B5EF4-FFF2-40B4-BE49-F238E27FC236}">
                <a16:creationId xmlns:a16="http://schemas.microsoft.com/office/drawing/2014/main" id="{699F1D65-AC03-C5FC-0DFD-4998AF09965D}"/>
              </a:ext>
            </a:extLst>
          </p:cNvPr>
          <p:cNvSpPr/>
          <p:nvPr/>
        </p:nvSpPr>
        <p:spPr>
          <a:xfrm>
            <a:off x="372070" y="2443609"/>
            <a:ext cx="6242298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8" name="Text 39">
            <a:extLst>
              <a:ext uri="{FF2B5EF4-FFF2-40B4-BE49-F238E27FC236}">
                <a16:creationId xmlns:a16="http://schemas.microsoft.com/office/drawing/2014/main" id="{8A380B7E-5BE2-AF4C-BB8F-4001D2489787}"/>
              </a:ext>
            </a:extLst>
          </p:cNvPr>
          <p:cNvSpPr/>
          <p:nvPr/>
        </p:nvSpPr>
        <p:spPr>
          <a:xfrm>
            <a:off x="363498" y="2246412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20" dirty="0"/>
          </a:p>
        </p:txBody>
      </p:sp>
      <p:sp>
        <p:nvSpPr>
          <p:cNvPr id="139" name="Text 40">
            <a:extLst>
              <a:ext uri="{FF2B5EF4-FFF2-40B4-BE49-F238E27FC236}">
                <a16:creationId xmlns:a16="http://schemas.microsoft.com/office/drawing/2014/main" id="{FC4C72F8-3D62-18F7-5C59-19BF4AC49FEC}"/>
              </a:ext>
            </a:extLst>
          </p:cNvPr>
          <p:cNvSpPr/>
          <p:nvPr/>
        </p:nvSpPr>
        <p:spPr>
          <a:xfrm>
            <a:off x="543520" y="2255937"/>
            <a:ext cx="1399892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975 S Royal Palm Rd</a:t>
            </a:r>
            <a:endParaRPr lang="en-US" sz="650" dirty="0"/>
          </a:p>
        </p:txBody>
      </p:sp>
      <p:sp>
        <p:nvSpPr>
          <p:cNvPr id="140" name="Text 41">
            <a:extLst>
              <a:ext uri="{FF2B5EF4-FFF2-40B4-BE49-F238E27FC236}">
                <a16:creationId xmlns:a16="http://schemas.microsoft.com/office/drawing/2014/main" id="{4EEBCB6E-A8F8-51E0-7786-A913B70D71BB}"/>
              </a:ext>
            </a:extLst>
          </p:cNvPr>
          <p:cNvSpPr/>
          <p:nvPr/>
        </p:nvSpPr>
        <p:spPr>
          <a:xfrm>
            <a:off x="1944291" y="2241352"/>
            <a:ext cx="3626197" cy="128141"/>
          </a:xfrm>
          <a:prstGeom prst="roundRect">
            <a:avLst>
              <a:gd name="adj" fmla="val 22795"/>
            </a:avLst>
          </a:prstGeom>
          <a:solidFill>
            <a:srgbClr val="8FA3C8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1" name="Text 42">
            <a:extLst>
              <a:ext uri="{FF2B5EF4-FFF2-40B4-BE49-F238E27FC236}">
                <a16:creationId xmlns:a16="http://schemas.microsoft.com/office/drawing/2014/main" id="{B2CC1429-C4AC-38CE-779E-19BF69E4AE84}"/>
              </a:ext>
            </a:extLst>
          </p:cNvPr>
          <p:cNvSpPr/>
          <p:nvPr/>
        </p:nvSpPr>
        <p:spPr>
          <a:xfrm>
            <a:off x="1944291" y="2241352"/>
            <a:ext cx="703362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1E3A5F"/>
              </a:gs>
              <a:gs pos="50000">
                <a:srgbClr val="2A5298"/>
              </a:gs>
              <a:gs pos="100000">
                <a:srgbClr val="4A72B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2" name="Text 43">
            <a:extLst>
              <a:ext uri="{FF2B5EF4-FFF2-40B4-BE49-F238E27FC236}">
                <a16:creationId xmlns:a16="http://schemas.microsoft.com/office/drawing/2014/main" id="{DC87FB8C-F62D-89A1-6408-F570E809B799}"/>
              </a:ext>
            </a:extLst>
          </p:cNvPr>
          <p:cNvSpPr/>
          <p:nvPr/>
        </p:nvSpPr>
        <p:spPr>
          <a:xfrm>
            <a:off x="5587633" y="2235994"/>
            <a:ext cx="44005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30" dirty="0"/>
          </a:p>
        </p:txBody>
      </p:sp>
      <p:sp>
        <p:nvSpPr>
          <p:cNvPr id="143" name="Text 44">
            <a:extLst>
              <a:ext uri="{FF2B5EF4-FFF2-40B4-BE49-F238E27FC236}">
                <a16:creationId xmlns:a16="http://schemas.microsoft.com/office/drawing/2014/main" id="{E82DC5F3-85BC-90DA-B444-0A8C66E125FA}"/>
              </a:ext>
            </a:extLst>
          </p:cNvPr>
          <p:cNvSpPr/>
          <p:nvPr/>
        </p:nvSpPr>
        <p:spPr>
          <a:xfrm>
            <a:off x="372070" y="2729359"/>
            <a:ext cx="6242298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4" name="Text 45">
            <a:extLst>
              <a:ext uri="{FF2B5EF4-FFF2-40B4-BE49-F238E27FC236}">
                <a16:creationId xmlns:a16="http://schemas.microsoft.com/office/drawing/2014/main" id="{E9AB0C43-F8F9-38D0-95A6-DD97072189E1}"/>
              </a:ext>
            </a:extLst>
          </p:cNvPr>
          <p:cNvSpPr/>
          <p:nvPr/>
        </p:nvSpPr>
        <p:spPr>
          <a:xfrm>
            <a:off x="363498" y="2532162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20" dirty="0"/>
          </a:p>
        </p:txBody>
      </p:sp>
      <p:sp>
        <p:nvSpPr>
          <p:cNvPr id="145" name="Text 46">
            <a:extLst>
              <a:ext uri="{FF2B5EF4-FFF2-40B4-BE49-F238E27FC236}">
                <a16:creationId xmlns:a16="http://schemas.microsoft.com/office/drawing/2014/main" id="{6D3C8729-E548-8305-759A-C619209EF79C}"/>
              </a:ext>
            </a:extLst>
          </p:cNvPr>
          <p:cNvSpPr/>
          <p:nvPr/>
        </p:nvSpPr>
        <p:spPr>
          <a:xfrm>
            <a:off x="543520" y="2541687"/>
            <a:ext cx="1399892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2525 S Ironwood Dr</a:t>
            </a:r>
            <a:endParaRPr lang="en-US" sz="650" dirty="0"/>
          </a:p>
        </p:txBody>
      </p:sp>
      <p:sp>
        <p:nvSpPr>
          <p:cNvPr id="146" name="Text 47">
            <a:extLst>
              <a:ext uri="{FF2B5EF4-FFF2-40B4-BE49-F238E27FC236}">
                <a16:creationId xmlns:a16="http://schemas.microsoft.com/office/drawing/2014/main" id="{68F99348-0F33-3FC9-2993-39BFC5D0DE16}"/>
              </a:ext>
            </a:extLst>
          </p:cNvPr>
          <p:cNvSpPr/>
          <p:nvPr/>
        </p:nvSpPr>
        <p:spPr>
          <a:xfrm>
            <a:off x="1944291" y="2527102"/>
            <a:ext cx="3626197" cy="128141"/>
          </a:xfrm>
          <a:prstGeom prst="roundRect">
            <a:avLst>
              <a:gd name="adj" fmla="val 22795"/>
            </a:avLst>
          </a:prstGeom>
          <a:solidFill>
            <a:srgbClr val="8FA3C8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7" name="Text 48">
            <a:extLst>
              <a:ext uri="{FF2B5EF4-FFF2-40B4-BE49-F238E27FC236}">
                <a16:creationId xmlns:a16="http://schemas.microsoft.com/office/drawing/2014/main" id="{3CBBDF8B-C113-DDD3-8429-8D0B19400724}"/>
              </a:ext>
            </a:extLst>
          </p:cNvPr>
          <p:cNvSpPr/>
          <p:nvPr/>
        </p:nvSpPr>
        <p:spPr>
          <a:xfrm>
            <a:off x="1944291" y="2527102"/>
            <a:ext cx="703362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1E3A5F"/>
              </a:gs>
              <a:gs pos="50000">
                <a:srgbClr val="2A5298"/>
              </a:gs>
              <a:gs pos="100000">
                <a:srgbClr val="4A72B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8" name="Text 49">
            <a:extLst>
              <a:ext uri="{FF2B5EF4-FFF2-40B4-BE49-F238E27FC236}">
                <a16:creationId xmlns:a16="http://schemas.microsoft.com/office/drawing/2014/main" id="{E705027E-D4FF-5C7A-BBF5-060C1D055B38}"/>
              </a:ext>
            </a:extLst>
          </p:cNvPr>
          <p:cNvSpPr/>
          <p:nvPr/>
        </p:nvSpPr>
        <p:spPr>
          <a:xfrm>
            <a:off x="5587633" y="2521744"/>
            <a:ext cx="44005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30" dirty="0"/>
          </a:p>
        </p:txBody>
      </p:sp>
      <p:sp>
        <p:nvSpPr>
          <p:cNvPr id="149" name="Text 50">
            <a:extLst>
              <a:ext uri="{FF2B5EF4-FFF2-40B4-BE49-F238E27FC236}">
                <a16:creationId xmlns:a16="http://schemas.microsoft.com/office/drawing/2014/main" id="{F726AA90-D282-117E-43E6-BC795193FF87}"/>
              </a:ext>
            </a:extLst>
          </p:cNvPr>
          <p:cNvSpPr/>
          <p:nvPr/>
        </p:nvSpPr>
        <p:spPr>
          <a:xfrm>
            <a:off x="372070" y="3015109"/>
            <a:ext cx="6242298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0" name="Text 51">
            <a:extLst>
              <a:ext uri="{FF2B5EF4-FFF2-40B4-BE49-F238E27FC236}">
                <a16:creationId xmlns:a16="http://schemas.microsoft.com/office/drawing/2014/main" id="{834465B0-C687-6B4C-3681-88B96D88525E}"/>
              </a:ext>
            </a:extLst>
          </p:cNvPr>
          <p:cNvSpPr/>
          <p:nvPr/>
        </p:nvSpPr>
        <p:spPr>
          <a:xfrm>
            <a:off x="363498" y="2817912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20" dirty="0"/>
          </a:p>
        </p:txBody>
      </p:sp>
      <p:sp>
        <p:nvSpPr>
          <p:cNvPr id="151" name="Text 52">
            <a:extLst>
              <a:ext uri="{FF2B5EF4-FFF2-40B4-BE49-F238E27FC236}">
                <a16:creationId xmlns:a16="http://schemas.microsoft.com/office/drawing/2014/main" id="{28E1FE9B-EFBC-DE60-D7AB-DE3BE6EB2CC7}"/>
              </a:ext>
            </a:extLst>
          </p:cNvPr>
          <p:cNvSpPr/>
          <p:nvPr/>
        </p:nvSpPr>
        <p:spPr>
          <a:xfrm>
            <a:off x="543520" y="2827437"/>
            <a:ext cx="1399892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60 Corridor</a:t>
            </a:r>
            <a:endParaRPr lang="en-US" sz="650" dirty="0"/>
          </a:p>
        </p:txBody>
      </p:sp>
      <p:sp>
        <p:nvSpPr>
          <p:cNvPr id="152" name="Text 53">
            <a:extLst>
              <a:ext uri="{FF2B5EF4-FFF2-40B4-BE49-F238E27FC236}">
                <a16:creationId xmlns:a16="http://schemas.microsoft.com/office/drawing/2014/main" id="{A8BC0216-C48C-C1F1-7468-322F5C848F8D}"/>
              </a:ext>
            </a:extLst>
          </p:cNvPr>
          <p:cNvSpPr/>
          <p:nvPr/>
        </p:nvSpPr>
        <p:spPr>
          <a:xfrm>
            <a:off x="1944291" y="2812852"/>
            <a:ext cx="3626197" cy="128141"/>
          </a:xfrm>
          <a:prstGeom prst="roundRect">
            <a:avLst>
              <a:gd name="adj" fmla="val 22795"/>
            </a:avLst>
          </a:prstGeom>
          <a:solidFill>
            <a:srgbClr val="8FA3C8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3" name="Text 54">
            <a:extLst>
              <a:ext uri="{FF2B5EF4-FFF2-40B4-BE49-F238E27FC236}">
                <a16:creationId xmlns:a16="http://schemas.microsoft.com/office/drawing/2014/main" id="{B0344ED1-87D5-40D2-370A-1D4FC4F8D2B3}"/>
              </a:ext>
            </a:extLst>
          </p:cNvPr>
          <p:cNvSpPr/>
          <p:nvPr/>
        </p:nvSpPr>
        <p:spPr>
          <a:xfrm>
            <a:off x="1944291" y="2812852"/>
            <a:ext cx="703362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1A3A2A">
                  <a:alpha val="70000"/>
                </a:srgbClr>
              </a:gs>
              <a:gs pos="50000">
                <a:srgbClr val="22C55E">
                  <a:alpha val="70000"/>
                </a:srgbClr>
              </a:gs>
              <a:gs pos="100000">
                <a:srgbClr val="4ADE80">
                  <a:alpha val="7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4" name="Text 55">
            <a:extLst>
              <a:ext uri="{FF2B5EF4-FFF2-40B4-BE49-F238E27FC236}">
                <a16:creationId xmlns:a16="http://schemas.microsoft.com/office/drawing/2014/main" id="{3221B5B6-F0A0-D761-89BD-549D5B50280F}"/>
              </a:ext>
            </a:extLst>
          </p:cNvPr>
          <p:cNvSpPr/>
          <p:nvPr/>
        </p:nvSpPr>
        <p:spPr>
          <a:xfrm>
            <a:off x="5587633" y="2807494"/>
            <a:ext cx="44005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30" dirty="0"/>
          </a:p>
        </p:txBody>
      </p:sp>
      <p:sp>
        <p:nvSpPr>
          <p:cNvPr id="155" name="Text 56">
            <a:extLst>
              <a:ext uri="{FF2B5EF4-FFF2-40B4-BE49-F238E27FC236}">
                <a16:creationId xmlns:a16="http://schemas.microsoft.com/office/drawing/2014/main" id="{902C0154-6FE7-B112-7AFB-8B9A55CD8A03}"/>
              </a:ext>
            </a:extLst>
          </p:cNvPr>
          <p:cNvSpPr/>
          <p:nvPr/>
        </p:nvSpPr>
        <p:spPr>
          <a:xfrm>
            <a:off x="6070848" y="2756595"/>
            <a:ext cx="543520" cy="248028"/>
          </a:xfrm>
          <a:prstGeom prst="roundRect">
            <a:avLst>
              <a:gd name="adj" fmla="val 8705"/>
            </a:avLst>
          </a:prstGeom>
          <a:solidFill>
            <a:srgbClr val="22C55E">
              <a:alpha val="15000"/>
            </a:srgbClr>
          </a:solidFill>
          <a:ln w="9525">
            <a:solidFill>
              <a:srgbClr val="22C55E">
                <a:alpha val="30000"/>
              </a:srgbClr>
            </a:solidFill>
          </a:ln>
        </p:spPr>
        <p:txBody>
          <a:bodyPr wrap="none" lIns="43180" tIns="13970" rIns="43180" bIns="13970" rtlCol="0" anchor="t"/>
          <a:lstStyle/>
          <a:p>
            <a:pPr marL="0" indent="0" algn="ctr">
              <a:buNone/>
            </a:pPr>
            <a:r>
              <a:rPr lang="en-US" sz="510" b="1" kern="0" spc="26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DECLINING</a:t>
            </a:r>
            <a:endParaRPr lang="en-US" sz="510" dirty="0"/>
          </a:p>
        </p:txBody>
      </p:sp>
      <p:sp>
        <p:nvSpPr>
          <p:cNvPr id="156" name="Text 57">
            <a:extLst>
              <a:ext uri="{FF2B5EF4-FFF2-40B4-BE49-F238E27FC236}">
                <a16:creationId xmlns:a16="http://schemas.microsoft.com/office/drawing/2014/main" id="{51688112-D5C7-5073-D69B-13F4427919B6}"/>
              </a:ext>
            </a:extLst>
          </p:cNvPr>
          <p:cNvSpPr/>
          <p:nvPr/>
        </p:nvSpPr>
        <p:spPr>
          <a:xfrm>
            <a:off x="372070" y="3300859"/>
            <a:ext cx="6242298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7" name="Text 58">
            <a:extLst>
              <a:ext uri="{FF2B5EF4-FFF2-40B4-BE49-F238E27FC236}">
                <a16:creationId xmlns:a16="http://schemas.microsoft.com/office/drawing/2014/main" id="{C10272A9-97BE-1049-7F21-EE6770C095A9}"/>
              </a:ext>
            </a:extLst>
          </p:cNvPr>
          <p:cNvSpPr/>
          <p:nvPr/>
        </p:nvSpPr>
        <p:spPr>
          <a:xfrm>
            <a:off x="363498" y="3103662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620" dirty="0"/>
          </a:p>
        </p:txBody>
      </p:sp>
      <p:sp>
        <p:nvSpPr>
          <p:cNvPr id="158" name="Text 59">
            <a:extLst>
              <a:ext uri="{FF2B5EF4-FFF2-40B4-BE49-F238E27FC236}">
                <a16:creationId xmlns:a16="http://schemas.microsoft.com/office/drawing/2014/main" id="{CE5DF715-D16F-9404-542C-E0C61FFEF0C0}"/>
              </a:ext>
            </a:extLst>
          </p:cNvPr>
          <p:cNvSpPr/>
          <p:nvPr/>
        </p:nvSpPr>
        <p:spPr>
          <a:xfrm>
            <a:off x="543520" y="3113187"/>
            <a:ext cx="1399892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1550 W Apache Trail</a:t>
            </a:r>
            <a:endParaRPr lang="en-US" sz="650" dirty="0"/>
          </a:p>
        </p:txBody>
      </p:sp>
      <p:sp>
        <p:nvSpPr>
          <p:cNvPr id="159" name="Text 60">
            <a:extLst>
              <a:ext uri="{FF2B5EF4-FFF2-40B4-BE49-F238E27FC236}">
                <a16:creationId xmlns:a16="http://schemas.microsoft.com/office/drawing/2014/main" id="{FFE71A1E-4A37-D6E0-8DF2-A7855602EEB2}"/>
              </a:ext>
            </a:extLst>
          </p:cNvPr>
          <p:cNvSpPr/>
          <p:nvPr/>
        </p:nvSpPr>
        <p:spPr>
          <a:xfrm>
            <a:off x="1944291" y="3098602"/>
            <a:ext cx="3626197" cy="128141"/>
          </a:xfrm>
          <a:prstGeom prst="roundRect">
            <a:avLst>
              <a:gd name="adj" fmla="val 22795"/>
            </a:avLst>
          </a:prstGeom>
          <a:solidFill>
            <a:srgbClr val="8FA3C8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0" name="Text 61">
            <a:extLst>
              <a:ext uri="{FF2B5EF4-FFF2-40B4-BE49-F238E27FC236}">
                <a16:creationId xmlns:a16="http://schemas.microsoft.com/office/drawing/2014/main" id="{DF346070-EB8F-3949-A25A-68BB499D3CB6}"/>
              </a:ext>
            </a:extLst>
          </p:cNvPr>
          <p:cNvSpPr/>
          <p:nvPr/>
        </p:nvSpPr>
        <p:spPr>
          <a:xfrm>
            <a:off x="1944291" y="3098602"/>
            <a:ext cx="583704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1E3A5F"/>
              </a:gs>
              <a:gs pos="50000">
                <a:srgbClr val="2A5298"/>
              </a:gs>
              <a:gs pos="100000">
                <a:srgbClr val="4A72B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1" name="Text 62">
            <a:extLst>
              <a:ext uri="{FF2B5EF4-FFF2-40B4-BE49-F238E27FC236}">
                <a16:creationId xmlns:a16="http://schemas.microsoft.com/office/drawing/2014/main" id="{F9951005-6E10-8962-AE23-B267D3065319}"/>
              </a:ext>
            </a:extLst>
          </p:cNvPr>
          <p:cNvSpPr/>
          <p:nvPr/>
        </p:nvSpPr>
        <p:spPr>
          <a:xfrm>
            <a:off x="5587633" y="3093244"/>
            <a:ext cx="44005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730" dirty="0"/>
          </a:p>
        </p:txBody>
      </p:sp>
      <p:sp>
        <p:nvSpPr>
          <p:cNvPr id="162" name="Text 63">
            <a:extLst>
              <a:ext uri="{FF2B5EF4-FFF2-40B4-BE49-F238E27FC236}">
                <a16:creationId xmlns:a16="http://schemas.microsoft.com/office/drawing/2014/main" id="{7096D3CA-F42D-9551-D333-CB438E771530}"/>
              </a:ext>
            </a:extLst>
          </p:cNvPr>
          <p:cNvSpPr/>
          <p:nvPr/>
        </p:nvSpPr>
        <p:spPr>
          <a:xfrm>
            <a:off x="372070" y="3586609"/>
            <a:ext cx="6242298" cy="9525"/>
          </a:xfrm>
          <a:prstGeom prst="rect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3" name="Text 64">
            <a:extLst>
              <a:ext uri="{FF2B5EF4-FFF2-40B4-BE49-F238E27FC236}">
                <a16:creationId xmlns:a16="http://schemas.microsoft.com/office/drawing/2014/main" id="{40A068E0-EF12-D296-C1F9-A163F014984D}"/>
              </a:ext>
            </a:extLst>
          </p:cNvPr>
          <p:cNvSpPr/>
          <p:nvPr/>
        </p:nvSpPr>
        <p:spPr>
          <a:xfrm>
            <a:off x="363498" y="3389412"/>
            <a:ext cx="18859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620" dirty="0"/>
          </a:p>
        </p:txBody>
      </p:sp>
      <p:sp>
        <p:nvSpPr>
          <p:cNvPr id="164" name="Text 65">
            <a:extLst>
              <a:ext uri="{FF2B5EF4-FFF2-40B4-BE49-F238E27FC236}">
                <a16:creationId xmlns:a16="http://schemas.microsoft.com/office/drawing/2014/main" id="{259FFF1E-E7B1-1CC7-AD50-B08B8F7C6601}"/>
              </a:ext>
            </a:extLst>
          </p:cNvPr>
          <p:cNvSpPr/>
          <p:nvPr/>
        </p:nvSpPr>
        <p:spPr>
          <a:xfrm>
            <a:off x="543520" y="3398937"/>
            <a:ext cx="1399892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251 E 29th Ave</a:t>
            </a:r>
            <a:endParaRPr lang="en-US" sz="650" dirty="0"/>
          </a:p>
        </p:txBody>
      </p:sp>
      <p:sp>
        <p:nvSpPr>
          <p:cNvPr id="165" name="Text 66">
            <a:extLst>
              <a:ext uri="{FF2B5EF4-FFF2-40B4-BE49-F238E27FC236}">
                <a16:creationId xmlns:a16="http://schemas.microsoft.com/office/drawing/2014/main" id="{63BFCCEB-0E0D-B08D-69CD-2BCFD685360F}"/>
              </a:ext>
            </a:extLst>
          </p:cNvPr>
          <p:cNvSpPr/>
          <p:nvPr/>
        </p:nvSpPr>
        <p:spPr>
          <a:xfrm>
            <a:off x="1944291" y="3384352"/>
            <a:ext cx="3626197" cy="128141"/>
          </a:xfrm>
          <a:prstGeom prst="roundRect">
            <a:avLst>
              <a:gd name="adj" fmla="val 22795"/>
            </a:avLst>
          </a:prstGeom>
          <a:solidFill>
            <a:srgbClr val="8FA3C8">
              <a:alpha val="8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6" name="Text 67">
            <a:extLst>
              <a:ext uri="{FF2B5EF4-FFF2-40B4-BE49-F238E27FC236}">
                <a16:creationId xmlns:a16="http://schemas.microsoft.com/office/drawing/2014/main" id="{8A148413-8FA1-A0EB-91EE-F3BF12EF93DB}"/>
              </a:ext>
            </a:extLst>
          </p:cNvPr>
          <p:cNvSpPr/>
          <p:nvPr/>
        </p:nvSpPr>
        <p:spPr>
          <a:xfrm>
            <a:off x="1944291" y="3384352"/>
            <a:ext cx="235595" cy="128141"/>
          </a:xfrm>
          <a:prstGeom prst="roundRect">
            <a:avLst>
              <a:gd name="adj" fmla="val 22795"/>
            </a:avLst>
          </a:prstGeom>
          <a:gradFill rotWithShape="1">
            <a:gsLst>
              <a:gs pos="0">
                <a:srgbClr val="1A3A2A">
                  <a:alpha val="70000"/>
                </a:srgbClr>
              </a:gs>
              <a:gs pos="50000">
                <a:srgbClr val="22C55E">
                  <a:alpha val="70000"/>
                </a:srgbClr>
              </a:gs>
              <a:gs pos="100000">
                <a:srgbClr val="4ADE80">
                  <a:alpha val="7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7" name="Text 68">
            <a:extLst>
              <a:ext uri="{FF2B5EF4-FFF2-40B4-BE49-F238E27FC236}">
                <a16:creationId xmlns:a16="http://schemas.microsoft.com/office/drawing/2014/main" id="{103E2BC1-4E21-76F9-4884-8D494A1AD18D}"/>
              </a:ext>
            </a:extLst>
          </p:cNvPr>
          <p:cNvSpPr/>
          <p:nvPr/>
        </p:nvSpPr>
        <p:spPr>
          <a:xfrm>
            <a:off x="5587633" y="3378994"/>
            <a:ext cx="44005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30" dirty="0"/>
          </a:p>
        </p:txBody>
      </p:sp>
      <p:sp>
        <p:nvSpPr>
          <p:cNvPr id="168" name="Text 69">
            <a:extLst>
              <a:ext uri="{FF2B5EF4-FFF2-40B4-BE49-F238E27FC236}">
                <a16:creationId xmlns:a16="http://schemas.microsoft.com/office/drawing/2014/main" id="{77C7E410-35ED-4B45-9962-0FA7025D4415}"/>
              </a:ext>
            </a:extLst>
          </p:cNvPr>
          <p:cNvSpPr/>
          <p:nvPr/>
        </p:nvSpPr>
        <p:spPr>
          <a:xfrm>
            <a:off x="6065413" y="3376613"/>
            <a:ext cx="554391" cy="143768"/>
          </a:xfrm>
          <a:prstGeom prst="roundRect">
            <a:avLst>
              <a:gd name="adj" fmla="val 15017"/>
            </a:avLst>
          </a:prstGeom>
          <a:solidFill>
            <a:srgbClr val="22C55E">
              <a:alpha val="15000"/>
            </a:srgbClr>
          </a:solidFill>
          <a:ln w="9525">
            <a:solidFill>
              <a:srgbClr val="22C55E">
                <a:alpha val="30000"/>
              </a:srgbClr>
            </a:solidFill>
          </a:ln>
        </p:spPr>
        <p:txBody>
          <a:bodyPr wrap="none" lIns="43180" tIns="13970" rIns="43180" bIns="13970" rtlCol="0" anchor="t"/>
          <a:lstStyle/>
          <a:p>
            <a:pPr marL="0" indent="0" algn="ctr">
              <a:buNone/>
            </a:pPr>
            <a:r>
              <a:rPr lang="en-US" sz="510" b="1" kern="0" spc="26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−71%</a:t>
            </a:r>
            <a:endParaRPr lang="en-US" sz="510" dirty="0"/>
          </a:p>
        </p:txBody>
      </p:sp>
      <p:sp>
        <p:nvSpPr>
          <p:cNvPr id="169" name="Text 70">
            <a:extLst>
              <a:ext uri="{FF2B5EF4-FFF2-40B4-BE49-F238E27FC236}">
                <a16:creationId xmlns:a16="http://schemas.microsoft.com/office/drawing/2014/main" id="{2B1F1AA5-BA93-B55E-8ADC-3D90475E3B33}"/>
              </a:ext>
            </a:extLst>
          </p:cNvPr>
          <p:cNvSpPr/>
          <p:nvPr/>
        </p:nvSpPr>
        <p:spPr>
          <a:xfrm>
            <a:off x="1887141" y="3631555"/>
            <a:ext cx="39618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10" dirty="0"/>
          </a:p>
        </p:txBody>
      </p:sp>
      <p:sp>
        <p:nvSpPr>
          <p:cNvPr id="170" name="Text 71">
            <a:extLst>
              <a:ext uri="{FF2B5EF4-FFF2-40B4-BE49-F238E27FC236}">
                <a16:creationId xmlns:a16="http://schemas.microsoft.com/office/drawing/2014/main" id="{E45B49D4-699D-0628-3E7F-F3BF0A6D7489}"/>
              </a:ext>
            </a:extLst>
          </p:cNvPr>
          <p:cNvSpPr/>
          <p:nvPr/>
        </p:nvSpPr>
        <p:spPr>
          <a:xfrm>
            <a:off x="2886670" y="3631555"/>
            <a:ext cx="39618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510" dirty="0"/>
          </a:p>
        </p:txBody>
      </p:sp>
      <p:sp>
        <p:nvSpPr>
          <p:cNvPr id="171" name="Text 72">
            <a:extLst>
              <a:ext uri="{FF2B5EF4-FFF2-40B4-BE49-F238E27FC236}">
                <a16:creationId xmlns:a16="http://schemas.microsoft.com/office/drawing/2014/main" id="{DCF5C9F7-3FF5-F5BD-6C1D-33C41C1722E4}"/>
              </a:ext>
            </a:extLst>
          </p:cNvPr>
          <p:cNvSpPr/>
          <p:nvPr/>
        </p:nvSpPr>
        <p:spPr>
          <a:xfrm>
            <a:off x="3886051" y="3631555"/>
            <a:ext cx="7923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510" dirty="0"/>
          </a:p>
        </p:txBody>
      </p:sp>
      <p:sp>
        <p:nvSpPr>
          <p:cNvPr id="172" name="Text 73">
            <a:extLst>
              <a:ext uri="{FF2B5EF4-FFF2-40B4-BE49-F238E27FC236}">
                <a16:creationId xmlns:a16="http://schemas.microsoft.com/office/drawing/2014/main" id="{E32FBE5B-063B-9E27-BECA-95437BC01694}"/>
              </a:ext>
            </a:extLst>
          </p:cNvPr>
          <p:cNvSpPr/>
          <p:nvPr/>
        </p:nvSpPr>
        <p:spPr>
          <a:xfrm>
            <a:off x="4921597" y="3631555"/>
            <a:ext cx="7923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510" dirty="0"/>
          </a:p>
        </p:txBody>
      </p:sp>
      <p:sp>
        <p:nvSpPr>
          <p:cNvPr id="173" name="Text 74">
            <a:extLst>
              <a:ext uri="{FF2B5EF4-FFF2-40B4-BE49-F238E27FC236}">
                <a16:creationId xmlns:a16="http://schemas.microsoft.com/office/drawing/2014/main" id="{DDE8D9AD-6F1A-626D-F826-D586BBE52B23}"/>
              </a:ext>
            </a:extLst>
          </p:cNvPr>
          <p:cNvSpPr/>
          <p:nvPr/>
        </p:nvSpPr>
        <p:spPr>
          <a:xfrm>
            <a:off x="5956995" y="3631555"/>
            <a:ext cx="7923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E4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510" dirty="0"/>
          </a:p>
        </p:txBody>
      </p:sp>
      <p:sp>
        <p:nvSpPr>
          <p:cNvPr id="174" name="Text 75">
            <a:extLst>
              <a:ext uri="{FF2B5EF4-FFF2-40B4-BE49-F238E27FC236}">
                <a16:creationId xmlns:a16="http://schemas.microsoft.com/office/drawing/2014/main" id="{CE841EF9-BD81-3331-AB48-65290A685A14}"/>
              </a:ext>
            </a:extLst>
          </p:cNvPr>
          <p:cNvSpPr/>
          <p:nvPr/>
        </p:nvSpPr>
        <p:spPr>
          <a:xfrm>
            <a:off x="543520" y="3796457"/>
            <a:ext cx="100310" cy="57150"/>
          </a:xfrm>
          <a:prstGeom prst="roundRect">
            <a:avLst>
              <a:gd name="adj" fmla="val 24445"/>
            </a:avLst>
          </a:prstGeom>
          <a:gradFill rotWithShape="1">
            <a:gsLst>
              <a:gs pos="0">
                <a:srgbClr val="9A7A2A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5" name="Text 76">
            <a:extLst>
              <a:ext uri="{FF2B5EF4-FFF2-40B4-BE49-F238E27FC236}">
                <a16:creationId xmlns:a16="http://schemas.microsoft.com/office/drawing/2014/main" id="{53079C1B-5401-9241-24C1-2422441084BC}"/>
              </a:ext>
            </a:extLst>
          </p:cNvPr>
          <p:cNvSpPr/>
          <p:nvPr/>
        </p:nvSpPr>
        <p:spPr>
          <a:xfrm>
            <a:off x="679252" y="3771751"/>
            <a:ext cx="66843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Primary Hotspot</a:t>
            </a:r>
            <a:endParaRPr lang="en-US" sz="560" dirty="0"/>
          </a:p>
        </p:txBody>
      </p:sp>
      <p:sp>
        <p:nvSpPr>
          <p:cNvPr id="176" name="Text 77">
            <a:extLst>
              <a:ext uri="{FF2B5EF4-FFF2-40B4-BE49-F238E27FC236}">
                <a16:creationId xmlns:a16="http://schemas.microsoft.com/office/drawing/2014/main" id="{6C6EE8D9-BB65-C876-DC3E-23D314AB2705}"/>
              </a:ext>
            </a:extLst>
          </p:cNvPr>
          <p:cNvSpPr/>
          <p:nvPr/>
        </p:nvSpPr>
        <p:spPr>
          <a:xfrm>
            <a:off x="1415058" y="3796457"/>
            <a:ext cx="100310" cy="57150"/>
          </a:xfrm>
          <a:prstGeom prst="roundRect">
            <a:avLst>
              <a:gd name="adj" fmla="val 24445"/>
            </a:avLst>
          </a:prstGeom>
          <a:gradFill rotWithShape="1">
            <a:gsLst>
              <a:gs pos="0">
                <a:srgbClr val="C2410C"/>
              </a:gs>
              <a:gs pos="100000">
                <a:srgbClr val="F97316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7" name="Text 78">
            <a:extLst>
              <a:ext uri="{FF2B5EF4-FFF2-40B4-BE49-F238E27FC236}">
                <a16:creationId xmlns:a16="http://schemas.microsoft.com/office/drawing/2014/main" id="{4169FB1F-47A8-19FC-8FDC-A95CB095DDBE}"/>
              </a:ext>
            </a:extLst>
          </p:cNvPr>
          <p:cNvSpPr/>
          <p:nvPr/>
        </p:nvSpPr>
        <p:spPr>
          <a:xfrm>
            <a:off x="1550789" y="3771751"/>
            <a:ext cx="61637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Rapidly Emerging</a:t>
            </a:r>
            <a:endParaRPr lang="en-US" sz="560" dirty="0"/>
          </a:p>
        </p:txBody>
      </p:sp>
      <p:sp>
        <p:nvSpPr>
          <p:cNvPr id="178" name="Text 79">
            <a:extLst>
              <a:ext uri="{FF2B5EF4-FFF2-40B4-BE49-F238E27FC236}">
                <a16:creationId xmlns:a16="http://schemas.microsoft.com/office/drawing/2014/main" id="{4441BD0E-1072-BFD0-57D8-F85792F41A22}"/>
              </a:ext>
            </a:extLst>
          </p:cNvPr>
          <p:cNvSpPr/>
          <p:nvPr/>
        </p:nvSpPr>
        <p:spPr>
          <a:xfrm>
            <a:off x="2239268" y="3796457"/>
            <a:ext cx="100310" cy="57150"/>
          </a:xfrm>
          <a:prstGeom prst="roundRect">
            <a:avLst>
              <a:gd name="adj" fmla="val 24445"/>
            </a:avLst>
          </a:prstGeom>
          <a:gradFill rotWithShape="1">
            <a:gsLst>
              <a:gs pos="0">
                <a:srgbClr val="1E3A5F"/>
              </a:gs>
              <a:gs pos="100000">
                <a:srgbClr val="4A72B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9" name="Text 80">
            <a:extLst>
              <a:ext uri="{FF2B5EF4-FFF2-40B4-BE49-F238E27FC236}">
                <a16:creationId xmlns:a16="http://schemas.microsoft.com/office/drawing/2014/main" id="{EE678E32-CFD6-F568-54C3-C9431831C002}"/>
              </a:ext>
            </a:extLst>
          </p:cNvPr>
          <p:cNvSpPr/>
          <p:nvPr/>
        </p:nvSpPr>
        <p:spPr>
          <a:xfrm>
            <a:off x="2374999" y="3771751"/>
            <a:ext cx="52960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Location</a:t>
            </a:r>
            <a:endParaRPr lang="en-US" sz="560" dirty="0"/>
          </a:p>
        </p:txBody>
      </p:sp>
      <p:sp>
        <p:nvSpPr>
          <p:cNvPr id="180" name="Text 81">
            <a:extLst>
              <a:ext uri="{FF2B5EF4-FFF2-40B4-BE49-F238E27FC236}">
                <a16:creationId xmlns:a16="http://schemas.microsoft.com/office/drawing/2014/main" id="{2DE2ACBF-62C6-2383-8BC9-FB89F0C0468F}"/>
              </a:ext>
            </a:extLst>
          </p:cNvPr>
          <p:cNvSpPr/>
          <p:nvPr/>
        </p:nvSpPr>
        <p:spPr>
          <a:xfrm>
            <a:off x="2984599" y="3796457"/>
            <a:ext cx="100310" cy="57150"/>
          </a:xfrm>
          <a:prstGeom prst="roundRect">
            <a:avLst>
              <a:gd name="adj" fmla="val 24445"/>
            </a:avLst>
          </a:prstGeom>
          <a:gradFill rotWithShape="1">
            <a:gsLst>
              <a:gs pos="0">
                <a:srgbClr val="1A3A2A">
                  <a:alpha val="70000"/>
                </a:srgbClr>
              </a:gs>
              <a:gs pos="100000">
                <a:srgbClr val="22C55E">
                  <a:alpha val="7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1" name="Text 82">
            <a:extLst>
              <a:ext uri="{FF2B5EF4-FFF2-40B4-BE49-F238E27FC236}">
                <a16:creationId xmlns:a16="http://schemas.microsoft.com/office/drawing/2014/main" id="{0A912877-648D-131A-CC42-D0AB60DB67E5}"/>
              </a:ext>
            </a:extLst>
          </p:cNvPr>
          <p:cNvSpPr/>
          <p:nvPr/>
        </p:nvSpPr>
        <p:spPr>
          <a:xfrm>
            <a:off x="3120330" y="3771751"/>
            <a:ext cx="32136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Declining</a:t>
            </a:r>
            <a:endParaRPr lang="en-US" sz="5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758428"/>
          </a:xfrm>
          <a:prstGeom prst="rect">
            <a:avLst/>
          </a:prstGeom>
          <a:gradFill rotWithShape="1">
            <a:gsLst>
              <a:gs pos="0">
                <a:srgbClr val="0D1F3E"/>
              </a:gs>
              <a:gs pos="100000">
                <a:srgbClr val="0A1628"/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748903"/>
            <a:ext cx="9144000" cy="9525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42900" y="100310"/>
            <a:ext cx="1400398" cy="161181"/>
          </a:xfrm>
          <a:prstGeom prst="roundRect">
            <a:avLst>
              <a:gd name="adj" fmla="val 13395"/>
            </a:avLst>
          </a:prstGeom>
          <a:solidFill>
            <a:srgbClr val="C9A84C"/>
          </a:solidFill>
          <a:ln/>
        </p:spPr>
        <p:txBody>
          <a:bodyPr wrap="none" lIns="159960" tIns="21590" rIns="71120" bIns="21590" rtlCol="0" anchor="ctr"/>
          <a:lstStyle/>
          <a:p>
            <a:pPr marL="0" indent="0" algn="l">
              <a:buNone/>
            </a:pPr>
            <a:r>
              <a:rPr lang="en-US" sz="620" b="1" kern="0" spc="8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ANNUAL SUMMARY</a:t>
            </a:r>
            <a:endParaRPr lang="en-US" sz="62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396" y="114532"/>
            <a:ext cx="132588" cy="1325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42900" y="289173"/>
            <a:ext cx="9050274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38"/>
              </a:lnSpc>
              <a:buNone/>
            </a:pPr>
            <a:r>
              <a:rPr lang="en-US" sz="1580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2025 Offense Location Summary</a:t>
            </a:r>
            <a:endParaRPr lang="en-US" sz="1580" dirty="0"/>
          </a:p>
        </p:txBody>
      </p:sp>
      <p:sp>
        <p:nvSpPr>
          <p:cNvPr id="7" name="Text 4"/>
          <p:cNvSpPr/>
          <p:nvPr/>
        </p:nvSpPr>
        <p:spPr>
          <a:xfrm>
            <a:off x="342900" y="523577"/>
            <a:ext cx="930402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kern="0" spc="1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 total cases (highest year on record, +13.1% vs 2024) — Top 10 locations by case volume</a:t>
            </a:r>
            <a:endParaRPr lang="en-US" sz="730" dirty="0"/>
          </a:p>
        </p:txBody>
      </p:sp>
      <p:sp>
        <p:nvSpPr>
          <p:cNvPr id="81" name="Text 78"/>
          <p:cNvSpPr/>
          <p:nvPr/>
        </p:nvSpPr>
        <p:spPr>
          <a:xfrm>
            <a:off x="6743700" y="858738"/>
            <a:ext cx="9525" cy="4284762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2" name="Text 79"/>
          <p:cNvSpPr/>
          <p:nvPr/>
        </p:nvSpPr>
        <p:spPr>
          <a:xfrm>
            <a:off x="6867525" y="858738"/>
            <a:ext cx="1972247" cy="191691"/>
          </a:xfrm>
          <a:prstGeom prst="rect">
            <a:avLst/>
          </a:prstGeom>
          <a:noFill/>
          <a:ln/>
        </p:spPr>
        <p:txBody>
          <a:bodyPr wrap="none" lIns="112683" tIns="0" rIns="0" bIns="43180" rtlCol="0" anchor="ctr"/>
          <a:lstStyle/>
          <a:p>
            <a:pPr marL="0" indent="0" algn="l">
              <a:buNone/>
            </a:pPr>
            <a:r>
              <a:rPr lang="en-US" sz="730" b="1" kern="0" spc="6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2025 LOCATION INSIGHTS</a:t>
            </a:r>
            <a:endParaRPr lang="en-US" sz="730" dirty="0"/>
          </a:p>
        </p:txBody>
      </p:sp>
      <p:sp>
        <p:nvSpPr>
          <p:cNvPr id="83" name="Text 80"/>
          <p:cNvSpPr/>
          <p:nvPr/>
        </p:nvSpPr>
        <p:spPr>
          <a:xfrm>
            <a:off x="6867525" y="1040904"/>
            <a:ext cx="1933575" cy="9525"/>
          </a:xfrm>
          <a:prstGeom prst="rect">
            <a:avLst/>
          </a:prstGeom>
          <a:solidFill>
            <a:srgbClr val="C9A84C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35982" y="861873"/>
            <a:ext cx="132588" cy="132588"/>
          </a:xfrm>
          <a:prstGeom prst="rect">
            <a:avLst/>
          </a:prstGeom>
        </p:spPr>
      </p:pic>
      <p:sp>
        <p:nvSpPr>
          <p:cNvPr id="85" name="Text 81"/>
          <p:cNvSpPr/>
          <p:nvPr/>
        </p:nvSpPr>
        <p:spPr>
          <a:xfrm>
            <a:off x="6867525" y="1121420"/>
            <a:ext cx="1933575" cy="582513"/>
          </a:xfrm>
          <a:prstGeom prst="roundRect">
            <a:avLst>
              <a:gd name="adj" fmla="val 6105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6" name="Text 82"/>
          <p:cNvSpPr/>
          <p:nvPr/>
        </p:nvSpPr>
        <p:spPr>
          <a:xfrm>
            <a:off x="6867525" y="1121420"/>
            <a:ext cx="19050" cy="582513"/>
          </a:xfrm>
          <a:custGeom>
            <a:avLst/>
            <a:gdLst/>
            <a:ahLst/>
            <a:cxnLst/>
            <a:rect l="l" t="t" r="r" b="b"/>
            <a:pathLst>
              <a:path w="19050" h="582513">
                <a:moveTo>
                  <a:pt x="0" y="35560"/>
                </a:moveTo>
                <a:lnTo>
                  <a:pt x="2381" y="22766"/>
                </a:lnTo>
                <a:lnTo>
                  <a:pt x="4763" y="17783"/>
                </a:lnTo>
                <a:lnTo>
                  <a:pt x="7144" y="14182"/>
                </a:lnTo>
                <a:lnTo>
                  <a:pt x="9525" y="11338"/>
                </a:lnTo>
                <a:lnTo>
                  <a:pt x="11906" y="9008"/>
                </a:lnTo>
                <a:lnTo>
                  <a:pt x="14288" y="7064"/>
                </a:lnTo>
                <a:lnTo>
                  <a:pt x="16669" y="5433"/>
                </a:lnTo>
                <a:lnTo>
                  <a:pt x="19050" y="4065"/>
                </a:lnTo>
                <a:lnTo>
                  <a:pt x="19050" y="578448"/>
                </a:lnTo>
                <a:lnTo>
                  <a:pt x="16669" y="577080"/>
                </a:lnTo>
                <a:lnTo>
                  <a:pt x="14288" y="575449"/>
                </a:lnTo>
                <a:lnTo>
                  <a:pt x="11906" y="573505"/>
                </a:lnTo>
                <a:lnTo>
                  <a:pt x="9525" y="571175"/>
                </a:lnTo>
                <a:lnTo>
                  <a:pt x="7144" y="568332"/>
                </a:lnTo>
                <a:lnTo>
                  <a:pt x="4763" y="564730"/>
                </a:lnTo>
                <a:lnTo>
                  <a:pt x="2381" y="559747"/>
                </a:lnTo>
                <a:lnTo>
                  <a:pt x="0" y="546953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Text 83"/>
          <p:cNvSpPr/>
          <p:nvPr/>
        </p:nvSpPr>
        <p:spPr>
          <a:xfrm>
            <a:off x="6965305" y="1186160"/>
            <a:ext cx="1932771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kern="0" spc="6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LOCATION — PERSISTENT</a:t>
            </a:r>
            <a:endParaRPr lang="en-US" sz="510" dirty="0"/>
          </a:p>
        </p:txBody>
      </p:sp>
      <p:sp>
        <p:nvSpPr>
          <p:cNvPr id="88" name="Text 84"/>
          <p:cNvSpPr/>
          <p:nvPr/>
        </p:nvSpPr>
        <p:spPr>
          <a:xfrm>
            <a:off x="6965305" y="1304776"/>
            <a:ext cx="1792206" cy="351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</a:t>
            </a: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remains the top offense address with </a:t>
            </a: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cases</a:t>
            </a: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the third consecutive year.</a:t>
            </a:r>
            <a:endParaRPr lang="en-US" sz="650" dirty="0"/>
          </a:p>
        </p:txBody>
      </p:sp>
      <p:sp>
        <p:nvSpPr>
          <p:cNvPr id="89" name="Text 85"/>
          <p:cNvSpPr/>
          <p:nvPr/>
        </p:nvSpPr>
        <p:spPr>
          <a:xfrm>
            <a:off x="6867525" y="1774924"/>
            <a:ext cx="1933575" cy="582513"/>
          </a:xfrm>
          <a:prstGeom prst="roundRect">
            <a:avLst>
              <a:gd name="adj" fmla="val 6105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0" name="Text 86"/>
          <p:cNvSpPr/>
          <p:nvPr/>
        </p:nvSpPr>
        <p:spPr>
          <a:xfrm>
            <a:off x="6867525" y="1774924"/>
            <a:ext cx="19050" cy="582513"/>
          </a:xfrm>
          <a:custGeom>
            <a:avLst/>
            <a:gdLst/>
            <a:ahLst/>
            <a:cxnLst/>
            <a:rect l="l" t="t" r="r" b="b"/>
            <a:pathLst>
              <a:path w="19050" h="582513">
                <a:moveTo>
                  <a:pt x="0" y="35560"/>
                </a:moveTo>
                <a:lnTo>
                  <a:pt x="2381" y="22766"/>
                </a:lnTo>
                <a:lnTo>
                  <a:pt x="4763" y="17783"/>
                </a:lnTo>
                <a:lnTo>
                  <a:pt x="7144" y="14182"/>
                </a:lnTo>
                <a:lnTo>
                  <a:pt x="9525" y="11338"/>
                </a:lnTo>
                <a:lnTo>
                  <a:pt x="11906" y="9008"/>
                </a:lnTo>
                <a:lnTo>
                  <a:pt x="14288" y="7064"/>
                </a:lnTo>
                <a:lnTo>
                  <a:pt x="16669" y="5433"/>
                </a:lnTo>
                <a:lnTo>
                  <a:pt x="19050" y="4065"/>
                </a:lnTo>
                <a:lnTo>
                  <a:pt x="19050" y="578448"/>
                </a:lnTo>
                <a:lnTo>
                  <a:pt x="16669" y="577080"/>
                </a:lnTo>
                <a:lnTo>
                  <a:pt x="14288" y="575449"/>
                </a:lnTo>
                <a:lnTo>
                  <a:pt x="11906" y="573505"/>
                </a:lnTo>
                <a:lnTo>
                  <a:pt x="9525" y="571175"/>
                </a:lnTo>
                <a:lnTo>
                  <a:pt x="7144" y="568332"/>
                </a:lnTo>
                <a:lnTo>
                  <a:pt x="4763" y="564730"/>
                </a:lnTo>
                <a:lnTo>
                  <a:pt x="2381" y="559747"/>
                </a:lnTo>
                <a:lnTo>
                  <a:pt x="0" y="546953"/>
                </a:lnTo>
                <a:close/>
              </a:path>
            </a:pathLst>
          </a:custGeom>
          <a:solidFill>
            <a:srgbClr val="E86C2F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1" name="Text 87"/>
          <p:cNvSpPr/>
          <p:nvPr/>
        </p:nvSpPr>
        <p:spPr>
          <a:xfrm>
            <a:off x="6965305" y="1839664"/>
            <a:ext cx="1932771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kern="0" spc="60" dirty="0">
                <a:solidFill>
                  <a:srgbClr val="E86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CRITICAL — 300% SURGE</a:t>
            </a:r>
            <a:endParaRPr lang="en-US" sz="510" dirty="0"/>
          </a:p>
        </p:txBody>
      </p:sp>
      <p:sp>
        <p:nvSpPr>
          <p:cNvPr id="92" name="Text 88"/>
          <p:cNvSpPr/>
          <p:nvPr/>
        </p:nvSpPr>
        <p:spPr>
          <a:xfrm>
            <a:off x="6965305" y="1958280"/>
            <a:ext cx="1792206" cy="351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surged to #2 with </a:t>
            </a: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cases</a:t>
            </a: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300% increase vs 2023. Idaho Rd corridor is the primary escalating concern in 2025.</a:t>
            </a:r>
            <a:endParaRPr lang="en-US" sz="650" dirty="0"/>
          </a:p>
        </p:txBody>
      </p:sp>
      <p:sp>
        <p:nvSpPr>
          <p:cNvPr id="93" name="Text 89"/>
          <p:cNvSpPr/>
          <p:nvPr/>
        </p:nvSpPr>
        <p:spPr>
          <a:xfrm>
            <a:off x="6867525" y="2428429"/>
            <a:ext cx="1933575" cy="582513"/>
          </a:xfrm>
          <a:prstGeom prst="roundRect">
            <a:avLst>
              <a:gd name="adj" fmla="val 6105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4" name="Text 90"/>
          <p:cNvSpPr/>
          <p:nvPr/>
        </p:nvSpPr>
        <p:spPr>
          <a:xfrm>
            <a:off x="6867525" y="2428429"/>
            <a:ext cx="19050" cy="582513"/>
          </a:xfrm>
          <a:custGeom>
            <a:avLst/>
            <a:gdLst/>
            <a:ahLst/>
            <a:cxnLst/>
            <a:rect l="l" t="t" r="r" b="b"/>
            <a:pathLst>
              <a:path w="19050" h="582513">
                <a:moveTo>
                  <a:pt x="0" y="35560"/>
                </a:moveTo>
                <a:lnTo>
                  <a:pt x="2381" y="22766"/>
                </a:lnTo>
                <a:lnTo>
                  <a:pt x="4763" y="17783"/>
                </a:lnTo>
                <a:lnTo>
                  <a:pt x="7144" y="14182"/>
                </a:lnTo>
                <a:lnTo>
                  <a:pt x="9525" y="11338"/>
                </a:lnTo>
                <a:lnTo>
                  <a:pt x="11906" y="9008"/>
                </a:lnTo>
                <a:lnTo>
                  <a:pt x="14288" y="7064"/>
                </a:lnTo>
                <a:lnTo>
                  <a:pt x="16669" y="5433"/>
                </a:lnTo>
                <a:lnTo>
                  <a:pt x="19050" y="4065"/>
                </a:lnTo>
                <a:lnTo>
                  <a:pt x="19050" y="578448"/>
                </a:lnTo>
                <a:lnTo>
                  <a:pt x="16669" y="577080"/>
                </a:lnTo>
                <a:lnTo>
                  <a:pt x="14288" y="575449"/>
                </a:lnTo>
                <a:lnTo>
                  <a:pt x="11906" y="573505"/>
                </a:lnTo>
                <a:lnTo>
                  <a:pt x="9525" y="571175"/>
                </a:lnTo>
                <a:lnTo>
                  <a:pt x="7144" y="568332"/>
                </a:lnTo>
                <a:lnTo>
                  <a:pt x="4763" y="564730"/>
                </a:lnTo>
                <a:lnTo>
                  <a:pt x="2381" y="559747"/>
                </a:lnTo>
                <a:lnTo>
                  <a:pt x="0" y="546953"/>
                </a:lnTo>
                <a:close/>
              </a:path>
            </a:pathLst>
          </a:custGeom>
          <a:solidFill>
            <a:srgbClr val="E86C2F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5" name="Text 91"/>
          <p:cNvSpPr/>
          <p:nvPr/>
        </p:nvSpPr>
        <p:spPr>
          <a:xfrm>
            <a:off x="6965305" y="2493169"/>
            <a:ext cx="1932771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kern="0" spc="60" dirty="0">
                <a:solidFill>
                  <a:srgbClr val="E86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— SEX EXPLOITATION CLUSTER</a:t>
            </a:r>
            <a:endParaRPr lang="en-US" sz="510" dirty="0"/>
          </a:p>
        </p:txBody>
      </p:sp>
      <p:sp>
        <p:nvSpPr>
          <p:cNvPr id="96" name="Text 92"/>
          <p:cNvSpPr/>
          <p:nvPr/>
        </p:nvSpPr>
        <p:spPr>
          <a:xfrm>
            <a:off x="6965305" y="2611785"/>
            <a:ext cx="1792206" cy="351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1101 N Idaho Rd</a:t>
            </a: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a brand-new 2025 location with </a:t>
            </a: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cases</a:t>
            </a: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all sexual offense and kidnapping-related crimes.</a:t>
            </a:r>
            <a:endParaRPr lang="en-US" sz="650" dirty="0"/>
          </a:p>
        </p:txBody>
      </p:sp>
      <p:sp>
        <p:nvSpPr>
          <p:cNvPr id="97" name="Text 93"/>
          <p:cNvSpPr/>
          <p:nvPr/>
        </p:nvSpPr>
        <p:spPr>
          <a:xfrm>
            <a:off x="6867525" y="3081933"/>
            <a:ext cx="1933575" cy="582513"/>
          </a:xfrm>
          <a:prstGeom prst="roundRect">
            <a:avLst>
              <a:gd name="adj" fmla="val 6105"/>
            </a:avLst>
          </a:prstGeom>
          <a:solidFill>
            <a:srgbClr val="13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8" name="Text 94"/>
          <p:cNvSpPr/>
          <p:nvPr/>
        </p:nvSpPr>
        <p:spPr>
          <a:xfrm>
            <a:off x="6867525" y="3081933"/>
            <a:ext cx="19050" cy="582513"/>
          </a:xfrm>
          <a:custGeom>
            <a:avLst/>
            <a:gdLst/>
            <a:ahLst/>
            <a:cxnLst/>
            <a:rect l="l" t="t" r="r" b="b"/>
            <a:pathLst>
              <a:path w="19050" h="582513">
                <a:moveTo>
                  <a:pt x="0" y="35560"/>
                </a:moveTo>
                <a:lnTo>
                  <a:pt x="2381" y="22766"/>
                </a:lnTo>
                <a:lnTo>
                  <a:pt x="4763" y="17783"/>
                </a:lnTo>
                <a:lnTo>
                  <a:pt x="7144" y="14182"/>
                </a:lnTo>
                <a:lnTo>
                  <a:pt x="9525" y="11338"/>
                </a:lnTo>
                <a:lnTo>
                  <a:pt x="11906" y="9008"/>
                </a:lnTo>
                <a:lnTo>
                  <a:pt x="14288" y="7064"/>
                </a:lnTo>
                <a:lnTo>
                  <a:pt x="16669" y="5433"/>
                </a:lnTo>
                <a:lnTo>
                  <a:pt x="19050" y="4065"/>
                </a:lnTo>
                <a:lnTo>
                  <a:pt x="19050" y="578448"/>
                </a:lnTo>
                <a:lnTo>
                  <a:pt x="16669" y="577080"/>
                </a:lnTo>
                <a:lnTo>
                  <a:pt x="14288" y="575449"/>
                </a:lnTo>
                <a:lnTo>
                  <a:pt x="11906" y="573505"/>
                </a:lnTo>
                <a:lnTo>
                  <a:pt x="9525" y="571175"/>
                </a:lnTo>
                <a:lnTo>
                  <a:pt x="7144" y="568332"/>
                </a:lnTo>
                <a:lnTo>
                  <a:pt x="4763" y="564730"/>
                </a:lnTo>
                <a:lnTo>
                  <a:pt x="2381" y="559747"/>
                </a:lnTo>
                <a:lnTo>
                  <a:pt x="0" y="546953"/>
                </a:lnTo>
                <a:close/>
              </a:path>
            </a:pathLst>
          </a:custGeom>
          <a:solidFill>
            <a:srgbClr val="3A6AB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9" name="Text 95"/>
          <p:cNvSpPr/>
          <p:nvPr/>
        </p:nvSpPr>
        <p:spPr>
          <a:xfrm>
            <a:off x="6965305" y="3146673"/>
            <a:ext cx="1932771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kern="0" spc="60" dirty="0">
                <a:solidFill>
                  <a:srgbClr val="5D8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 — WESTERN AREA DECLINING</a:t>
            </a:r>
            <a:endParaRPr lang="en-US" sz="510" dirty="0"/>
          </a:p>
        </p:txBody>
      </p:sp>
      <p:sp>
        <p:nvSpPr>
          <p:cNvPr id="100" name="Text 96"/>
          <p:cNvSpPr/>
          <p:nvPr/>
        </p:nvSpPr>
        <p:spPr>
          <a:xfrm>
            <a:off x="6965305" y="3265289"/>
            <a:ext cx="1792206" cy="351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Western Apache Junction locations (1550 W Apache Trail: 2 cases; 251 E 29th Ave: 1 case) show significant declining activity in 2025.</a:t>
            </a:r>
            <a:endParaRPr lang="en-US" sz="650" dirty="0"/>
          </a:p>
        </p:txBody>
      </p:sp>
      <p:sp>
        <p:nvSpPr>
          <p:cNvPr id="101" name="Text 97"/>
          <p:cNvSpPr/>
          <p:nvPr/>
        </p:nvSpPr>
        <p:spPr>
          <a:xfrm>
            <a:off x="6867525" y="3749278"/>
            <a:ext cx="1933575" cy="783580"/>
          </a:xfrm>
          <a:prstGeom prst="roundRect">
            <a:avLst>
              <a:gd name="adj" fmla="val 4538"/>
            </a:avLst>
          </a:prstGeom>
          <a:solidFill>
            <a:srgbClr val="E86C2F">
              <a:alpha val="10000"/>
            </a:srgbClr>
          </a:solidFill>
          <a:ln w="9525">
            <a:solidFill>
              <a:srgbClr val="E86C2F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2" name="Text 98"/>
          <p:cNvSpPr/>
          <p:nvPr/>
        </p:nvSpPr>
        <p:spPr>
          <a:xfrm>
            <a:off x="7118130" y="3843692"/>
            <a:ext cx="1379146" cy="224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0" dirty="0">
                <a:solidFill>
                  <a:srgbClr val="E86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2025 — HIGHEST YEAR ON RECORD</a:t>
            </a:r>
            <a:endParaRPr lang="en-US" sz="560" dirty="0"/>
          </a:p>
        </p:txBody>
      </p:sp>
      <p:pic>
        <p:nvPicPr>
          <p:cNvPr id="103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7912" y="3861530"/>
            <a:ext cx="132588" cy="137447"/>
          </a:xfrm>
          <a:prstGeom prst="rect">
            <a:avLst/>
          </a:prstGeom>
        </p:spPr>
      </p:pic>
      <p:sp>
        <p:nvSpPr>
          <p:cNvPr id="104" name="Text 99"/>
          <p:cNvSpPr/>
          <p:nvPr/>
        </p:nvSpPr>
        <p:spPr>
          <a:xfrm>
            <a:off x="7114687" y="4175671"/>
            <a:ext cx="330913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60"/>
              </a:lnSpc>
              <a:buNone/>
            </a:pPr>
            <a:r>
              <a:rPr lang="en-US" sz="1460" b="1" dirty="0">
                <a:solidFill>
                  <a:srgbClr val="E86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732</a:t>
            </a:r>
            <a:endParaRPr lang="en-US" sz="1460" dirty="0"/>
          </a:p>
        </p:txBody>
      </p:sp>
      <p:sp>
        <p:nvSpPr>
          <p:cNvPr id="105" name="Text 100"/>
          <p:cNvSpPr/>
          <p:nvPr/>
        </p:nvSpPr>
        <p:spPr>
          <a:xfrm>
            <a:off x="7512519" y="4107355"/>
            <a:ext cx="984757" cy="322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806"/>
              </a:lnSpc>
              <a:buNone/>
            </a:pPr>
            <a:r>
              <a:rPr lang="en-US" sz="62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 in 2025+13.1% vs 2024Idaho Rd corridor exploding</a:t>
            </a:r>
            <a:endParaRPr lang="en-US" sz="620" dirty="0"/>
          </a:p>
        </p:txBody>
      </p:sp>
      <p:sp>
        <p:nvSpPr>
          <p:cNvPr id="111" name="Text 5">
            <a:extLst>
              <a:ext uri="{FF2B5EF4-FFF2-40B4-BE49-F238E27FC236}">
                <a16:creationId xmlns:a16="http://schemas.microsoft.com/office/drawing/2014/main" id="{A4162C4D-7A97-4CDB-FF56-CD54B2EDC04A}"/>
              </a:ext>
            </a:extLst>
          </p:cNvPr>
          <p:cNvSpPr/>
          <p:nvPr/>
        </p:nvSpPr>
        <p:spPr>
          <a:xfrm>
            <a:off x="1827676" y="858738"/>
            <a:ext cx="974244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510" dirty="0"/>
          </a:p>
        </p:txBody>
      </p:sp>
      <p:sp>
        <p:nvSpPr>
          <p:cNvPr id="112" name="Text 6">
            <a:extLst>
              <a:ext uri="{FF2B5EF4-FFF2-40B4-BE49-F238E27FC236}">
                <a16:creationId xmlns:a16="http://schemas.microsoft.com/office/drawing/2014/main" id="{BE247FDE-3946-BB13-D992-2B524F33F70B}"/>
              </a:ext>
            </a:extLst>
          </p:cNvPr>
          <p:cNvSpPr/>
          <p:nvPr/>
        </p:nvSpPr>
        <p:spPr>
          <a:xfrm>
            <a:off x="2713345" y="858738"/>
            <a:ext cx="974408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510" dirty="0"/>
          </a:p>
        </p:txBody>
      </p:sp>
      <p:sp>
        <p:nvSpPr>
          <p:cNvPr id="113" name="Text 7">
            <a:extLst>
              <a:ext uri="{FF2B5EF4-FFF2-40B4-BE49-F238E27FC236}">
                <a16:creationId xmlns:a16="http://schemas.microsoft.com/office/drawing/2014/main" id="{9AC0E796-A906-CF82-5301-BFC72F8CDC2E}"/>
              </a:ext>
            </a:extLst>
          </p:cNvPr>
          <p:cNvSpPr/>
          <p:nvPr/>
        </p:nvSpPr>
        <p:spPr>
          <a:xfrm>
            <a:off x="3599178" y="858738"/>
            <a:ext cx="974244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510" dirty="0"/>
          </a:p>
        </p:txBody>
      </p:sp>
      <p:sp>
        <p:nvSpPr>
          <p:cNvPr id="114" name="Text 8">
            <a:extLst>
              <a:ext uri="{FF2B5EF4-FFF2-40B4-BE49-F238E27FC236}">
                <a16:creationId xmlns:a16="http://schemas.microsoft.com/office/drawing/2014/main" id="{3C1D2CC4-5BEA-065C-8C2A-E3FB68E1AA80}"/>
              </a:ext>
            </a:extLst>
          </p:cNvPr>
          <p:cNvSpPr/>
          <p:nvPr/>
        </p:nvSpPr>
        <p:spPr>
          <a:xfrm>
            <a:off x="4484846" y="858738"/>
            <a:ext cx="974408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765"/>
              </a:lnSpc>
              <a:buNone/>
            </a:pPr>
            <a:r>
              <a:rPr lang="en-US" sz="510" dirty="0">
                <a:solidFill>
                  <a:srgbClr val="8FA3C8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510" dirty="0"/>
          </a:p>
        </p:txBody>
      </p:sp>
      <p:sp>
        <p:nvSpPr>
          <p:cNvPr id="115" name="Text 9">
            <a:extLst>
              <a:ext uri="{FF2B5EF4-FFF2-40B4-BE49-F238E27FC236}">
                <a16:creationId xmlns:a16="http://schemas.microsoft.com/office/drawing/2014/main" id="{220B6D30-79CF-B474-AFA2-457177F28393}"/>
              </a:ext>
            </a:extLst>
          </p:cNvPr>
          <p:cNvSpPr/>
          <p:nvPr/>
        </p:nvSpPr>
        <p:spPr>
          <a:xfrm>
            <a:off x="5370679" y="858738"/>
            <a:ext cx="974244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765"/>
              </a:lnSpc>
              <a:buNone/>
            </a:pPr>
            <a:r>
              <a:rPr lang="en-US" sz="510" dirty="0">
                <a:solidFill>
                  <a:srgbClr val="C9A84C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510" dirty="0"/>
          </a:p>
        </p:txBody>
      </p:sp>
      <p:sp>
        <p:nvSpPr>
          <p:cNvPr id="116" name="Text 10">
            <a:extLst>
              <a:ext uri="{FF2B5EF4-FFF2-40B4-BE49-F238E27FC236}">
                <a16:creationId xmlns:a16="http://schemas.microsoft.com/office/drawing/2014/main" id="{B6DA13E9-1C5F-4C47-D6FD-C1A3A090FEE2}"/>
              </a:ext>
            </a:extLst>
          </p:cNvPr>
          <p:cNvSpPr/>
          <p:nvPr/>
        </p:nvSpPr>
        <p:spPr>
          <a:xfrm>
            <a:off x="342900" y="1367879"/>
            <a:ext cx="6257330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7" name="Text 11">
            <a:extLst>
              <a:ext uri="{FF2B5EF4-FFF2-40B4-BE49-F238E27FC236}">
                <a16:creationId xmlns:a16="http://schemas.microsoft.com/office/drawing/2014/main" id="{50B7ED78-4D46-EB8D-871C-AF31B9674C5D}"/>
              </a:ext>
            </a:extLst>
          </p:cNvPr>
          <p:cNvSpPr/>
          <p:nvPr/>
        </p:nvSpPr>
        <p:spPr>
          <a:xfrm>
            <a:off x="335027" y="1119188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" dirty="0"/>
          </a:p>
        </p:txBody>
      </p:sp>
      <p:sp>
        <p:nvSpPr>
          <p:cNvPr id="118" name="Text 12">
            <a:extLst>
              <a:ext uri="{FF2B5EF4-FFF2-40B4-BE49-F238E27FC236}">
                <a16:creationId xmlns:a16="http://schemas.microsoft.com/office/drawing/2014/main" id="{3AAFDE0D-A360-B4B6-F3ED-A6896F85145E}"/>
              </a:ext>
            </a:extLst>
          </p:cNvPr>
          <p:cNvSpPr/>
          <p:nvPr/>
        </p:nvSpPr>
        <p:spPr>
          <a:xfrm>
            <a:off x="500360" y="1067991"/>
            <a:ext cx="1445895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</a:t>
            </a:r>
            <a:endParaRPr lang="en-US" sz="650" dirty="0"/>
          </a:p>
        </p:txBody>
      </p:sp>
      <p:sp>
        <p:nvSpPr>
          <p:cNvPr id="119" name="Text 13">
            <a:extLst>
              <a:ext uri="{FF2B5EF4-FFF2-40B4-BE49-F238E27FC236}">
                <a16:creationId xmlns:a16="http://schemas.microsoft.com/office/drawing/2014/main" id="{E5644C5B-B974-AEAD-E1D0-0E9B685DAAFE}"/>
              </a:ext>
            </a:extLst>
          </p:cNvPr>
          <p:cNvSpPr/>
          <p:nvPr/>
        </p:nvSpPr>
        <p:spPr>
          <a:xfrm>
            <a:off x="489153" y="1174700"/>
            <a:ext cx="1143089" cy="102543"/>
          </a:xfrm>
          <a:prstGeom prst="roundRect">
            <a:avLst>
              <a:gd name="adj" fmla="val 1362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— THREE-YEAR LEADER</a:t>
            </a:r>
            <a:endParaRPr lang="en-US" sz="530" dirty="0"/>
          </a:p>
        </p:txBody>
      </p:sp>
      <p:sp>
        <p:nvSpPr>
          <p:cNvPr id="120" name="Text 14">
            <a:extLst>
              <a:ext uri="{FF2B5EF4-FFF2-40B4-BE49-F238E27FC236}">
                <a16:creationId xmlns:a16="http://schemas.microsoft.com/office/drawing/2014/main" id="{0EA93622-0A6D-8D50-6958-6EE7FE98B65C}"/>
              </a:ext>
            </a:extLst>
          </p:cNvPr>
          <p:cNvSpPr/>
          <p:nvPr/>
        </p:nvSpPr>
        <p:spPr>
          <a:xfrm>
            <a:off x="1871960" y="1108472"/>
            <a:ext cx="4456509" cy="128141"/>
          </a:xfrm>
          <a:prstGeom prst="roundRect">
            <a:avLst>
              <a:gd name="adj" fmla="val 1090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1" name="Text 15">
            <a:extLst>
              <a:ext uri="{FF2B5EF4-FFF2-40B4-BE49-F238E27FC236}">
                <a16:creationId xmlns:a16="http://schemas.microsoft.com/office/drawing/2014/main" id="{5901C1A3-9753-798D-8A99-BC7B79C8EFD6}"/>
              </a:ext>
            </a:extLst>
          </p:cNvPr>
          <p:cNvSpPr/>
          <p:nvPr/>
        </p:nvSpPr>
        <p:spPr>
          <a:xfrm>
            <a:off x="1871960" y="1108472"/>
            <a:ext cx="4456509" cy="128141"/>
          </a:xfrm>
          <a:prstGeom prst="roundRect">
            <a:avLst>
              <a:gd name="adj" fmla="val 10902"/>
            </a:avLst>
          </a:prstGeom>
          <a:gradFill rotWithShape="1">
            <a:gsLst>
              <a:gs pos="0">
                <a:srgbClr val="C9A84C"/>
              </a:gs>
              <a:gs pos="100000">
                <a:srgbClr val="E8C97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2" name="Text 16">
            <a:extLst>
              <a:ext uri="{FF2B5EF4-FFF2-40B4-BE49-F238E27FC236}">
                <a16:creationId xmlns:a16="http://schemas.microsoft.com/office/drawing/2014/main" id="{782AE1F9-2DC9-D9DD-3888-3EFF7B5C63DD}"/>
              </a:ext>
            </a:extLst>
          </p:cNvPr>
          <p:cNvSpPr/>
          <p:nvPr/>
        </p:nvSpPr>
        <p:spPr>
          <a:xfrm>
            <a:off x="6348770" y="1107877"/>
            <a:ext cx="2514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680" dirty="0"/>
          </a:p>
        </p:txBody>
      </p:sp>
      <p:sp>
        <p:nvSpPr>
          <p:cNvPr id="123" name="Text 17">
            <a:extLst>
              <a:ext uri="{FF2B5EF4-FFF2-40B4-BE49-F238E27FC236}">
                <a16:creationId xmlns:a16="http://schemas.microsoft.com/office/drawing/2014/main" id="{AD37CC1E-FB2A-1EAB-F168-B84EEE0A120A}"/>
              </a:ext>
            </a:extLst>
          </p:cNvPr>
          <p:cNvSpPr/>
          <p:nvPr/>
        </p:nvSpPr>
        <p:spPr>
          <a:xfrm>
            <a:off x="342900" y="1767929"/>
            <a:ext cx="6257330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4" name="Text 18">
            <a:extLst>
              <a:ext uri="{FF2B5EF4-FFF2-40B4-BE49-F238E27FC236}">
                <a16:creationId xmlns:a16="http://schemas.microsoft.com/office/drawing/2014/main" id="{9A70EBBD-DB8F-4584-7338-BAFDED1FBF85}"/>
              </a:ext>
            </a:extLst>
          </p:cNvPr>
          <p:cNvSpPr/>
          <p:nvPr/>
        </p:nvSpPr>
        <p:spPr>
          <a:xfrm>
            <a:off x="335027" y="1519238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" dirty="0"/>
          </a:p>
        </p:txBody>
      </p:sp>
      <p:sp>
        <p:nvSpPr>
          <p:cNvPr id="125" name="Text 19">
            <a:extLst>
              <a:ext uri="{FF2B5EF4-FFF2-40B4-BE49-F238E27FC236}">
                <a16:creationId xmlns:a16="http://schemas.microsoft.com/office/drawing/2014/main" id="{550ADA96-7DF7-CD5F-188F-08E453C1097A}"/>
              </a:ext>
            </a:extLst>
          </p:cNvPr>
          <p:cNvSpPr/>
          <p:nvPr/>
        </p:nvSpPr>
        <p:spPr>
          <a:xfrm>
            <a:off x="500360" y="1468041"/>
            <a:ext cx="1445895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E86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endParaRPr lang="en-US" sz="650" dirty="0"/>
          </a:p>
        </p:txBody>
      </p:sp>
      <p:sp>
        <p:nvSpPr>
          <p:cNvPr id="126" name="Text 20">
            <a:extLst>
              <a:ext uri="{FF2B5EF4-FFF2-40B4-BE49-F238E27FC236}">
                <a16:creationId xmlns:a16="http://schemas.microsoft.com/office/drawing/2014/main" id="{4BF2BFF2-D8ED-DEF4-3362-1A5BAAABA29C}"/>
              </a:ext>
            </a:extLst>
          </p:cNvPr>
          <p:cNvSpPr/>
          <p:nvPr/>
        </p:nvSpPr>
        <p:spPr>
          <a:xfrm>
            <a:off x="490572" y="1574750"/>
            <a:ext cx="998419" cy="102543"/>
          </a:xfrm>
          <a:prstGeom prst="roundRect">
            <a:avLst>
              <a:gd name="adj" fmla="val 13624"/>
            </a:avLst>
          </a:prstGeom>
          <a:solidFill>
            <a:srgbClr val="E86C2F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E86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300% SURGE VS 2023</a:t>
            </a:r>
            <a:endParaRPr lang="en-US" sz="530" dirty="0"/>
          </a:p>
        </p:txBody>
      </p:sp>
      <p:sp>
        <p:nvSpPr>
          <p:cNvPr id="127" name="Text 21">
            <a:extLst>
              <a:ext uri="{FF2B5EF4-FFF2-40B4-BE49-F238E27FC236}">
                <a16:creationId xmlns:a16="http://schemas.microsoft.com/office/drawing/2014/main" id="{399AF943-F439-2B14-C55D-62C35E89A498}"/>
              </a:ext>
            </a:extLst>
          </p:cNvPr>
          <p:cNvSpPr/>
          <p:nvPr/>
        </p:nvSpPr>
        <p:spPr>
          <a:xfrm>
            <a:off x="1871960" y="1508522"/>
            <a:ext cx="4456509" cy="128141"/>
          </a:xfrm>
          <a:prstGeom prst="roundRect">
            <a:avLst>
              <a:gd name="adj" fmla="val 1090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8" name="Text 22">
            <a:extLst>
              <a:ext uri="{FF2B5EF4-FFF2-40B4-BE49-F238E27FC236}">
                <a16:creationId xmlns:a16="http://schemas.microsoft.com/office/drawing/2014/main" id="{4B3CBEDB-D863-38DF-C5BF-3ACDA6E44801}"/>
              </a:ext>
            </a:extLst>
          </p:cNvPr>
          <p:cNvSpPr/>
          <p:nvPr/>
        </p:nvSpPr>
        <p:spPr>
          <a:xfrm>
            <a:off x="1871960" y="1508522"/>
            <a:ext cx="2459980" cy="128141"/>
          </a:xfrm>
          <a:prstGeom prst="roundRect">
            <a:avLst>
              <a:gd name="adj" fmla="val 10902"/>
            </a:avLst>
          </a:prstGeom>
          <a:gradFill rotWithShape="1">
            <a:gsLst>
              <a:gs pos="0">
                <a:srgbClr val="E86820"/>
              </a:gs>
              <a:gs pos="100000">
                <a:srgbClr val="F59244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9" name="Text 23">
            <a:extLst>
              <a:ext uri="{FF2B5EF4-FFF2-40B4-BE49-F238E27FC236}">
                <a16:creationId xmlns:a16="http://schemas.microsoft.com/office/drawing/2014/main" id="{DA5DD87C-A581-346E-D389-1DFE10DC7374}"/>
              </a:ext>
            </a:extLst>
          </p:cNvPr>
          <p:cNvSpPr/>
          <p:nvPr/>
        </p:nvSpPr>
        <p:spPr>
          <a:xfrm>
            <a:off x="6348770" y="1507927"/>
            <a:ext cx="2514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E86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680" dirty="0"/>
          </a:p>
        </p:txBody>
      </p:sp>
      <p:sp>
        <p:nvSpPr>
          <p:cNvPr id="130" name="Text 24">
            <a:extLst>
              <a:ext uri="{FF2B5EF4-FFF2-40B4-BE49-F238E27FC236}">
                <a16:creationId xmlns:a16="http://schemas.microsoft.com/office/drawing/2014/main" id="{04759ABD-6BDD-4ABB-0C0A-9478EE5FB81B}"/>
              </a:ext>
            </a:extLst>
          </p:cNvPr>
          <p:cNvSpPr/>
          <p:nvPr/>
        </p:nvSpPr>
        <p:spPr>
          <a:xfrm>
            <a:off x="342900" y="2167979"/>
            <a:ext cx="6257330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1" name="Text 25">
            <a:extLst>
              <a:ext uri="{FF2B5EF4-FFF2-40B4-BE49-F238E27FC236}">
                <a16:creationId xmlns:a16="http://schemas.microsoft.com/office/drawing/2014/main" id="{C373A732-1AC9-95F2-F334-83323402CC34}"/>
              </a:ext>
            </a:extLst>
          </p:cNvPr>
          <p:cNvSpPr/>
          <p:nvPr/>
        </p:nvSpPr>
        <p:spPr>
          <a:xfrm>
            <a:off x="335027" y="1919288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132" name="Text 26">
            <a:extLst>
              <a:ext uri="{FF2B5EF4-FFF2-40B4-BE49-F238E27FC236}">
                <a16:creationId xmlns:a16="http://schemas.microsoft.com/office/drawing/2014/main" id="{43642239-A434-678D-0106-653C0DCEE911}"/>
              </a:ext>
            </a:extLst>
          </p:cNvPr>
          <p:cNvSpPr/>
          <p:nvPr/>
        </p:nvSpPr>
        <p:spPr>
          <a:xfrm>
            <a:off x="500360" y="1868091"/>
            <a:ext cx="1445895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975 S Royal Palm Rd</a:t>
            </a:r>
            <a:endParaRPr lang="en-US" sz="650" dirty="0"/>
          </a:p>
        </p:txBody>
      </p:sp>
      <p:sp>
        <p:nvSpPr>
          <p:cNvPr id="133" name="Text 27">
            <a:extLst>
              <a:ext uri="{FF2B5EF4-FFF2-40B4-BE49-F238E27FC236}">
                <a16:creationId xmlns:a16="http://schemas.microsoft.com/office/drawing/2014/main" id="{C0F942AA-C1CE-A1F3-0941-B3CCCF713D45}"/>
              </a:ext>
            </a:extLst>
          </p:cNvPr>
          <p:cNvSpPr/>
          <p:nvPr/>
        </p:nvSpPr>
        <p:spPr>
          <a:xfrm>
            <a:off x="497293" y="1974800"/>
            <a:ext cx="312869" cy="102543"/>
          </a:xfrm>
          <a:prstGeom prst="roundRect">
            <a:avLst>
              <a:gd name="adj" fmla="val 1362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 #3</a:t>
            </a:r>
            <a:endParaRPr lang="en-US" sz="530" dirty="0"/>
          </a:p>
        </p:txBody>
      </p:sp>
      <p:sp>
        <p:nvSpPr>
          <p:cNvPr id="134" name="Text 28">
            <a:extLst>
              <a:ext uri="{FF2B5EF4-FFF2-40B4-BE49-F238E27FC236}">
                <a16:creationId xmlns:a16="http://schemas.microsoft.com/office/drawing/2014/main" id="{3A201DD3-6B94-79B1-02D2-7A097C454754}"/>
              </a:ext>
            </a:extLst>
          </p:cNvPr>
          <p:cNvSpPr/>
          <p:nvPr/>
        </p:nvSpPr>
        <p:spPr>
          <a:xfrm>
            <a:off x="1871960" y="1908572"/>
            <a:ext cx="4456509" cy="128141"/>
          </a:xfrm>
          <a:prstGeom prst="roundRect">
            <a:avLst>
              <a:gd name="adj" fmla="val 1090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5" name="Text 29">
            <a:extLst>
              <a:ext uri="{FF2B5EF4-FFF2-40B4-BE49-F238E27FC236}">
                <a16:creationId xmlns:a16="http://schemas.microsoft.com/office/drawing/2014/main" id="{EEBB1F96-89B5-313A-9641-50DE9290C391}"/>
              </a:ext>
            </a:extLst>
          </p:cNvPr>
          <p:cNvSpPr/>
          <p:nvPr/>
        </p:nvSpPr>
        <p:spPr>
          <a:xfrm>
            <a:off x="1871960" y="1908572"/>
            <a:ext cx="766465" cy="128141"/>
          </a:xfrm>
          <a:prstGeom prst="roundRect">
            <a:avLst>
              <a:gd name="adj" fmla="val 10902"/>
            </a:avLst>
          </a:prstGeom>
          <a:gradFill rotWithShape="1">
            <a:gsLst>
              <a:gs pos="0">
                <a:srgbClr val="2A4070"/>
              </a:gs>
              <a:gs pos="100000">
                <a:srgbClr val="3A589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6" name="Text 30">
            <a:extLst>
              <a:ext uri="{FF2B5EF4-FFF2-40B4-BE49-F238E27FC236}">
                <a16:creationId xmlns:a16="http://schemas.microsoft.com/office/drawing/2014/main" id="{8E913F29-74BE-D52A-FB59-21FA279C6A8D}"/>
              </a:ext>
            </a:extLst>
          </p:cNvPr>
          <p:cNvSpPr/>
          <p:nvPr/>
        </p:nvSpPr>
        <p:spPr>
          <a:xfrm>
            <a:off x="6348770" y="1907977"/>
            <a:ext cx="2514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137" name="Text 31">
            <a:extLst>
              <a:ext uri="{FF2B5EF4-FFF2-40B4-BE49-F238E27FC236}">
                <a16:creationId xmlns:a16="http://schemas.microsoft.com/office/drawing/2014/main" id="{1DB57124-51D5-3862-5931-FF399E771588}"/>
              </a:ext>
            </a:extLst>
          </p:cNvPr>
          <p:cNvSpPr/>
          <p:nvPr/>
        </p:nvSpPr>
        <p:spPr>
          <a:xfrm>
            <a:off x="342900" y="2568029"/>
            <a:ext cx="6257330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8" name="Text 32">
            <a:extLst>
              <a:ext uri="{FF2B5EF4-FFF2-40B4-BE49-F238E27FC236}">
                <a16:creationId xmlns:a16="http://schemas.microsoft.com/office/drawing/2014/main" id="{71F23387-1C91-273C-4B8E-58CC41D2424C}"/>
              </a:ext>
            </a:extLst>
          </p:cNvPr>
          <p:cNvSpPr/>
          <p:nvPr/>
        </p:nvSpPr>
        <p:spPr>
          <a:xfrm>
            <a:off x="335027" y="2319338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139" name="Text 33">
            <a:extLst>
              <a:ext uri="{FF2B5EF4-FFF2-40B4-BE49-F238E27FC236}">
                <a16:creationId xmlns:a16="http://schemas.microsoft.com/office/drawing/2014/main" id="{B47A26C0-5420-7A4A-34A9-A91BEF43CEBB}"/>
              </a:ext>
            </a:extLst>
          </p:cNvPr>
          <p:cNvSpPr/>
          <p:nvPr/>
        </p:nvSpPr>
        <p:spPr>
          <a:xfrm>
            <a:off x="500360" y="2268141"/>
            <a:ext cx="1445895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3185 W Apache Trail</a:t>
            </a:r>
            <a:endParaRPr lang="en-US" sz="650" dirty="0"/>
          </a:p>
        </p:txBody>
      </p:sp>
      <p:sp>
        <p:nvSpPr>
          <p:cNvPr id="140" name="Text 34">
            <a:extLst>
              <a:ext uri="{FF2B5EF4-FFF2-40B4-BE49-F238E27FC236}">
                <a16:creationId xmlns:a16="http://schemas.microsoft.com/office/drawing/2014/main" id="{5A1A1FBC-6789-2DD5-B529-AB19F4AC6889}"/>
              </a:ext>
            </a:extLst>
          </p:cNvPr>
          <p:cNvSpPr/>
          <p:nvPr/>
        </p:nvSpPr>
        <p:spPr>
          <a:xfrm>
            <a:off x="497293" y="2374850"/>
            <a:ext cx="312869" cy="102543"/>
          </a:xfrm>
          <a:prstGeom prst="roundRect">
            <a:avLst>
              <a:gd name="adj" fmla="val 1362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 #3</a:t>
            </a:r>
            <a:endParaRPr lang="en-US" sz="530" dirty="0"/>
          </a:p>
        </p:txBody>
      </p:sp>
      <p:sp>
        <p:nvSpPr>
          <p:cNvPr id="141" name="Text 35">
            <a:extLst>
              <a:ext uri="{FF2B5EF4-FFF2-40B4-BE49-F238E27FC236}">
                <a16:creationId xmlns:a16="http://schemas.microsoft.com/office/drawing/2014/main" id="{BC7B024D-C6BC-9041-9613-201F038C124E}"/>
              </a:ext>
            </a:extLst>
          </p:cNvPr>
          <p:cNvSpPr/>
          <p:nvPr/>
        </p:nvSpPr>
        <p:spPr>
          <a:xfrm>
            <a:off x="1871960" y="2308622"/>
            <a:ext cx="4456509" cy="128141"/>
          </a:xfrm>
          <a:prstGeom prst="roundRect">
            <a:avLst>
              <a:gd name="adj" fmla="val 1090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2" name="Text 36">
            <a:extLst>
              <a:ext uri="{FF2B5EF4-FFF2-40B4-BE49-F238E27FC236}">
                <a16:creationId xmlns:a16="http://schemas.microsoft.com/office/drawing/2014/main" id="{FE66FFDF-F476-6314-DF0F-4F6EE1A2FE5C}"/>
              </a:ext>
            </a:extLst>
          </p:cNvPr>
          <p:cNvSpPr/>
          <p:nvPr/>
        </p:nvSpPr>
        <p:spPr>
          <a:xfrm>
            <a:off x="1871960" y="2308622"/>
            <a:ext cx="766465" cy="128141"/>
          </a:xfrm>
          <a:prstGeom prst="roundRect">
            <a:avLst>
              <a:gd name="adj" fmla="val 10902"/>
            </a:avLst>
          </a:prstGeom>
          <a:gradFill rotWithShape="1">
            <a:gsLst>
              <a:gs pos="0">
                <a:srgbClr val="2A4070"/>
              </a:gs>
              <a:gs pos="100000">
                <a:srgbClr val="3A589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3" name="Text 37">
            <a:extLst>
              <a:ext uri="{FF2B5EF4-FFF2-40B4-BE49-F238E27FC236}">
                <a16:creationId xmlns:a16="http://schemas.microsoft.com/office/drawing/2014/main" id="{7B11D6EB-695A-7207-0521-4848D7744A6C}"/>
              </a:ext>
            </a:extLst>
          </p:cNvPr>
          <p:cNvSpPr/>
          <p:nvPr/>
        </p:nvSpPr>
        <p:spPr>
          <a:xfrm>
            <a:off x="6348770" y="2308027"/>
            <a:ext cx="2514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144" name="Text 38">
            <a:extLst>
              <a:ext uri="{FF2B5EF4-FFF2-40B4-BE49-F238E27FC236}">
                <a16:creationId xmlns:a16="http://schemas.microsoft.com/office/drawing/2014/main" id="{D7618454-F472-63D0-AAF4-0AB22967C5D1}"/>
              </a:ext>
            </a:extLst>
          </p:cNvPr>
          <p:cNvSpPr/>
          <p:nvPr/>
        </p:nvSpPr>
        <p:spPr>
          <a:xfrm>
            <a:off x="342900" y="2968079"/>
            <a:ext cx="6257330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5" name="Text 39">
            <a:extLst>
              <a:ext uri="{FF2B5EF4-FFF2-40B4-BE49-F238E27FC236}">
                <a16:creationId xmlns:a16="http://schemas.microsoft.com/office/drawing/2014/main" id="{E8929220-95A5-45AB-1D24-6A28BB4FCBD0}"/>
              </a:ext>
            </a:extLst>
          </p:cNvPr>
          <p:cNvSpPr/>
          <p:nvPr/>
        </p:nvSpPr>
        <p:spPr>
          <a:xfrm>
            <a:off x="335027" y="2719388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" dirty="0"/>
          </a:p>
        </p:txBody>
      </p:sp>
      <p:sp>
        <p:nvSpPr>
          <p:cNvPr id="146" name="Text 40">
            <a:extLst>
              <a:ext uri="{FF2B5EF4-FFF2-40B4-BE49-F238E27FC236}">
                <a16:creationId xmlns:a16="http://schemas.microsoft.com/office/drawing/2014/main" id="{64E0839F-628B-9F72-B622-D527E0EE3F8B}"/>
              </a:ext>
            </a:extLst>
          </p:cNvPr>
          <p:cNvSpPr/>
          <p:nvPr/>
        </p:nvSpPr>
        <p:spPr>
          <a:xfrm>
            <a:off x="500360" y="2624435"/>
            <a:ext cx="1445895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E86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1101 N Idaho Rd</a:t>
            </a:r>
            <a:endParaRPr lang="en-US" sz="650" dirty="0"/>
          </a:p>
        </p:txBody>
      </p:sp>
      <p:sp>
        <p:nvSpPr>
          <p:cNvPr id="147" name="Text 41">
            <a:extLst>
              <a:ext uri="{FF2B5EF4-FFF2-40B4-BE49-F238E27FC236}">
                <a16:creationId xmlns:a16="http://schemas.microsoft.com/office/drawing/2014/main" id="{162B73C3-6099-299B-C323-4A69D01B5B86}"/>
              </a:ext>
            </a:extLst>
          </p:cNvPr>
          <p:cNvSpPr/>
          <p:nvPr/>
        </p:nvSpPr>
        <p:spPr>
          <a:xfrm>
            <a:off x="500360" y="2731145"/>
            <a:ext cx="1314450" cy="208895"/>
          </a:xfrm>
          <a:prstGeom prst="roundRect">
            <a:avLst>
              <a:gd name="adj" fmla="val 6688"/>
            </a:avLst>
          </a:prstGeom>
          <a:solidFill>
            <a:srgbClr val="E86C2F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E86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— SEX EXPLOITATION/KIDNAPPING</a:t>
            </a:r>
            <a:endParaRPr lang="en-US" sz="530" dirty="0"/>
          </a:p>
        </p:txBody>
      </p:sp>
      <p:sp>
        <p:nvSpPr>
          <p:cNvPr id="148" name="Text 42">
            <a:extLst>
              <a:ext uri="{FF2B5EF4-FFF2-40B4-BE49-F238E27FC236}">
                <a16:creationId xmlns:a16="http://schemas.microsoft.com/office/drawing/2014/main" id="{5F2EDFE5-FAE2-3AD6-0BEE-EFF17C56FC64}"/>
              </a:ext>
            </a:extLst>
          </p:cNvPr>
          <p:cNvSpPr/>
          <p:nvPr/>
        </p:nvSpPr>
        <p:spPr>
          <a:xfrm>
            <a:off x="1871960" y="2708672"/>
            <a:ext cx="4456509" cy="128141"/>
          </a:xfrm>
          <a:prstGeom prst="roundRect">
            <a:avLst>
              <a:gd name="adj" fmla="val 1090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9" name="Text 43">
            <a:extLst>
              <a:ext uri="{FF2B5EF4-FFF2-40B4-BE49-F238E27FC236}">
                <a16:creationId xmlns:a16="http://schemas.microsoft.com/office/drawing/2014/main" id="{49C280C9-6A35-4665-A27E-92F7D161964F}"/>
              </a:ext>
            </a:extLst>
          </p:cNvPr>
          <p:cNvSpPr/>
          <p:nvPr/>
        </p:nvSpPr>
        <p:spPr>
          <a:xfrm>
            <a:off x="1871960" y="2708672"/>
            <a:ext cx="766465" cy="128141"/>
          </a:xfrm>
          <a:prstGeom prst="roundRect">
            <a:avLst>
              <a:gd name="adj" fmla="val 10902"/>
            </a:avLst>
          </a:prstGeom>
          <a:gradFill rotWithShape="1">
            <a:gsLst>
              <a:gs pos="0">
                <a:srgbClr val="E86820"/>
              </a:gs>
              <a:gs pos="100000">
                <a:srgbClr val="F59244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0" name="Text 44">
            <a:extLst>
              <a:ext uri="{FF2B5EF4-FFF2-40B4-BE49-F238E27FC236}">
                <a16:creationId xmlns:a16="http://schemas.microsoft.com/office/drawing/2014/main" id="{90867F1D-DC1D-E068-7916-DA3E4DC44015}"/>
              </a:ext>
            </a:extLst>
          </p:cNvPr>
          <p:cNvSpPr/>
          <p:nvPr/>
        </p:nvSpPr>
        <p:spPr>
          <a:xfrm>
            <a:off x="6348770" y="2708077"/>
            <a:ext cx="2514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E86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80" dirty="0"/>
          </a:p>
        </p:txBody>
      </p:sp>
      <p:sp>
        <p:nvSpPr>
          <p:cNvPr id="151" name="Text 45">
            <a:extLst>
              <a:ext uri="{FF2B5EF4-FFF2-40B4-BE49-F238E27FC236}">
                <a16:creationId xmlns:a16="http://schemas.microsoft.com/office/drawing/2014/main" id="{D4BA1D97-D9E8-C74D-2F5B-195970F7C999}"/>
              </a:ext>
            </a:extLst>
          </p:cNvPr>
          <p:cNvSpPr/>
          <p:nvPr/>
        </p:nvSpPr>
        <p:spPr>
          <a:xfrm>
            <a:off x="342900" y="3368129"/>
            <a:ext cx="6257330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2" name="Text 46">
            <a:extLst>
              <a:ext uri="{FF2B5EF4-FFF2-40B4-BE49-F238E27FC236}">
                <a16:creationId xmlns:a16="http://schemas.microsoft.com/office/drawing/2014/main" id="{9A3BBA1C-8D86-3BDD-250C-E846EC8AD133}"/>
              </a:ext>
            </a:extLst>
          </p:cNvPr>
          <p:cNvSpPr/>
          <p:nvPr/>
        </p:nvSpPr>
        <p:spPr>
          <a:xfrm>
            <a:off x="335027" y="3119438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560" dirty="0"/>
          </a:p>
        </p:txBody>
      </p:sp>
      <p:sp>
        <p:nvSpPr>
          <p:cNvPr id="153" name="Text 47">
            <a:extLst>
              <a:ext uri="{FF2B5EF4-FFF2-40B4-BE49-F238E27FC236}">
                <a16:creationId xmlns:a16="http://schemas.microsoft.com/office/drawing/2014/main" id="{69E84055-2DAD-32C8-E803-03744514980B}"/>
              </a:ext>
            </a:extLst>
          </p:cNvPr>
          <p:cNvSpPr/>
          <p:nvPr/>
        </p:nvSpPr>
        <p:spPr>
          <a:xfrm>
            <a:off x="500360" y="3068241"/>
            <a:ext cx="1445895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E Old West Hwy</a:t>
            </a:r>
            <a:endParaRPr lang="en-US" sz="650" dirty="0"/>
          </a:p>
        </p:txBody>
      </p:sp>
      <p:sp>
        <p:nvSpPr>
          <p:cNvPr id="154" name="Text 48">
            <a:extLst>
              <a:ext uri="{FF2B5EF4-FFF2-40B4-BE49-F238E27FC236}">
                <a16:creationId xmlns:a16="http://schemas.microsoft.com/office/drawing/2014/main" id="{DBD9D71F-CB41-A7DB-32D5-0AFCD086D37F}"/>
              </a:ext>
            </a:extLst>
          </p:cNvPr>
          <p:cNvSpPr/>
          <p:nvPr/>
        </p:nvSpPr>
        <p:spPr>
          <a:xfrm>
            <a:off x="491125" y="3174950"/>
            <a:ext cx="941948" cy="102543"/>
          </a:xfrm>
          <a:prstGeom prst="roundRect">
            <a:avLst>
              <a:gd name="adj" fmla="val 1362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CONTINUING DECLINE</a:t>
            </a:r>
            <a:endParaRPr lang="en-US" sz="530" dirty="0"/>
          </a:p>
        </p:txBody>
      </p:sp>
      <p:sp>
        <p:nvSpPr>
          <p:cNvPr id="155" name="Text 49">
            <a:extLst>
              <a:ext uri="{FF2B5EF4-FFF2-40B4-BE49-F238E27FC236}">
                <a16:creationId xmlns:a16="http://schemas.microsoft.com/office/drawing/2014/main" id="{8D23BE53-94FE-E475-29AB-F2D2BDEC10A5}"/>
              </a:ext>
            </a:extLst>
          </p:cNvPr>
          <p:cNvSpPr/>
          <p:nvPr/>
        </p:nvSpPr>
        <p:spPr>
          <a:xfrm>
            <a:off x="1871960" y="3108722"/>
            <a:ext cx="4456509" cy="128141"/>
          </a:xfrm>
          <a:prstGeom prst="roundRect">
            <a:avLst>
              <a:gd name="adj" fmla="val 1090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6" name="Text 50">
            <a:extLst>
              <a:ext uri="{FF2B5EF4-FFF2-40B4-BE49-F238E27FC236}">
                <a16:creationId xmlns:a16="http://schemas.microsoft.com/office/drawing/2014/main" id="{2CC975C1-382A-CED6-05CF-9001C84B3629}"/>
              </a:ext>
            </a:extLst>
          </p:cNvPr>
          <p:cNvSpPr/>
          <p:nvPr/>
        </p:nvSpPr>
        <p:spPr>
          <a:xfrm>
            <a:off x="1871960" y="3108722"/>
            <a:ext cx="614958" cy="128141"/>
          </a:xfrm>
          <a:prstGeom prst="roundRect">
            <a:avLst>
              <a:gd name="adj" fmla="val 10902"/>
            </a:avLst>
          </a:prstGeom>
          <a:gradFill rotWithShape="1">
            <a:gsLst>
              <a:gs pos="0">
                <a:srgbClr val="2A4070"/>
              </a:gs>
              <a:gs pos="100000">
                <a:srgbClr val="3A589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7" name="Text 51">
            <a:extLst>
              <a:ext uri="{FF2B5EF4-FFF2-40B4-BE49-F238E27FC236}">
                <a16:creationId xmlns:a16="http://schemas.microsoft.com/office/drawing/2014/main" id="{ED4D22AB-4971-3838-3F84-D6C435B8EC07}"/>
              </a:ext>
            </a:extLst>
          </p:cNvPr>
          <p:cNvSpPr/>
          <p:nvPr/>
        </p:nvSpPr>
        <p:spPr>
          <a:xfrm>
            <a:off x="6348770" y="3108127"/>
            <a:ext cx="2514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80" dirty="0"/>
          </a:p>
        </p:txBody>
      </p:sp>
      <p:sp>
        <p:nvSpPr>
          <p:cNvPr id="158" name="Text 52">
            <a:extLst>
              <a:ext uri="{FF2B5EF4-FFF2-40B4-BE49-F238E27FC236}">
                <a16:creationId xmlns:a16="http://schemas.microsoft.com/office/drawing/2014/main" id="{CB4E31A7-29E4-020B-F1AA-89D54C37BE2D}"/>
              </a:ext>
            </a:extLst>
          </p:cNvPr>
          <p:cNvSpPr/>
          <p:nvPr/>
        </p:nvSpPr>
        <p:spPr>
          <a:xfrm>
            <a:off x="342900" y="3768179"/>
            <a:ext cx="6257330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9" name="Text 53">
            <a:extLst>
              <a:ext uri="{FF2B5EF4-FFF2-40B4-BE49-F238E27FC236}">
                <a16:creationId xmlns:a16="http://schemas.microsoft.com/office/drawing/2014/main" id="{492EF5AE-DAE4-FE55-9CF7-84D064CE3BF7}"/>
              </a:ext>
            </a:extLst>
          </p:cNvPr>
          <p:cNvSpPr/>
          <p:nvPr/>
        </p:nvSpPr>
        <p:spPr>
          <a:xfrm>
            <a:off x="335027" y="3519488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560" dirty="0"/>
          </a:p>
        </p:txBody>
      </p:sp>
      <p:sp>
        <p:nvSpPr>
          <p:cNvPr id="160" name="Text 54">
            <a:extLst>
              <a:ext uri="{FF2B5EF4-FFF2-40B4-BE49-F238E27FC236}">
                <a16:creationId xmlns:a16="http://schemas.microsoft.com/office/drawing/2014/main" id="{B35922A8-AC7E-5036-C243-8DF8AB9219FB}"/>
              </a:ext>
            </a:extLst>
          </p:cNvPr>
          <p:cNvSpPr/>
          <p:nvPr/>
        </p:nvSpPr>
        <p:spPr>
          <a:xfrm>
            <a:off x="500360" y="3523357"/>
            <a:ext cx="1508760" cy="99120"/>
          </a:xfrm>
          <a:prstGeom prst="rect">
            <a:avLst/>
          </a:prstGeom>
          <a:noFill/>
          <a:ln/>
        </p:spPr>
        <p:txBody>
          <a:bodyPr wrap="none" lIns="0" tIns="0" rIns="57150" bIns="0" rtlCol="0" anchor="t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60 Corridor</a:t>
            </a:r>
            <a:endParaRPr lang="en-US" sz="650" dirty="0"/>
          </a:p>
        </p:txBody>
      </p:sp>
      <p:sp>
        <p:nvSpPr>
          <p:cNvPr id="161" name="Text 55">
            <a:extLst>
              <a:ext uri="{FF2B5EF4-FFF2-40B4-BE49-F238E27FC236}">
                <a16:creationId xmlns:a16="http://schemas.microsoft.com/office/drawing/2014/main" id="{55F249F5-8852-F4A0-83C7-72690A50BECE}"/>
              </a:ext>
            </a:extLst>
          </p:cNvPr>
          <p:cNvSpPr/>
          <p:nvPr/>
        </p:nvSpPr>
        <p:spPr>
          <a:xfrm>
            <a:off x="1871960" y="3508772"/>
            <a:ext cx="4456509" cy="128141"/>
          </a:xfrm>
          <a:prstGeom prst="roundRect">
            <a:avLst>
              <a:gd name="adj" fmla="val 1090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2" name="Text 56">
            <a:extLst>
              <a:ext uri="{FF2B5EF4-FFF2-40B4-BE49-F238E27FC236}">
                <a16:creationId xmlns:a16="http://schemas.microsoft.com/office/drawing/2014/main" id="{B32020FE-B6E9-7F2F-14FD-C383ED19E694}"/>
              </a:ext>
            </a:extLst>
          </p:cNvPr>
          <p:cNvSpPr/>
          <p:nvPr/>
        </p:nvSpPr>
        <p:spPr>
          <a:xfrm>
            <a:off x="1871960" y="3508772"/>
            <a:ext cx="458986" cy="128141"/>
          </a:xfrm>
          <a:prstGeom prst="roundRect">
            <a:avLst>
              <a:gd name="adj" fmla="val 10902"/>
            </a:avLst>
          </a:prstGeom>
          <a:gradFill rotWithShape="1">
            <a:gsLst>
              <a:gs pos="0">
                <a:srgbClr val="2A4070"/>
              </a:gs>
              <a:gs pos="100000">
                <a:srgbClr val="3A589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3" name="Text 57">
            <a:extLst>
              <a:ext uri="{FF2B5EF4-FFF2-40B4-BE49-F238E27FC236}">
                <a16:creationId xmlns:a16="http://schemas.microsoft.com/office/drawing/2014/main" id="{BC48FBE2-CD64-793A-EDE9-137A55B8C194}"/>
              </a:ext>
            </a:extLst>
          </p:cNvPr>
          <p:cNvSpPr/>
          <p:nvPr/>
        </p:nvSpPr>
        <p:spPr>
          <a:xfrm>
            <a:off x="6348770" y="3508177"/>
            <a:ext cx="2514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680" dirty="0"/>
          </a:p>
        </p:txBody>
      </p:sp>
      <p:sp>
        <p:nvSpPr>
          <p:cNvPr id="164" name="Text 58">
            <a:extLst>
              <a:ext uri="{FF2B5EF4-FFF2-40B4-BE49-F238E27FC236}">
                <a16:creationId xmlns:a16="http://schemas.microsoft.com/office/drawing/2014/main" id="{F4C2B0A7-A22C-3DD7-8346-A0B9312508C5}"/>
              </a:ext>
            </a:extLst>
          </p:cNvPr>
          <p:cNvSpPr/>
          <p:nvPr/>
        </p:nvSpPr>
        <p:spPr>
          <a:xfrm>
            <a:off x="342900" y="4168229"/>
            <a:ext cx="6257330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5" name="Text 59">
            <a:extLst>
              <a:ext uri="{FF2B5EF4-FFF2-40B4-BE49-F238E27FC236}">
                <a16:creationId xmlns:a16="http://schemas.microsoft.com/office/drawing/2014/main" id="{C10C7AF6-1C13-4814-732B-CA43AF58F932}"/>
              </a:ext>
            </a:extLst>
          </p:cNvPr>
          <p:cNvSpPr/>
          <p:nvPr/>
        </p:nvSpPr>
        <p:spPr>
          <a:xfrm>
            <a:off x="335027" y="3919537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560" dirty="0"/>
          </a:p>
        </p:txBody>
      </p:sp>
      <p:sp>
        <p:nvSpPr>
          <p:cNvPr id="166" name="Text 60">
            <a:extLst>
              <a:ext uri="{FF2B5EF4-FFF2-40B4-BE49-F238E27FC236}">
                <a16:creationId xmlns:a16="http://schemas.microsoft.com/office/drawing/2014/main" id="{129F7687-8F53-FF0D-F394-C57A7C334980}"/>
              </a:ext>
            </a:extLst>
          </p:cNvPr>
          <p:cNvSpPr/>
          <p:nvPr/>
        </p:nvSpPr>
        <p:spPr>
          <a:xfrm>
            <a:off x="500360" y="3868341"/>
            <a:ext cx="1445895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1550 W Apache Trail</a:t>
            </a:r>
            <a:endParaRPr lang="en-US" sz="650" dirty="0"/>
          </a:p>
        </p:txBody>
      </p:sp>
      <p:sp>
        <p:nvSpPr>
          <p:cNvPr id="167" name="Text 61">
            <a:extLst>
              <a:ext uri="{FF2B5EF4-FFF2-40B4-BE49-F238E27FC236}">
                <a16:creationId xmlns:a16="http://schemas.microsoft.com/office/drawing/2014/main" id="{6BE165B6-8838-2E14-1275-23F61A07E86B}"/>
              </a:ext>
            </a:extLst>
          </p:cNvPr>
          <p:cNvSpPr/>
          <p:nvPr/>
        </p:nvSpPr>
        <p:spPr>
          <a:xfrm>
            <a:off x="489351" y="3975050"/>
            <a:ext cx="1122899" cy="102543"/>
          </a:xfrm>
          <a:prstGeom prst="roundRect">
            <a:avLst>
              <a:gd name="adj" fmla="val 1362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 #8 — DECLINING WEST</a:t>
            </a:r>
            <a:endParaRPr lang="en-US" sz="530" dirty="0"/>
          </a:p>
        </p:txBody>
      </p:sp>
      <p:sp>
        <p:nvSpPr>
          <p:cNvPr id="168" name="Text 62">
            <a:extLst>
              <a:ext uri="{FF2B5EF4-FFF2-40B4-BE49-F238E27FC236}">
                <a16:creationId xmlns:a16="http://schemas.microsoft.com/office/drawing/2014/main" id="{71C20017-D604-6CBD-CFD8-BA76EFF949BD}"/>
              </a:ext>
            </a:extLst>
          </p:cNvPr>
          <p:cNvSpPr/>
          <p:nvPr/>
        </p:nvSpPr>
        <p:spPr>
          <a:xfrm>
            <a:off x="1871960" y="3908822"/>
            <a:ext cx="4456509" cy="128141"/>
          </a:xfrm>
          <a:prstGeom prst="roundRect">
            <a:avLst>
              <a:gd name="adj" fmla="val 1090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9" name="Text 63">
            <a:extLst>
              <a:ext uri="{FF2B5EF4-FFF2-40B4-BE49-F238E27FC236}">
                <a16:creationId xmlns:a16="http://schemas.microsoft.com/office/drawing/2014/main" id="{0C92D6A9-2E35-8935-752F-10D5929CD575}"/>
              </a:ext>
            </a:extLst>
          </p:cNvPr>
          <p:cNvSpPr/>
          <p:nvPr/>
        </p:nvSpPr>
        <p:spPr>
          <a:xfrm>
            <a:off x="1871960" y="3908822"/>
            <a:ext cx="307479" cy="128141"/>
          </a:xfrm>
          <a:prstGeom prst="roundRect">
            <a:avLst>
              <a:gd name="adj" fmla="val 10902"/>
            </a:avLst>
          </a:prstGeom>
          <a:gradFill rotWithShape="1">
            <a:gsLst>
              <a:gs pos="0">
                <a:srgbClr val="2A4070"/>
              </a:gs>
              <a:gs pos="100000">
                <a:srgbClr val="3A589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0" name="Text 64">
            <a:extLst>
              <a:ext uri="{FF2B5EF4-FFF2-40B4-BE49-F238E27FC236}">
                <a16:creationId xmlns:a16="http://schemas.microsoft.com/office/drawing/2014/main" id="{CF317C98-6DA4-8303-02F7-B5B0677E209F}"/>
              </a:ext>
            </a:extLst>
          </p:cNvPr>
          <p:cNvSpPr/>
          <p:nvPr/>
        </p:nvSpPr>
        <p:spPr>
          <a:xfrm>
            <a:off x="6348770" y="3908227"/>
            <a:ext cx="2514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171" name="Text 65">
            <a:extLst>
              <a:ext uri="{FF2B5EF4-FFF2-40B4-BE49-F238E27FC236}">
                <a16:creationId xmlns:a16="http://schemas.microsoft.com/office/drawing/2014/main" id="{319EC4BB-E02F-8C08-DE73-7F3FC994BC92}"/>
              </a:ext>
            </a:extLst>
          </p:cNvPr>
          <p:cNvSpPr/>
          <p:nvPr/>
        </p:nvSpPr>
        <p:spPr>
          <a:xfrm>
            <a:off x="342900" y="4568279"/>
            <a:ext cx="6257330" cy="952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2" name="Text 66">
            <a:extLst>
              <a:ext uri="{FF2B5EF4-FFF2-40B4-BE49-F238E27FC236}">
                <a16:creationId xmlns:a16="http://schemas.microsoft.com/office/drawing/2014/main" id="{FBFEA870-32E7-ACF0-E668-93A9B5B52FA4}"/>
              </a:ext>
            </a:extLst>
          </p:cNvPr>
          <p:cNvSpPr/>
          <p:nvPr/>
        </p:nvSpPr>
        <p:spPr>
          <a:xfrm>
            <a:off x="335027" y="4319588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560" dirty="0"/>
          </a:p>
        </p:txBody>
      </p:sp>
      <p:sp>
        <p:nvSpPr>
          <p:cNvPr id="173" name="Text 67">
            <a:extLst>
              <a:ext uri="{FF2B5EF4-FFF2-40B4-BE49-F238E27FC236}">
                <a16:creationId xmlns:a16="http://schemas.microsoft.com/office/drawing/2014/main" id="{CA78C569-81DD-74BA-C1A4-C22758D87FB0}"/>
              </a:ext>
            </a:extLst>
          </p:cNvPr>
          <p:cNvSpPr/>
          <p:nvPr/>
        </p:nvSpPr>
        <p:spPr>
          <a:xfrm>
            <a:off x="500360" y="4268391"/>
            <a:ext cx="1445895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2525 S Ironwood Dr</a:t>
            </a:r>
            <a:endParaRPr lang="en-US" sz="650" dirty="0"/>
          </a:p>
        </p:txBody>
      </p:sp>
      <p:sp>
        <p:nvSpPr>
          <p:cNvPr id="174" name="Text 68">
            <a:extLst>
              <a:ext uri="{FF2B5EF4-FFF2-40B4-BE49-F238E27FC236}">
                <a16:creationId xmlns:a16="http://schemas.microsoft.com/office/drawing/2014/main" id="{56CEEC3E-5DF9-8B45-260A-3D910B1098DB}"/>
              </a:ext>
            </a:extLst>
          </p:cNvPr>
          <p:cNvSpPr/>
          <p:nvPr/>
        </p:nvSpPr>
        <p:spPr>
          <a:xfrm>
            <a:off x="497293" y="4375100"/>
            <a:ext cx="312869" cy="102543"/>
          </a:xfrm>
          <a:prstGeom prst="roundRect">
            <a:avLst>
              <a:gd name="adj" fmla="val 1362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 #8</a:t>
            </a:r>
            <a:endParaRPr lang="en-US" sz="530" dirty="0"/>
          </a:p>
        </p:txBody>
      </p:sp>
      <p:sp>
        <p:nvSpPr>
          <p:cNvPr id="175" name="Text 69">
            <a:extLst>
              <a:ext uri="{FF2B5EF4-FFF2-40B4-BE49-F238E27FC236}">
                <a16:creationId xmlns:a16="http://schemas.microsoft.com/office/drawing/2014/main" id="{311156F8-0341-97C5-4CEB-CC59AA805209}"/>
              </a:ext>
            </a:extLst>
          </p:cNvPr>
          <p:cNvSpPr/>
          <p:nvPr/>
        </p:nvSpPr>
        <p:spPr>
          <a:xfrm>
            <a:off x="1871960" y="4308872"/>
            <a:ext cx="4456509" cy="128141"/>
          </a:xfrm>
          <a:prstGeom prst="roundRect">
            <a:avLst>
              <a:gd name="adj" fmla="val 1090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6" name="Text 70">
            <a:extLst>
              <a:ext uri="{FF2B5EF4-FFF2-40B4-BE49-F238E27FC236}">
                <a16:creationId xmlns:a16="http://schemas.microsoft.com/office/drawing/2014/main" id="{705CA6D6-A24E-F65D-171A-C5104B30E76D}"/>
              </a:ext>
            </a:extLst>
          </p:cNvPr>
          <p:cNvSpPr/>
          <p:nvPr/>
        </p:nvSpPr>
        <p:spPr>
          <a:xfrm>
            <a:off x="1871960" y="4308872"/>
            <a:ext cx="307479" cy="128141"/>
          </a:xfrm>
          <a:prstGeom prst="roundRect">
            <a:avLst>
              <a:gd name="adj" fmla="val 10902"/>
            </a:avLst>
          </a:prstGeom>
          <a:gradFill rotWithShape="1">
            <a:gsLst>
              <a:gs pos="0">
                <a:srgbClr val="2A4070"/>
              </a:gs>
              <a:gs pos="100000">
                <a:srgbClr val="3A589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7" name="Text 71">
            <a:extLst>
              <a:ext uri="{FF2B5EF4-FFF2-40B4-BE49-F238E27FC236}">
                <a16:creationId xmlns:a16="http://schemas.microsoft.com/office/drawing/2014/main" id="{0053DCAE-3C1B-1598-3A4D-884F9ECFA7E2}"/>
              </a:ext>
            </a:extLst>
          </p:cNvPr>
          <p:cNvSpPr/>
          <p:nvPr/>
        </p:nvSpPr>
        <p:spPr>
          <a:xfrm>
            <a:off x="6348770" y="4308277"/>
            <a:ext cx="2514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178" name="Text 72">
            <a:extLst>
              <a:ext uri="{FF2B5EF4-FFF2-40B4-BE49-F238E27FC236}">
                <a16:creationId xmlns:a16="http://schemas.microsoft.com/office/drawing/2014/main" id="{F566F054-4D89-2C15-4E62-B7F73A17287A}"/>
              </a:ext>
            </a:extLst>
          </p:cNvPr>
          <p:cNvSpPr/>
          <p:nvPr/>
        </p:nvSpPr>
        <p:spPr>
          <a:xfrm>
            <a:off x="335027" y="4724400"/>
            <a:ext cx="17320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56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560" dirty="0"/>
          </a:p>
        </p:txBody>
      </p:sp>
      <p:sp>
        <p:nvSpPr>
          <p:cNvPr id="179" name="Text 73">
            <a:extLst>
              <a:ext uri="{FF2B5EF4-FFF2-40B4-BE49-F238E27FC236}">
                <a16:creationId xmlns:a16="http://schemas.microsoft.com/office/drawing/2014/main" id="{3D16CA0B-EF8B-0C0F-632D-661B70175C95}"/>
              </a:ext>
            </a:extLst>
          </p:cNvPr>
          <p:cNvSpPr/>
          <p:nvPr/>
        </p:nvSpPr>
        <p:spPr>
          <a:xfrm>
            <a:off x="500360" y="4673203"/>
            <a:ext cx="1445895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80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251 E 29th Ave</a:t>
            </a:r>
            <a:endParaRPr lang="en-US" sz="650" dirty="0"/>
          </a:p>
        </p:txBody>
      </p:sp>
      <p:sp>
        <p:nvSpPr>
          <p:cNvPr id="180" name="Text 74">
            <a:extLst>
              <a:ext uri="{FF2B5EF4-FFF2-40B4-BE49-F238E27FC236}">
                <a16:creationId xmlns:a16="http://schemas.microsoft.com/office/drawing/2014/main" id="{FB57ECFE-BDD6-6E99-7187-327F2587E73B}"/>
              </a:ext>
            </a:extLst>
          </p:cNvPr>
          <p:cNvSpPr/>
          <p:nvPr/>
        </p:nvSpPr>
        <p:spPr>
          <a:xfrm>
            <a:off x="492234" y="4779913"/>
            <a:ext cx="828854" cy="102543"/>
          </a:xfrm>
          <a:prstGeom prst="roundRect">
            <a:avLst>
              <a:gd name="adj" fmla="val 1362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 ELIMINATION</a:t>
            </a:r>
            <a:endParaRPr lang="en-US" sz="530" dirty="0"/>
          </a:p>
        </p:txBody>
      </p:sp>
      <p:sp>
        <p:nvSpPr>
          <p:cNvPr id="181" name="Text 75">
            <a:extLst>
              <a:ext uri="{FF2B5EF4-FFF2-40B4-BE49-F238E27FC236}">
                <a16:creationId xmlns:a16="http://schemas.microsoft.com/office/drawing/2014/main" id="{C45D661B-4FC5-E876-B266-468242FE4CC0}"/>
              </a:ext>
            </a:extLst>
          </p:cNvPr>
          <p:cNvSpPr/>
          <p:nvPr/>
        </p:nvSpPr>
        <p:spPr>
          <a:xfrm>
            <a:off x="1871960" y="4713684"/>
            <a:ext cx="4456509" cy="128141"/>
          </a:xfrm>
          <a:prstGeom prst="roundRect">
            <a:avLst>
              <a:gd name="adj" fmla="val 1090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2" name="Text 76">
            <a:extLst>
              <a:ext uri="{FF2B5EF4-FFF2-40B4-BE49-F238E27FC236}">
                <a16:creationId xmlns:a16="http://schemas.microsoft.com/office/drawing/2014/main" id="{C745EE7D-3D40-CBA1-1D36-AA0D26707352}"/>
              </a:ext>
            </a:extLst>
          </p:cNvPr>
          <p:cNvSpPr/>
          <p:nvPr/>
        </p:nvSpPr>
        <p:spPr>
          <a:xfrm>
            <a:off x="1871960" y="4713684"/>
            <a:ext cx="151507" cy="128141"/>
          </a:xfrm>
          <a:prstGeom prst="roundRect">
            <a:avLst>
              <a:gd name="adj" fmla="val 10902"/>
            </a:avLst>
          </a:prstGeom>
          <a:gradFill rotWithShape="1">
            <a:gsLst>
              <a:gs pos="0">
                <a:srgbClr val="2A4070"/>
              </a:gs>
              <a:gs pos="100000">
                <a:srgbClr val="3A589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3" name="Text 77">
            <a:extLst>
              <a:ext uri="{FF2B5EF4-FFF2-40B4-BE49-F238E27FC236}">
                <a16:creationId xmlns:a16="http://schemas.microsoft.com/office/drawing/2014/main" id="{B6620C78-6ABB-0AE1-20A2-05D61A9AEE99}"/>
              </a:ext>
            </a:extLst>
          </p:cNvPr>
          <p:cNvSpPr/>
          <p:nvPr/>
        </p:nvSpPr>
        <p:spPr>
          <a:xfrm>
            <a:off x="6348770" y="4713089"/>
            <a:ext cx="2514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80" dirty="0"/>
          </a:p>
        </p:txBody>
      </p:sp>
      <p:sp>
        <p:nvSpPr>
          <p:cNvPr id="184" name="Text 101">
            <a:extLst>
              <a:ext uri="{FF2B5EF4-FFF2-40B4-BE49-F238E27FC236}">
                <a16:creationId xmlns:a16="http://schemas.microsoft.com/office/drawing/2014/main" id="{18FC84B2-43F8-1B5A-F7BC-FB46AA6D458A}"/>
              </a:ext>
            </a:extLst>
          </p:cNvPr>
          <p:cNvSpPr/>
          <p:nvPr/>
        </p:nvSpPr>
        <p:spPr>
          <a:xfrm>
            <a:off x="2314724" y="844768"/>
            <a:ext cx="7590" cy="29170"/>
          </a:xfrm>
          <a:prstGeom prst="rect">
            <a:avLst/>
          </a:prstGeom>
          <a:solidFill>
            <a:srgbClr val="8FA3C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5" name="Text 102">
            <a:extLst>
              <a:ext uri="{FF2B5EF4-FFF2-40B4-BE49-F238E27FC236}">
                <a16:creationId xmlns:a16="http://schemas.microsoft.com/office/drawing/2014/main" id="{5540C635-8277-57DE-B39E-D86BAFAE2130}"/>
              </a:ext>
            </a:extLst>
          </p:cNvPr>
          <p:cNvSpPr/>
          <p:nvPr/>
        </p:nvSpPr>
        <p:spPr>
          <a:xfrm>
            <a:off x="3200549" y="844768"/>
            <a:ext cx="7590" cy="29170"/>
          </a:xfrm>
          <a:prstGeom prst="rect">
            <a:avLst/>
          </a:prstGeom>
          <a:solidFill>
            <a:srgbClr val="8FA3C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6" name="Text 103">
            <a:extLst>
              <a:ext uri="{FF2B5EF4-FFF2-40B4-BE49-F238E27FC236}">
                <a16:creationId xmlns:a16="http://schemas.microsoft.com/office/drawing/2014/main" id="{9BE72577-40E8-2E8A-0676-7B28B589CE68}"/>
              </a:ext>
            </a:extLst>
          </p:cNvPr>
          <p:cNvSpPr/>
          <p:nvPr/>
        </p:nvSpPr>
        <p:spPr>
          <a:xfrm>
            <a:off x="4086225" y="844768"/>
            <a:ext cx="7590" cy="29170"/>
          </a:xfrm>
          <a:prstGeom prst="rect">
            <a:avLst/>
          </a:prstGeom>
          <a:solidFill>
            <a:srgbClr val="8FA3C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7" name="Text 104">
            <a:extLst>
              <a:ext uri="{FF2B5EF4-FFF2-40B4-BE49-F238E27FC236}">
                <a16:creationId xmlns:a16="http://schemas.microsoft.com/office/drawing/2014/main" id="{BDCD947A-886A-786B-737D-14BDB5381423}"/>
              </a:ext>
            </a:extLst>
          </p:cNvPr>
          <p:cNvSpPr/>
          <p:nvPr/>
        </p:nvSpPr>
        <p:spPr>
          <a:xfrm>
            <a:off x="4972050" y="844768"/>
            <a:ext cx="7590" cy="29170"/>
          </a:xfrm>
          <a:prstGeom prst="rect">
            <a:avLst/>
          </a:prstGeom>
          <a:solidFill>
            <a:srgbClr val="8FA3C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8" name="Text 105">
            <a:extLst>
              <a:ext uri="{FF2B5EF4-FFF2-40B4-BE49-F238E27FC236}">
                <a16:creationId xmlns:a16="http://schemas.microsoft.com/office/drawing/2014/main" id="{AFD37BC9-EA84-46BF-7353-3F129F8686F2}"/>
              </a:ext>
            </a:extLst>
          </p:cNvPr>
          <p:cNvSpPr/>
          <p:nvPr/>
        </p:nvSpPr>
        <p:spPr>
          <a:xfrm>
            <a:off x="5857726" y="844768"/>
            <a:ext cx="7590" cy="29170"/>
          </a:xfrm>
          <a:prstGeom prst="rect">
            <a:avLst/>
          </a:prstGeom>
          <a:solidFill>
            <a:srgbClr val="8FA3C8">
              <a:alpha val="14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50000">
                <a:srgbClr val="E8C9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287220" y="0"/>
            <a:ext cx="1856780" cy="1571030"/>
          </a:xfrm>
          <a:prstGeom prst="ellipse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143250"/>
            <a:ext cx="1285280" cy="1714500"/>
          </a:xfrm>
          <a:prstGeom prst="ellipse">
            <a:avLst/>
          </a:prstGeom>
          <a:gradFill rotWithShape="1">
            <a:gsLst>
              <a:gs pos="0">
                <a:srgbClr val="4DA6FF">
                  <a:alpha val="6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42900" y="214610"/>
            <a:ext cx="9050274" cy="251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800" b="1" kern="0" spc="-36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Year-Over-Year Location Shift Analysis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42900" y="487561"/>
            <a:ext cx="9304020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i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offense geography changed across 2023, 2024, and 2025</a:t>
            </a:r>
            <a:endParaRPr lang="en-US" sz="840" dirty="0"/>
          </a:p>
        </p:txBody>
      </p:sp>
      <p:sp>
        <p:nvSpPr>
          <p:cNvPr id="7" name="Text 5"/>
          <p:cNvSpPr/>
          <p:nvPr/>
        </p:nvSpPr>
        <p:spPr>
          <a:xfrm>
            <a:off x="342900" y="704701"/>
            <a:ext cx="514350" cy="21580"/>
          </a:xfrm>
          <a:prstGeom prst="roundRect">
            <a:avLst>
              <a:gd name="adj" fmla="val 64736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2900" y="826591"/>
            <a:ext cx="8458200" cy="219373"/>
          </a:xfrm>
          <a:prstGeom prst="roundRect">
            <a:avLst>
              <a:gd name="adj" fmla="val 19683"/>
            </a:avLst>
          </a:prstGeom>
          <a:solidFill>
            <a:srgbClr val="C9A84C">
              <a:alpha val="7000"/>
            </a:srgbClr>
          </a:solidFill>
          <a:ln w="9525">
            <a:solidFill>
              <a:srgbClr val="C9A84C">
                <a:alpha val="22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8745" y="882848"/>
            <a:ext cx="743739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TREND</a:t>
            </a:r>
            <a:endParaRPr lang="en-US" sz="560" dirty="0"/>
          </a:p>
        </p:txBody>
      </p:sp>
      <p:sp>
        <p:nvSpPr>
          <p:cNvPr id="10" name="Text 8"/>
          <p:cNvSpPr/>
          <p:nvPr/>
        </p:nvSpPr>
        <p:spPr>
          <a:xfrm>
            <a:off x="1201192" y="871538"/>
            <a:ext cx="51372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2023: 641</a:t>
            </a:r>
            <a:endParaRPr lang="en-US" sz="680" dirty="0"/>
          </a:p>
        </p:txBody>
      </p:sp>
      <p:sp>
        <p:nvSpPr>
          <p:cNvPr id="11" name="Text 9"/>
          <p:cNvSpPr/>
          <p:nvPr/>
        </p:nvSpPr>
        <p:spPr>
          <a:xfrm>
            <a:off x="1732955" y="874365"/>
            <a:ext cx="90696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6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1880146" y="871538"/>
            <a:ext cx="51372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2024: 647</a:t>
            </a:r>
            <a:endParaRPr lang="en-US" sz="680" dirty="0"/>
          </a:p>
        </p:txBody>
      </p:sp>
      <p:sp>
        <p:nvSpPr>
          <p:cNvPr id="13" name="Text 11"/>
          <p:cNvSpPr/>
          <p:nvPr/>
        </p:nvSpPr>
        <p:spPr>
          <a:xfrm>
            <a:off x="2401162" y="872579"/>
            <a:ext cx="306797" cy="127397"/>
          </a:xfrm>
          <a:prstGeom prst="roundRect">
            <a:avLst>
              <a:gd name="adj" fmla="val 22928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90" b="1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+0.9%</a:t>
            </a:r>
            <a:endParaRPr lang="en-US" sz="590" dirty="0"/>
          </a:p>
        </p:txBody>
      </p:sp>
      <p:sp>
        <p:nvSpPr>
          <p:cNvPr id="14" name="Text 12"/>
          <p:cNvSpPr/>
          <p:nvPr/>
        </p:nvSpPr>
        <p:spPr>
          <a:xfrm>
            <a:off x="2769691" y="874365"/>
            <a:ext cx="90696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65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2916882" y="871538"/>
            <a:ext cx="51372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F0F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2025: 732</a:t>
            </a:r>
            <a:endParaRPr lang="en-US" sz="680" dirty="0"/>
          </a:p>
        </p:txBody>
      </p:sp>
      <p:sp>
        <p:nvSpPr>
          <p:cNvPr id="16" name="Text 14"/>
          <p:cNvSpPr/>
          <p:nvPr/>
        </p:nvSpPr>
        <p:spPr>
          <a:xfrm>
            <a:off x="3437483" y="872579"/>
            <a:ext cx="349151" cy="127397"/>
          </a:xfrm>
          <a:prstGeom prst="roundRect">
            <a:avLst>
              <a:gd name="adj" fmla="val 22928"/>
            </a:avLst>
          </a:prstGeom>
          <a:solidFill>
            <a:srgbClr val="FF9632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90" b="1" dirty="0">
                <a:solidFill>
                  <a:srgbClr val="FFB4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+13.1%</a:t>
            </a:r>
            <a:endParaRPr lang="en-US" sz="590" dirty="0"/>
          </a:p>
        </p:txBody>
      </p:sp>
      <p:sp>
        <p:nvSpPr>
          <p:cNvPr id="17" name="Text 15"/>
          <p:cNvSpPr/>
          <p:nvPr/>
        </p:nvSpPr>
        <p:spPr>
          <a:xfrm>
            <a:off x="7803654" y="877193"/>
            <a:ext cx="99176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i="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Total: 2,020 cases</a:t>
            </a:r>
            <a:endParaRPr lang="en-US" sz="620" dirty="0"/>
          </a:p>
        </p:txBody>
      </p:sp>
      <p:sp>
        <p:nvSpPr>
          <p:cNvPr id="18" name="Text 16"/>
          <p:cNvSpPr/>
          <p:nvPr/>
        </p:nvSpPr>
        <p:spPr>
          <a:xfrm>
            <a:off x="342900" y="1116955"/>
            <a:ext cx="2752427" cy="3169146"/>
          </a:xfrm>
          <a:prstGeom prst="roundRect">
            <a:avLst>
              <a:gd name="adj" fmla="val 2584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66725" y="1548705"/>
            <a:ext cx="2504777" cy="9525"/>
          </a:xfrm>
          <a:prstGeom prst="rect">
            <a:avLst/>
          </a:prstGeom>
          <a:solidFill>
            <a:srgbClr val="C9A84C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66725" y="1244798"/>
            <a:ext cx="228600" cy="228600"/>
          </a:xfrm>
          <a:prstGeom prst="ellipse">
            <a:avLst/>
          </a:prstGeom>
          <a:solidFill>
            <a:srgbClr val="C9A84C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731" y="1292804"/>
            <a:ext cx="132588" cy="132588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766316" y="1226790"/>
            <a:ext cx="1679838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kern="0" spc="63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RISING LOCATIONS</a:t>
            </a:r>
            <a:endParaRPr lang="en-US" sz="790" dirty="0"/>
          </a:p>
        </p:txBody>
      </p:sp>
      <p:sp>
        <p:nvSpPr>
          <p:cNvPr id="23" name="Text 20"/>
          <p:cNvSpPr/>
          <p:nvPr/>
        </p:nvSpPr>
        <p:spPr>
          <a:xfrm>
            <a:off x="766316" y="1384846"/>
            <a:ext cx="1679838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kern="0" spc="22" dirty="0">
                <a:solidFill>
                  <a:srgbClr val="C9A84C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Increasing case volume — requires attention</a:t>
            </a:r>
            <a:endParaRPr lang="en-US" sz="560" dirty="0"/>
          </a:p>
        </p:txBody>
      </p:sp>
      <p:sp>
        <p:nvSpPr>
          <p:cNvPr id="24" name="Text 21"/>
          <p:cNvSpPr/>
          <p:nvPr/>
        </p:nvSpPr>
        <p:spPr>
          <a:xfrm>
            <a:off x="466725" y="1629221"/>
            <a:ext cx="2504777" cy="496044"/>
          </a:xfrm>
          <a:prstGeom prst="roundRect">
            <a:avLst>
              <a:gd name="adj" fmla="val 9985"/>
            </a:avLst>
          </a:prstGeom>
          <a:solidFill>
            <a:srgbClr val="C9A84C">
              <a:alpha val="6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466725" y="1629221"/>
            <a:ext cx="19050" cy="496044"/>
          </a:xfrm>
          <a:custGeom>
            <a:avLst/>
            <a:gdLst/>
            <a:ahLst/>
            <a:cxnLst/>
            <a:rect l="l" t="t" r="r" b="b"/>
            <a:pathLst>
              <a:path w="19050" h="4960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485555"/>
                </a:lnTo>
                <a:lnTo>
                  <a:pt x="16669" y="483573"/>
                </a:lnTo>
                <a:lnTo>
                  <a:pt x="14288" y="481316"/>
                </a:lnTo>
                <a:lnTo>
                  <a:pt x="11906" y="478727"/>
                </a:lnTo>
                <a:lnTo>
                  <a:pt x="9525" y="475717"/>
                </a:lnTo>
                <a:lnTo>
                  <a:pt x="7144" y="472139"/>
                </a:lnTo>
                <a:lnTo>
                  <a:pt x="4763" y="467706"/>
                </a:lnTo>
                <a:lnTo>
                  <a:pt x="2381" y="461687"/>
                </a:lnTo>
                <a:lnTo>
                  <a:pt x="0" y="446514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550515" y="1678632"/>
            <a:ext cx="2591872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N Idaho Rd</a:t>
            </a:r>
            <a:endParaRPr lang="en-US" sz="730" dirty="0"/>
          </a:p>
        </p:txBody>
      </p:sp>
      <p:sp>
        <p:nvSpPr>
          <p:cNvPr id="27" name="Text 24"/>
          <p:cNvSpPr/>
          <p:nvPr/>
        </p:nvSpPr>
        <p:spPr>
          <a:xfrm>
            <a:off x="550515" y="1803648"/>
            <a:ext cx="259187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-7" dirty="0">
                <a:solidFill>
                  <a:srgbClr val="E8C9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→ 11 → 16  (+300% over 3 yrs)</a:t>
            </a:r>
            <a:endParaRPr lang="en-US" sz="680" dirty="0"/>
          </a:p>
        </p:txBody>
      </p:sp>
      <p:sp>
        <p:nvSpPr>
          <p:cNvPr id="28" name="Text 25"/>
          <p:cNvSpPr/>
          <p:nvPr/>
        </p:nvSpPr>
        <p:spPr>
          <a:xfrm>
            <a:off x="540426" y="1954709"/>
            <a:ext cx="1029084" cy="121146"/>
          </a:xfrm>
          <a:prstGeom prst="roundRect">
            <a:avLst>
              <a:gd name="adj" fmla="val 24111"/>
            </a:avLst>
          </a:prstGeom>
          <a:solidFill>
            <a:srgbClr val="FF3C3C">
              <a:alpha val="2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CRITICAL ESCALATION</a:t>
            </a:r>
            <a:endParaRPr lang="en-US" sz="530" dirty="0"/>
          </a:p>
        </p:txBody>
      </p:sp>
      <p:sp>
        <p:nvSpPr>
          <p:cNvPr id="29" name="Text 26"/>
          <p:cNvSpPr/>
          <p:nvPr/>
        </p:nvSpPr>
        <p:spPr>
          <a:xfrm>
            <a:off x="466725" y="2160687"/>
            <a:ext cx="2504777" cy="496044"/>
          </a:xfrm>
          <a:prstGeom prst="roundRect">
            <a:avLst>
              <a:gd name="adj" fmla="val 9985"/>
            </a:avLst>
          </a:prstGeom>
          <a:solidFill>
            <a:srgbClr val="FF5B5B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7"/>
          <p:cNvSpPr/>
          <p:nvPr/>
        </p:nvSpPr>
        <p:spPr>
          <a:xfrm>
            <a:off x="466725" y="2160687"/>
            <a:ext cx="19050" cy="496044"/>
          </a:xfrm>
          <a:custGeom>
            <a:avLst/>
            <a:gdLst/>
            <a:ahLst/>
            <a:cxnLst/>
            <a:rect l="l" t="t" r="r" b="b"/>
            <a:pathLst>
              <a:path w="19050" h="4960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485555"/>
                </a:lnTo>
                <a:lnTo>
                  <a:pt x="16669" y="483573"/>
                </a:lnTo>
                <a:lnTo>
                  <a:pt x="14288" y="481316"/>
                </a:lnTo>
                <a:lnTo>
                  <a:pt x="11906" y="478727"/>
                </a:lnTo>
                <a:lnTo>
                  <a:pt x="9525" y="475717"/>
                </a:lnTo>
                <a:lnTo>
                  <a:pt x="7144" y="472139"/>
                </a:lnTo>
                <a:lnTo>
                  <a:pt x="4763" y="467706"/>
                </a:lnTo>
                <a:lnTo>
                  <a:pt x="2381" y="461687"/>
                </a:lnTo>
                <a:lnTo>
                  <a:pt x="0" y="446514"/>
                </a:lnTo>
                <a:close/>
              </a:path>
            </a:pathLst>
          </a:custGeom>
          <a:solidFill>
            <a:srgbClr val="FF5B5B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550515" y="2210098"/>
            <a:ext cx="2591872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1101 N Idaho Rd</a:t>
            </a:r>
            <a:endParaRPr lang="en-US" sz="730" dirty="0"/>
          </a:p>
        </p:txBody>
      </p:sp>
      <p:sp>
        <p:nvSpPr>
          <p:cNvPr id="32" name="Text 29"/>
          <p:cNvSpPr/>
          <p:nvPr/>
        </p:nvSpPr>
        <p:spPr>
          <a:xfrm>
            <a:off x="550515" y="2335113"/>
            <a:ext cx="259187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-7" dirty="0">
                <a:solidFill>
                  <a:srgbClr val="E8C9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→ 0 → 5</a:t>
            </a:r>
            <a:endParaRPr lang="en-US" sz="680" dirty="0"/>
          </a:p>
        </p:txBody>
      </p:sp>
      <p:sp>
        <p:nvSpPr>
          <p:cNvPr id="33" name="Text 30"/>
          <p:cNvSpPr/>
          <p:nvPr/>
        </p:nvSpPr>
        <p:spPr>
          <a:xfrm>
            <a:off x="534408" y="2486174"/>
            <a:ext cx="1642982" cy="121146"/>
          </a:xfrm>
          <a:prstGeom prst="roundRect">
            <a:avLst>
              <a:gd name="adj" fmla="val 24111"/>
            </a:avLst>
          </a:prstGeom>
          <a:solidFill>
            <a:srgbClr val="FF3C3C">
              <a:alpha val="2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NEW 2025 HOTSPOT — SEX OFFENSES</a:t>
            </a:r>
            <a:endParaRPr lang="en-US" sz="530" dirty="0"/>
          </a:p>
        </p:txBody>
      </p:sp>
      <p:sp>
        <p:nvSpPr>
          <p:cNvPr id="34" name="Text 31"/>
          <p:cNvSpPr/>
          <p:nvPr/>
        </p:nvSpPr>
        <p:spPr>
          <a:xfrm>
            <a:off x="466725" y="2692152"/>
            <a:ext cx="2504777" cy="502890"/>
          </a:xfrm>
          <a:prstGeom prst="roundRect">
            <a:avLst>
              <a:gd name="adj" fmla="val 9849"/>
            </a:avLst>
          </a:prstGeom>
          <a:solidFill>
            <a:srgbClr val="C9A84C">
              <a:alpha val="9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32"/>
          <p:cNvSpPr/>
          <p:nvPr/>
        </p:nvSpPr>
        <p:spPr>
          <a:xfrm>
            <a:off x="466725" y="2692152"/>
            <a:ext cx="19050" cy="502890"/>
          </a:xfrm>
          <a:custGeom>
            <a:avLst/>
            <a:gdLst/>
            <a:ahLst/>
            <a:cxnLst/>
            <a:rect l="l" t="t" r="r" b="b"/>
            <a:pathLst>
              <a:path w="19050" h="502890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492401"/>
                </a:lnTo>
                <a:lnTo>
                  <a:pt x="16669" y="490419"/>
                </a:lnTo>
                <a:lnTo>
                  <a:pt x="14288" y="488162"/>
                </a:lnTo>
                <a:lnTo>
                  <a:pt x="11906" y="485573"/>
                </a:lnTo>
                <a:lnTo>
                  <a:pt x="9525" y="482563"/>
                </a:lnTo>
                <a:lnTo>
                  <a:pt x="7144" y="478985"/>
                </a:lnTo>
                <a:lnTo>
                  <a:pt x="4763" y="474552"/>
                </a:lnTo>
                <a:lnTo>
                  <a:pt x="2381" y="468533"/>
                </a:lnTo>
                <a:lnTo>
                  <a:pt x="0" y="453360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3"/>
          <p:cNvSpPr/>
          <p:nvPr/>
        </p:nvSpPr>
        <p:spPr>
          <a:xfrm>
            <a:off x="550515" y="2744986"/>
            <a:ext cx="981120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</a:t>
            </a:r>
            <a:endParaRPr lang="en-US" sz="730" dirty="0"/>
          </a:p>
        </p:txBody>
      </p:sp>
      <p:sp>
        <p:nvSpPr>
          <p:cNvPr id="37" name="Text 34"/>
          <p:cNvSpPr/>
          <p:nvPr/>
        </p:nvSpPr>
        <p:spPr>
          <a:xfrm>
            <a:off x="1485602" y="2741563"/>
            <a:ext cx="19350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#1</a:t>
            </a:r>
            <a:endParaRPr lang="en-US" sz="620" dirty="0"/>
          </a:p>
        </p:txBody>
      </p:sp>
      <p:sp>
        <p:nvSpPr>
          <p:cNvPr id="38" name="Text 35"/>
          <p:cNvSpPr/>
          <p:nvPr/>
        </p:nvSpPr>
        <p:spPr>
          <a:xfrm>
            <a:off x="550515" y="2873425"/>
            <a:ext cx="259187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-7" dirty="0">
                <a:solidFill>
                  <a:srgbClr val="E8C9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→ 31 → 29  (Peaked 2024, Sustained)</a:t>
            </a:r>
            <a:endParaRPr lang="en-US" sz="680" dirty="0"/>
          </a:p>
        </p:txBody>
      </p:sp>
      <p:sp>
        <p:nvSpPr>
          <p:cNvPr id="39" name="Text 36"/>
          <p:cNvSpPr/>
          <p:nvPr/>
        </p:nvSpPr>
        <p:spPr>
          <a:xfrm>
            <a:off x="537079" y="3024485"/>
            <a:ext cx="1370493" cy="121146"/>
          </a:xfrm>
          <a:prstGeom prst="roundRect">
            <a:avLst>
              <a:gd name="adj" fmla="val 24111"/>
            </a:avLst>
          </a:prstGeom>
          <a:solidFill>
            <a:srgbClr val="8FA3C8">
              <a:alpha val="13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CONSISTENTLY #1 — ALL 3 YEARS</a:t>
            </a:r>
            <a:endParaRPr lang="en-US" sz="530" dirty="0"/>
          </a:p>
        </p:txBody>
      </p:sp>
      <p:sp>
        <p:nvSpPr>
          <p:cNvPr id="40" name="Text 37"/>
          <p:cNvSpPr/>
          <p:nvPr/>
        </p:nvSpPr>
        <p:spPr>
          <a:xfrm>
            <a:off x="466725" y="3593604"/>
            <a:ext cx="2504777" cy="614552"/>
          </a:xfrm>
          <a:prstGeom prst="roundRect">
            <a:avLst>
              <a:gd name="adj" fmla="val 8060"/>
            </a:avLst>
          </a:prstGeom>
          <a:solidFill>
            <a:srgbClr val="FF5B5B">
              <a:alpha val="7000"/>
            </a:srgbClr>
          </a:solidFill>
          <a:ln w="9525">
            <a:solidFill>
              <a:srgbClr val="FF5B5B">
                <a:alpha val="22000"/>
              </a:srgbClr>
            </a:solidFill>
          </a:ln>
        </p:spPr>
        <p:txBody>
          <a:bodyPr wrap="square" lIns="78740" tIns="57150" rIns="78740" bIns="57150" rtlCol="0" anchor="t"/>
          <a:lstStyle/>
          <a:p>
            <a:pPr marL="0" indent="0" algn="l">
              <a:buNone/>
            </a:pPr>
            <a:r>
              <a:rPr lang="en-US" sz="560" b="1" kern="0" spc="45" dirty="0">
                <a:solidFill>
                  <a:srgbClr val="F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IDAHO ROAD CORRIDOR TOTAL</a:t>
            </a:r>
            <a:endParaRPr lang="en-US" sz="560" dirty="0"/>
          </a:p>
          <a:p>
            <a:pPr marL="0" indent="0" algn="l"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 → 11 → 21 cases</a:t>
            </a:r>
            <a:endParaRPr lang="en-US" sz="560" dirty="0"/>
          </a:p>
          <a:p>
            <a:pPr marL="0" indent="0" algn="l"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1001 + 1101 N Idaho Rd | </a:t>
            </a:r>
            <a:endParaRPr lang="en-US" sz="560" dirty="0"/>
          </a:p>
          <a:p>
            <a:pPr marL="0" indent="0" algn="l">
              <a:buNone/>
            </a:pPr>
            <a:r>
              <a:rPr lang="en-US" sz="590" b="1" dirty="0">
                <a:solidFill>
                  <a:srgbClr val="FFB4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+320% growth</a:t>
            </a:r>
            <a:endParaRPr lang="en-US" sz="560" dirty="0"/>
          </a:p>
        </p:txBody>
      </p:sp>
      <p:sp>
        <p:nvSpPr>
          <p:cNvPr id="41" name="Text 38"/>
          <p:cNvSpPr/>
          <p:nvPr/>
        </p:nvSpPr>
        <p:spPr>
          <a:xfrm>
            <a:off x="3195638" y="1116955"/>
            <a:ext cx="2752576" cy="3269150"/>
          </a:xfrm>
          <a:prstGeom prst="roundRect">
            <a:avLst>
              <a:gd name="adj" fmla="val 2584"/>
            </a:avLst>
          </a:prstGeom>
          <a:solidFill>
            <a:srgbClr val="4DA6FF">
              <a:alpha val="9000"/>
            </a:srgbClr>
          </a:solidFill>
          <a:ln w="9525">
            <a:solidFill>
              <a:srgbClr val="4DA6FF">
                <a:alpha val="3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9"/>
          <p:cNvSpPr/>
          <p:nvPr/>
        </p:nvSpPr>
        <p:spPr>
          <a:xfrm>
            <a:off x="3319463" y="1548705"/>
            <a:ext cx="2504926" cy="9525"/>
          </a:xfrm>
          <a:prstGeom prst="rect">
            <a:avLst/>
          </a:prstGeom>
          <a:solidFill>
            <a:srgbClr val="4DA6FF">
              <a:alpha val="3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40"/>
          <p:cNvSpPr/>
          <p:nvPr/>
        </p:nvSpPr>
        <p:spPr>
          <a:xfrm>
            <a:off x="3319463" y="1244798"/>
            <a:ext cx="228600" cy="228600"/>
          </a:xfrm>
          <a:prstGeom prst="ellipse">
            <a:avLst/>
          </a:prstGeom>
          <a:solidFill>
            <a:srgbClr val="4DA6FF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67469" y="1292804"/>
            <a:ext cx="132588" cy="132588"/>
          </a:xfrm>
          <a:prstGeom prst="rect">
            <a:avLst/>
          </a:prstGeom>
        </p:spPr>
      </p:pic>
      <p:sp>
        <p:nvSpPr>
          <p:cNvPr id="45" name="Text 41"/>
          <p:cNvSpPr/>
          <p:nvPr/>
        </p:nvSpPr>
        <p:spPr>
          <a:xfrm>
            <a:off x="3619054" y="1226790"/>
            <a:ext cx="1839129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kern="0" spc="63" dirty="0">
                <a:solidFill>
                  <a:srgbClr val="4DA6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DECLINING LOCATIONS</a:t>
            </a:r>
            <a:endParaRPr lang="en-US" sz="790" dirty="0"/>
          </a:p>
        </p:txBody>
      </p:sp>
      <p:sp>
        <p:nvSpPr>
          <p:cNvPr id="46" name="Text 42"/>
          <p:cNvSpPr/>
          <p:nvPr/>
        </p:nvSpPr>
        <p:spPr>
          <a:xfrm>
            <a:off x="3619054" y="1384846"/>
            <a:ext cx="1839129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kern="0" spc="22" dirty="0">
                <a:solidFill>
                  <a:srgbClr val="4DA6F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Decreasing case volume — enforcement working</a:t>
            </a:r>
            <a:endParaRPr lang="en-US" sz="560" dirty="0"/>
          </a:p>
        </p:txBody>
      </p:sp>
      <p:sp>
        <p:nvSpPr>
          <p:cNvPr id="47" name="Text 43"/>
          <p:cNvSpPr/>
          <p:nvPr/>
        </p:nvSpPr>
        <p:spPr>
          <a:xfrm>
            <a:off x="3319463" y="1629221"/>
            <a:ext cx="2504926" cy="496044"/>
          </a:xfrm>
          <a:prstGeom prst="roundRect">
            <a:avLst>
              <a:gd name="adj" fmla="val 9985"/>
            </a:avLst>
          </a:prstGeom>
          <a:solidFill>
            <a:srgbClr val="4DA6FF">
              <a:alpha val="6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44"/>
          <p:cNvSpPr/>
          <p:nvPr/>
        </p:nvSpPr>
        <p:spPr>
          <a:xfrm>
            <a:off x="3319463" y="1629221"/>
            <a:ext cx="19050" cy="496044"/>
          </a:xfrm>
          <a:custGeom>
            <a:avLst/>
            <a:gdLst/>
            <a:ahLst/>
            <a:cxnLst/>
            <a:rect l="l" t="t" r="r" b="b"/>
            <a:pathLst>
              <a:path w="19050" h="4960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485555"/>
                </a:lnTo>
                <a:lnTo>
                  <a:pt x="16669" y="483573"/>
                </a:lnTo>
                <a:lnTo>
                  <a:pt x="14288" y="481316"/>
                </a:lnTo>
                <a:lnTo>
                  <a:pt x="11906" y="478727"/>
                </a:lnTo>
                <a:lnTo>
                  <a:pt x="9525" y="475717"/>
                </a:lnTo>
                <a:lnTo>
                  <a:pt x="7144" y="472139"/>
                </a:lnTo>
                <a:lnTo>
                  <a:pt x="4763" y="467706"/>
                </a:lnTo>
                <a:lnTo>
                  <a:pt x="2381" y="461687"/>
                </a:lnTo>
                <a:lnTo>
                  <a:pt x="0" y="446514"/>
                </a:lnTo>
                <a:close/>
              </a:path>
            </a:pathLst>
          </a:custGeom>
          <a:solidFill>
            <a:srgbClr val="4DA6FF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5"/>
          <p:cNvSpPr/>
          <p:nvPr/>
        </p:nvSpPr>
        <p:spPr>
          <a:xfrm>
            <a:off x="3403253" y="1678632"/>
            <a:ext cx="2592035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E Old West Hwy</a:t>
            </a:r>
            <a:endParaRPr lang="en-US" sz="730" dirty="0"/>
          </a:p>
        </p:txBody>
      </p:sp>
      <p:sp>
        <p:nvSpPr>
          <p:cNvPr id="50" name="Text 46"/>
          <p:cNvSpPr/>
          <p:nvPr/>
        </p:nvSpPr>
        <p:spPr>
          <a:xfrm>
            <a:off x="3403253" y="1803648"/>
            <a:ext cx="259203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-7" dirty="0">
                <a:solidFill>
                  <a:srgbClr val="6B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→ 8 → 4  (–67% vs 2023)</a:t>
            </a:r>
            <a:endParaRPr lang="en-US" sz="680" dirty="0"/>
          </a:p>
        </p:txBody>
      </p:sp>
      <p:sp>
        <p:nvSpPr>
          <p:cNvPr id="51" name="Text 47"/>
          <p:cNvSpPr/>
          <p:nvPr/>
        </p:nvSpPr>
        <p:spPr>
          <a:xfrm>
            <a:off x="3391150" y="1954709"/>
            <a:ext cx="1234476" cy="121146"/>
          </a:xfrm>
          <a:prstGeom prst="roundRect">
            <a:avLst>
              <a:gd name="adj" fmla="val 24111"/>
            </a:avLst>
          </a:prstGeom>
          <a:solidFill>
            <a:srgbClr val="48C78E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SIGNIFICANT IMPROVEMENT</a:t>
            </a:r>
            <a:endParaRPr lang="en-US" sz="530" dirty="0"/>
          </a:p>
        </p:txBody>
      </p:sp>
      <p:sp>
        <p:nvSpPr>
          <p:cNvPr id="52" name="Text 48"/>
          <p:cNvSpPr/>
          <p:nvPr/>
        </p:nvSpPr>
        <p:spPr>
          <a:xfrm>
            <a:off x="3319463" y="2160687"/>
            <a:ext cx="2504926" cy="496044"/>
          </a:xfrm>
          <a:prstGeom prst="roundRect">
            <a:avLst>
              <a:gd name="adj" fmla="val 9985"/>
            </a:avLst>
          </a:prstGeom>
          <a:solidFill>
            <a:srgbClr val="4DA6FF">
              <a:alpha val="6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9"/>
          <p:cNvSpPr/>
          <p:nvPr/>
        </p:nvSpPr>
        <p:spPr>
          <a:xfrm>
            <a:off x="3319463" y="2160687"/>
            <a:ext cx="19050" cy="496044"/>
          </a:xfrm>
          <a:custGeom>
            <a:avLst/>
            <a:gdLst/>
            <a:ahLst/>
            <a:cxnLst/>
            <a:rect l="l" t="t" r="r" b="b"/>
            <a:pathLst>
              <a:path w="19050" h="4960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485555"/>
                </a:lnTo>
                <a:lnTo>
                  <a:pt x="16669" y="483573"/>
                </a:lnTo>
                <a:lnTo>
                  <a:pt x="14288" y="481316"/>
                </a:lnTo>
                <a:lnTo>
                  <a:pt x="11906" y="478727"/>
                </a:lnTo>
                <a:lnTo>
                  <a:pt x="9525" y="475717"/>
                </a:lnTo>
                <a:lnTo>
                  <a:pt x="7144" y="472139"/>
                </a:lnTo>
                <a:lnTo>
                  <a:pt x="4763" y="467706"/>
                </a:lnTo>
                <a:lnTo>
                  <a:pt x="2381" y="461687"/>
                </a:lnTo>
                <a:lnTo>
                  <a:pt x="0" y="446514"/>
                </a:lnTo>
                <a:close/>
              </a:path>
            </a:pathLst>
          </a:custGeom>
          <a:solidFill>
            <a:srgbClr val="4DA6FF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50"/>
          <p:cNvSpPr/>
          <p:nvPr/>
        </p:nvSpPr>
        <p:spPr>
          <a:xfrm>
            <a:off x="3403253" y="2210098"/>
            <a:ext cx="2592035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251 E 29th Ave</a:t>
            </a:r>
            <a:endParaRPr lang="en-US" sz="730" dirty="0"/>
          </a:p>
        </p:txBody>
      </p:sp>
      <p:sp>
        <p:nvSpPr>
          <p:cNvPr id="55" name="Text 51"/>
          <p:cNvSpPr/>
          <p:nvPr/>
        </p:nvSpPr>
        <p:spPr>
          <a:xfrm>
            <a:off x="3403253" y="2335113"/>
            <a:ext cx="259203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-7" dirty="0">
                <a:solidFill>
                  <a:srgbClr val="6B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 → 2 → 1  (–86% vs 2023)</a:t>
            </a:r>
            <a:endParaRPr lang="en-US" sz="680" dirty="0"/>
          </a:p>
        </p:txBody>
      </p:sp>
      <p:sp>
        <p:nvSpPr>
          <p:cNvPr id="56" name="Text 52"/>
          <p:cNvSpPr/>
          <p:nvPr/>
        </p:nvSpPr>
        <p:spPr>
          <a:xfrm>
            <a:off x="3396096" y="2486174"/>
            <a:ext cx="730029" cy="121146"/>
          </a:xfrm>
          <a:prstGeom prst="roundRect">
            <a:avLst>
              <a:gd name="adj" fmla="val 24111"/>
            </a:avLst>
          </a:prstGeom>
          <a:solidFill>
            <a:srgbClr val="4DA6FF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8D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NEAR-RESOLVED</a:t>
            </a:r>
            <a:endParaRPr lang="en-US" sz="530" dirty="0"/>
          </a:p>
        </p:txBody>
      </p:sp>
      <p:sp>
        <p:nvSpPr>
          <p:cNvPr id="57" name="Text 53"/>
          <p:cNvSpPr/>
          <p:nvPr/>
        </p:nvSpPr>
        <p:spPr>
          <a:xfrm>
            <a:off x="3319463" y="2692152"/>
            <a:ext cx="2504926" cy="496044"/>
          </a:xfrm>
          <a:prstGeom prst="roundRect">
            <a:avLst>
              <a:gd name="adj" fmla="val 9985"/>
            </a:avLst>
          </a:prstGeom>
          <a:solidFill>
            <a:srgbClr val="4DA6FF">
              <a:alpha val="6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54"/>
          <p:cNvSpPr/>
          <p:nvPr/>
        </p:nvSpPr>
        <p:spPr>
          <a:xfrm>
            <a:off x="3319463" y="2692152"/>
            <a:ext cx="19050" cy="496044"/>
          </a:xfrm>
          <a:custGeom>
            <a:avLst/>
            <a:gdLst/>
            <a:ahLst/>
            <a:cxnLst/>
            <a:rect l="l" t="t" r="r" b="b"/>
            <a:pathLst>
              <a:path w="19050" h="4960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485555"/>
                </a:lnTo>
                <a:lnTo>
                  <a:pt x="16669" y="483573"/>
                </a:lnTo>
                <a:lnTo>
                  <a:pt x="14288" y="481316"/>
                </a:lnTo>
                <a:lnTo>
                  <a:pt x="11906" y="478727"/>
                </a:lnTo>
                <a:lnTo>
                  <a:pt x="9525" y="475717"/>
                </a:lnTo>
                <a:lnTo>
                  <a:pt x="7144" y="472139"/>
                </a:lnTo>
                <a:lnTo>
                  <a:pt x="4763" y="467706"/>
                </a:lnTo>
                <a:lnTo>
                  <a:pt x="2381" y="461687"/>
                </a:lnTo>
                <a:lnTo>
                  <a:pt x="0" y="446514"/>
                </a:lnTo>
                <a:close/>
              </a:path>
            </a:pathLst>
          </a:custGeom>
          <a:solidFill>
            <a:srgbClr val="4DA6FF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5"/>
          <p:cNvSpPr/>
          <p:nvPr/>
        </p:nvSpPr>
        <p:spPr>
          <a:xfrm>
            <a:off x="3403253" y="2741563"/>
            <a:ext cx="2592035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2525 S Ironwood Dr</a:t>
            </a:r>
            <a:endParaRPr lang="en-US" sz="730" dirty="0"/>
          </a:p>
        </p:txBody>
      </p:sp>
      <p:sp>
        <p:nvSpPr>
          <p:cNvPr id="60" name="Text 56"/>
          <p:cNvSpPr/>
          <p:nvPr/>
        </p:nvSpPr>
        <p:spPr>
          <a:xfrm>
            <a:off x="3403253" y="2866579"/>
            <a:ext cx="259203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-7" dirty="0">
                <a:solidFill>
                  <a:srgbClr val="6B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→ 6 → 2  (–60% vs 2024 peak)</a:t>
            </a:r>
            <a:endParaRPr lang="en-US" sz="680" dirty="0"/>
          </a:p>
        </p:txBody>
      </p:sp>
      <p:sp>
        <p:nvSpPr>
          <p:cNvPr id="61" name="Text 57"/>
          <p:cNvSpPr/>
          <p:nvPr/>
        </p:nvSpPr>
        <p:spPr>
          <a:xfrm>
            <a:off x="3397346" y="3017639"/>
            <a:ext cx="602513" cy="121146"/>
          </a:xfrm>
          <a:prstGeom prst="roundRect">
            <a:avLst>
              <a:gd name="adj" fmla="val 24111"/>
            </a:avLst>
          </a:prstGeom>
          <a:solidFill>
            <a:srgbClr val="48C78E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IMPROVING</a:t>
            </a:r>
            <a:endParaRPr lang="en-US" sz="530" dirty="0"/>
          </a:p>
        </p:txBody>
      </p:sp>
      <p:sp>
        <p:nvSpPr>
          <p:cNvPr id="62" name="Text 58"/>
          <p:cNvSpPr/>
          <p:nvPr/>
        </p:nvSpPr>
        <p:spPr>
          <a:xfrm>
            <a:off x="3319463" y="3790950"/>
            <a:ext cx="2504926" cy="525959"/>
          </a:xfrm>
          <a:prstGeom prst="roundRect">
            <a:avLst>
              <a:gd name="adj" fmla="val 8060"/>
            </a:avLst>
          </a:prstGeom>
          <a:solidFill>
            <a:srgbClr val="4DA6FF">
              <a:alpha val="8000"/>
            </a:srgbClr>
          </a:solidFill>
          <a:ln w="9525">
            <a:solidFill>
              <a:srgbClr val="4DA6FF">
                <a:alpha val="20000"/>
              </a:srgbClr>
            </a:solidFill>
          </a:ln>
        </p:spPr>
        <p:txBody>
          <a:bodyPr wrap="square" lIns="78740" tIns="57150" rIns="78740" bIns="57150" rtlCol="0" anchor="t"/>
          <a:lstStyle/>
          <a:p>
            <a:pPr marL="0" indent="0" algn="l">
              <a:buNone/>
            </a:pPr>
            <a:r>
              <a:rPr lang="en-US" sz="560" b="1" kern="0" spc="45" dirty="0">
                <a:solidFill>
                  <a:srgbClr val="6BB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IMPACT</a:t>
            </a:r>
            <a:endParaRPr lang="en-US" sz="560" dirty="0"/>
          </a:p>
          <a:p>
            <a:pPr marL="0" indent="0" algn="l">
              <a:buNone/>
            </a:pPr>
            <a:r>
              <a:rPr lang="en-US" sz="113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– 35 cases</a:t>
            </a:r>
            <a:endParaRPr lang="en-US" sz="560" dirty="0"/>
          </a:p>
          <a:p>
            <a:pPr marL="0" indent="0" algn="l">
              <a:buNone/>
            </a:pPr>
            <a:endParaRPr lang="en-US" sz="100" dirty="0"/>
          </a:p>
          <a:p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reduction across 4 declining locations (2023→2025): Old West Hwy −8, 29th Ave −6, Ironwood −3, US-60 −18</a:t>
            </a:r>
            <a:endParaRPr lang="en-US" sz="560" dirty="0"/>
          </a:p>
        </p:txBody>
      </p:sp>
      <p:sp>
        <p:nvSpPr>
          <p:cNvPr id="63" name="Text 59"/>
          <p:cNvSpPr/>
          <p:nvPr/>
        </p:nvSpPr>
        <p:spPr>
          <a:xfrm>
            <a:off x="6048524" y="1116955"/>
            <a:ext cx="2752427" cy="3169146"/>
          </a:xfrm>
          <a:prstGeom prst="roundRect">
            <a:avLst>
              <a:gd name="adj" fmla="val 2584"/>
            </a:avLst>
          </a:prstGeom>
          <a:solidFill>
            <a:srgbClr val="8FA3C8">
              <a:alpha val="8000"/>
            </a:srgbClr>
          </a:solidFill>
          <a:ln w="9525">
            <a:solidFill>
              <a:srgbClr val="8FA3C8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60"/>
          <p:cNvSpPr/>
          <p:nvPr/>
        </p:nvSpPr>
        <p:spPr>
          <a:xfrm>
            <a:off x="6172349" y="1548705"/>
            <a:ext cx="2504777" cy="9525"/>
          </a:xfrm>
          <a:prstGeom prst="rect">
            <a:avLst/>
          </a:prstGeom>
          <a:solidFill>
            <a:srgbClr val="8FA3C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61"/>
          <p:cNvSpPr/>
          <p:nvPr/>
        </p:nvSpPr>
        <p:spPr>
          <a:xfrm>
            <a:off x="6172349" y="1244798"/>
            <a:ext cx="228600" cy="228600"/>
          </a:xfrm>
          <a:prstGeom prst="ellipse">
            <a:avLst/>
          </a:prstGeom>
          <a:solidFill>
            <a:srgbClr val="8FA3C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20355" y="1292804"/>
            <a:ext cx="132588" cy="132588"/>
          </a:xfrm>
          <a:prstGeom prst="rect">
            <a:avLst/>
          </a:prstGeom>
        </p:spPr>
      </p:pic>
      <p:sp>
        <p:nvSpPr>
          <p:cNvPr id="67" name="Text 62"/>
          <p:cNvSpPr/>
          <p:nvPr/>
        </p:nvSpPr>
        <p:spPr>
          <a:xfrm>
            <a:off x="6471940" y="1226790"/>
            <a:ext cx="1939156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kern="0" spc="63" dirty="0">
                <a:solidFill>
                  <a:srgbClr val="8FA3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STABLE / PERSISTENT</a:t>
            </a:r>
            <a:endParaRPr lang="en-US" sz="790" dirty="0"/>
          </a:p>
        </p:txBody>
      </p:sp>
      <p:sp>
        <p:nvSpPr>
          <p:cNvPr id="68" name="Text 63"/>
          <p:cNvSpPr/>
          <p:nvPr/>
        </p:nvSpPr>
        <p:spPr>
          <a:xfrm>
            <a:off x="6471940" y="1384846"/>
            <a:ext cx="193915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kern="0" spc="22" dirty="0">
                <a:solidFill>
                  <a:srgbClr val="8FA3C8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multi-year activity — ongoing monitoring</a:t>
            </a:r>
            <a:endParaRPr lang="en-US" sz="560" dirty="0"/>
          </a:p>
        </p:txBody>
      </p:sp>
      <p:sp>
        <p:nvSpPr>
          <p:cNvPr id="74" name="Text 69"/>
          <p:cNvSpPr/>
          <p:nvPr/>
        </p:nvSpPr>
        <p:spPr>
          <a:xfrm>
            <a:off x="6172349" y="1629221"/>
            <a:ext cx="2504777" cy="496044"/>
          </a:xfrm>
          <a:prstGeom prst="roundRect">
            <a:avLst>
              <a:gd name="adj" fmla="val 9985"/>
            </a:avLst>
          </a:prstGeom>
          <a:solidFill>
            <a:srgbClr val="8FA3C8">
              <a:alpha val="6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70"/>
          <p:cNvSpPr/>
          <p:nvPr/>
        </p:nvSpPr>
        <p:spPr>
          <a:xfrm>
            <a:off x="6172349" y="1629221"/>
            <a:ext cx="19050" cy="496044"/>
          </a:xfrm>
          <a:custGeom>
            <a:avLst/>
            <a:gdLst/>
            <a:ahLst/>
            <a:cxnLst/>
            <a:rect l="l" t="t" r="r" b="b"/>
            <a:pathLst>
              <a:path w="19050" h="4960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485555"/>
                </a:lnTo>
                <a:lnTo>
                  <a:pt x="16669" y="483573"/>
                </a:lnTo>
                <a:lnTo>
                  <a:pt x="14288" y="481316"/>
                </a:lnTo>
                <a:lnTo>
                  <a:pt x="11906" y="478727"/>
                </a:lnTo>
                <a:lnTo>
                  <a:pt x="9525" y="475717"/>
                </a:lnTo>
                <a:lnTo>
                  <a:pt x="7144" y="472139"/>
                </a:lnTo>
                <a:lnTo>
                  <a:pt x="4763" y="467706"/>
                </a:lnTo>
                <a:lnTo>
                  <a:pt x="2381" y="461687"/>
                </a:lnTo>
                <a:lnTo>
                  <a:pt x="0" y="446514"/>
                </a:lnTo>
                <a:close/>
              </a:path>
            </a:pathLst>
          </a:custGeom>
          <a:solidFill>
            <a:srgbClr val="8FA3C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71"/>
          <p:cNvSpPr/>
          <p:nvPr/>
        </p:nvSpPr>
        <p:spPr>
          <a:xfrm>
            <a:off x="6256139" y="1678632"/>
            <a:ext cx="2591872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975 S Royal Palm Rd</a:t>
            </a:r>
            <a:endParaRPr lang="en-US" sz="730" dirty="0"/>
          </a:p>
        </p:txBody>
      </p:sp>
      <p:sp>
        <p:nvSpPr>
          <p:cNvPr id="77" name="Text 72"/>
          <p:cNvSpPr/>
          <p:nvPr/>
        </p:nvSpPr>
        <p:spPr>
          <a:xfrm>
            <a:off x="6256139" y="1803647"/>
            <a:ext cx="259187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-7" dirty="0">
                <a:solidFill>
                  <a:srgbClr val="8FA3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 → 6 → 5  (Gradual Decline)</a:t>
            </a:r>
            <a:endParaRPr lang="en-US" sz="680" dirty="0"/>
          </a:p>
        </p:txBody>
      </p:sp>
      <p:sp>
        <p:nvSpPr>
          <p:cNvPr id="78" name="Text 73"/>
          <p:cNvSpPr/>
          <p:nvPr/>
        </p:nvSpPr>
        <p:spPr>
          <a:xfrm>
            <a:off x="6242992" y="1954708"/>
            <a:ext cx="1341043" cy="121146"/>
          </a:xfrm>
          <a:prstGeom prst="roundRect">
            <a:avLst>
              <a:gd name="adj" fmla="val 24111"/>
            </a:avLst>
          </a:prstGeom>
          <a:solidFill>
            <a:srgbClr val="8FA3C8">
              <a:alpha val="13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SLIGHT DECLINE — STILL ACTIVE</a:t>
            </a:r>
            <a:endParaRPr lang="en-US" sz="530" dirty="0"/>
          </a:p>
        </p:txBody>
      </p:sp>
      <p:sp>
        <p:nvSpPr>
          <p:cNvPr id="79" name="Text 74"/>
          <p:cNvSpPr/>
          <p:nvPr/>
        </p:nvSpPr>
        <p:spPr>
          <a:xfrm>
            <a:off x="6172349" y="2231677"/>
            <a:ext cx="2504777" cy="675562"/>
          </a:xfrm>
          <a:prstGeom prst="roundRect">
            <a:avLst>
              <a:gd name="adj" fmla="val 8460"/>
            </a:avLst>
          </a:prstGeom>
          <a:gradFill rotWithShape="1">
            <a:gsLst>
              <a:gs pos="0">
                <a:srgbClr val="C9A84C">
                  <a:alpha val="8000"/>
                </a:srgbClr>
              </a:gs>
              <a:gs pos="100000">
                <a:srgbClr val="4DA6FF">
                  <a:alpha val="6000"/>
                </a:srgbClr>
              </a:gs>
            </a:gsLst>
            <a:lin ang="2700000" scaled="1"/>
          </a:gra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lIns="86360" tIns="64770" rIns="86360" bIns="64770" rtlCol="0" anchor="t"/>
          <a:lstStyle/>
          <a:p>
            <a:pPr marL="0" indent="0" algn="l">
              <a:buNone/>
            </a:pPr>
            <a:r>
              <a:rPr lang="en-US" sz="560" b="1" kern="0" spc="45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⚑ GEOGRAPHIC SHIFT</a:t>
            </a:r>
            <a:endParaRPr lang="en-US" sz="560" dirty="0"/>
          </a:p>
          <a:p>
            <a:pPr marL="0" indent="0" algn="l">
              <a:buNone/>
            </a:pP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migrating </a:t>
            </a:r>
            <a:r>
              <a:rPr lang="en-US" sz="650" b="1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→ north</a:t>
            </a: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Apache Junction western addresses declining while </a:t>
            </a:r>
            <a:r>
              <a:rPr lang="en-US" sz="650" b="1" dirty="0">
                <a:solidFill>
                  <a:srgbClr val="FFB4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Idaho Road corridor surges</a:t>
            </a:r>
            <a:r>
              <a:rPr lang="en-US" sz="65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new primary hotspot.</a:t>
            </a:r>
            <a:endParaRPr lang="en-US" sz="560" dirty="0"/>
          </a:p>
        </p:txBody>
      </p:sp>
      <p:sp>
        <p:nvSpPr>
          <p:cNvPr id="80" name="Text 75"/>
          <p:cNvSpPr/>
          <p:nvPr/>
        </p:nvSpPr>
        <p:spPr>
          <a:xfrm>
            <a:off x="6172349" y="3539133"/>
            <a:ext cx="2504777" cy="670657"/>
          </a:xfrm>
          <a:prstGeom prst="roundRect">
            <a:avLst>
              <a:gd name="adj" fmla="val 8521"/>
            </a:avLst>
          </a:prstGeom>
          <a:solidFill>
            <a:srgbClr val="8FA3C8">
              <a:alpha val="10000"/>
            </a:srgbClr>
          </a:solidFill>
          <a:ln w="9525">
            <a:solidFill>
              <a:srgbClr val="8FA3C8">
                <a:alpha val="20000"/>
              </a:srgbClr>
            </a:solidFill>
          </a:ln>
        </p:spPr>
        <p:txBody>
          <a:bodyPr wrap="square" lIns="86360" tIns="71120" rIns="86360" bIns="71120" rtlCol="0" anchor="t"/>
          <a:lstStyle/>
          <a:p>
            <a:pPr marL="0" indent="0" algn="l">
              <a:buNone/>
            </a:pPr>
            <a:r>
              <a:rPr lang="en-US" sz="560" kern="0" spc="5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STABLE ACTIVITY</a:t>
            </a:r>
            <a:endParaRPr lang="en-US" sz="560" dirty="0"/>
          </a:p>
          <a:p>
            <a:pPr marL="0" indent="0" algn="l">
              <a:buNone/>
            </a:pPr>
            <a:r>
              <a:rPr lang="en-US" sz="1240" b="1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18 cases</a:t>
            </a:r>
            <a:endParaRPr lang="en-US" sz="560" dirty="0"/>
          </a:p>
          <a:p>
            <a:pPr marL="0" indent="0" algn="l">
              <a:buNone/>
            </a:pPr>
            <a:endParaRPr lang="en-US" sz="560" dirty="0"/>
          </a:p>
          <a:p>
            <a:pPr marL="0" indent="0" algn="l">
              <a:buNone/>
            </a:pPr>
            <a:r>
              <a:rPr lang="en-US" sz="62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1 stable locations over 3 years</a:t>
            </a:r>
            <a:endParaRPr lang="en-US" sz="560" dirty="0"/>
          </a:p>
        </p:txBody>
      </p:sp>
      <p:sp>
        <p:nvSpPr>
          <p:cNvPr id="81" name="Text 76"/>
          <p:cNvSpPr/>
          <p:nvPr/>
        </p:nvSpPr>
        <p:spPr>
          <a:xfrm>
            <a:off x="342900" y="4457551"/>
            <a:ext cx="8458200" cy="599628"/>
          </a:xfrm>
          <a:prstGeom prst="roundRect">
            <a:avLst>
              <a:gd name="adj" fmla="val 8346"/>
            </a:avLst>
          </a:prstGeom>
          <a:gradFill rotWithShape="1">
            <a:gsLst>
              <a:gs pos="0">
                <a:srgbClr val="C9A84C">
                  <a:alpha val="13000"/>
                </a:srgbClr>
              </a:gs>
              <a:gs pos="100000">
                <a:srgbClr val="C9A84C">
                  <a:alpha val="5000"/>
                </a:srgbClr>
              </a:gs>
            </a:gsLst>
            <a:lin ang="0" scaled="1"/>
          </a:gradFill>
          <a:ln w="9525">
            <a:solidFill>
              <a:srgbClr val="C9A84C">
                <a:alpha val="4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3" name="Text 77"/>
          <p:cNvSpPr/>
          <p:nvPr/>
        </p:nvSpPr>
        <p:spPr>
          <a:xfrm>
            <a:off x="684907" y="4483082"/>
            <a:ext cx="877638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5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FINDING</a:t>
            </a:r>
            <a:endParaRPr lang="en-US" sz="560" dirty="0"/>
          </a:p>
        </p:txBody>
      </p:sp>
      <p:sp>
        <p:nvSpPr>
          <p:cNvPr id="84" name="Text 78"/>
          <p:cNvSpPr/>
          <p:nvPr/>
        </p:nvSpPr>
        <p:spPr>
          <a:xfrm>
            <a:off x="684907" y="4573488"/>
            <a:ext cx="8138097" cy="4233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Crime is </a:t>
            </a:r>
            <a:r>
              <a:rPr lang="en-US" sz="730" b="1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shifting from western Apache Junction to the Idaho Road corridor in the north</a:t>
            </a: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the combined Idaho Road addresses grew from 5 cases in 2023 to </a:t>
            </a:r>
            <a:r>
              <a:rPr lang="en-US" sz="730" b="1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21+ cases in 2025 (+320%)</a:t>
            </a: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driven by sex-related offenses. Meanwhile, western corridor locations (Old West Hwy, 29th Ave, Ironwood Dr) show </a:t>
            </a:r>
            <a:r>
              <a:rPr lang="en-US" sz="730" b="1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reductions of up to –86%</a:t>
            </a: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indicating enforcement progress — but overall citywide volume still rose </a:t>
            </a:r>
            <a:r>
              <a:rPr lang="en-US" sz="730" b="1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+13.1% in 2025</a:t>
            </a:r>
            <a:r>
              <a:rPr lang="en-US" sz="730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(641 → 647 → 732; 2,020 total cases).</a:t>
            </a:r>
            <a:endParaRPr lang="en-US" sz="730" dirty="0"/>
          </a:p>
        </p:txBody>
      </p:sp>
      <p:sp>
        <p:nvSpPr>
          <p:cNvPr id="94" name="Text 58">
            <a:extLst>
              <a:ext uri="{FF2B5EF4-FFF2-40B4-BE49-F238E27FC236}">
                <a16:creationId xmlns:a16="http://schemas.microsoft.com/office/drawing/2014/main" id="{433427E8-46BF-233F-F3EB-91558798CDEB}"/>
              </a:ext>
            </a:extLst>
          </p:cNvPr>
          <p:cNvSpPr/>
          <p:nvPr/>
        </p:nvSpPr>
        <p:spPr>
          <a:xfrm>
            <a:off x="3338513" y="3215184"/>
            <a:ext cx="2504926" cy="496044"/>
          </a:xfrm>
          <a:prstGeom prst="roundRect">
            <a:avLst>
              <a:gd name="adj" fmla="val 9985"/>
            </a:avLst>
          </a:prstGeom>
          <a:solidFill>
            <a:srgbClr val="4DA6FF">
              <a:alpha val="6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5" name="Text 59">
            <a:extLst>
              <a:ext uri="{FF2B5EF4-FFF2-40B4-BE49-F238E27FC236}">
                <a16:creationId xmlns:a16="http://schemas.microsoft.com/office/drawing/2014/main" id="{FA81CC34-DD9F-6E49-10E6-2C2EB39FED19}"/>
              </a:ext>
            </a:extLst>
          </p:cNvPr>
          <p:cNvSpPr/>
          <p:nvPr/>
        </p:nvSpPr>
        <p:spPr>
          <a:xfrm>
            <a:off x="3338513" y="3215184"/>
            <a:ext cx="19050" cy="496044"/>
          </a:xfrm>
          <a:custGeom>
            <a:avLst/>
            <a:gdLst/>
            <a:ahLst/>
            <a:cxnLst/>
            <a:rect l="l" t="t" r="r" b="b"/>
            <a:pathLst>
              <a:path w="19050" h="4960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485555"/>
                </a:lnTo>
                <a:lnTo>
                  <a:pt x="16669" y="483573"/>
                </a:lnTo>
                <a:lnTo>
                  <a:pt x="14288" y="481316"/>
                </a:lnTo>
                <a:lnTo>
                  <a:pt x="11906" y="478727"/>
                </a:lnTo>
                <a:lnTo>
                  <a:pt x="9525" y="475717"/>
                </a:lnTo>
                <a:lnTo>
                  <a:pt x="7144" y="472139"/>
                </a:lnTo>
                <a:lnTo>
                  <a:pt x="4763" y="467706"/>
                </a:lnTo>
                <a:lnTo>
                  <a:pt x="2381" y="461687"/>
                </a:lnTo>
                <a:lnTo>
                  <a:pt x="0" y="446514"/>
                </a:lnTo>
                <a:close/>
              </a:path>
            </a:pathLst>
          </a:custGeom>
          <a:solidFill>
            <a:srgbClr val="4DA6FF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6" name="Text 60">
            <a:extLst>
              <a:ext uri="{FF2B5EF4-FFF2-40B4-BE49-F238E27FC236}">
                <a16:creationId xmlns:a16="http://schemas.microsoft.com/office/drawing/2014/main" id="{0A02F21C-8688-574A-6731-EDB274340909}"/>
              </a:ext>
            </a:extLst>
          </p:cNvPr>
          <p:cNvSpPr/>
          <p:nvPr/>
        </p:nvSpPr>
        <p:spPr>
          <a:xfrm>
            <a:off x="3422303" y="3264595"/>
            <a:ext cx="2592035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73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60 Corridor</a:t>
            </a:r>
            <a:endParaRPr lang="en-US" sz="730" dirty="0"/>
          </a:p>
        </p:txBody>
      </p:sp>
      <p:sp>
        <p:nvSpPr>
          <p:cNvPr id="97" name="Text 61">
            <a:extLst>
              <a:ext uri="{FF2B5EF4-FFF2-40B4-BE49-F238E27FC236}">
                <a16:creationId xmlns:a16="http://schemas.microsoft.com/office/drawing/2014/main" id="{FB69EB00-D3C4-6257-E6B1-E9D30B110D4A}"/>
              </a:ext>
            </a:extLst>
          </p:cNvPr>
          <p:cNvSpPr/>
          <p:nvPr/>
        </p:nvSpPr>
        <p:spPr>
          <a:xfrm>
            <a:off x="3422303" y="3389611"/>
            <a:ext cx="259203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-7" dirty="0">
                <a:solidFill>
                  <a:srgbClr val="6B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→ 6 → 3  (−86% vs 2023)</a:t>
            </a:r>
            <a:endParaRPr lang="en-US" sz="680" dirty="0"/>
          </a:p>
        </p:txBody>
      </p:sp>
      <p:sp>
        <p:nvSpPr>
          <p:cNvPr id="98" name="Text 62">
            <a:extLst>
              <a:ext uri="{FF2B5EF4-FFF2-40B4-BE49-F238E27FC236}">
                <a16:creationId xmlns:a16="http://schemas.microsoft.com/office/drawing/2014/main" id="{198DE61E-942B-CC80-A0CE-CCA41A705C19}"/>
              </a:ext>
            </a:extLst>
          </p:cNvPr>
          <p:cNvSpPr/>
          <p:nvPr/>
        </p:nvSpPr>
        <p:spPr>
          <a:xfrm>
            <a:off x="3412007" y="3540671"/>
            <a:ext cx="1050185" cy="121146"/>
          </a:xfrm>
          <a:prstGeom prst="roundRect">
            <a:avLst>
              <a:gd name="adj" fmla="val 24111"/>
            </a:avLst>
          </a:prstGeom>
          <a:solidFill>
            <a:srgbClr val="4DA6FF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30" b="1" dirty="0">
                <a:solidFill>
                  <a:srgbClr val="8D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−86% DRAMATIC DECLINE</a:t>
            </a:r>
            <a:endParaRPr lang="en-US" sz="5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857970" cy="1857970"/>
          </a:xfrm>
          <a:prstGeom prst="ellipse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15250" y="3714750"/>
            <a:ext cx="1428750" cy="1428750"/>
          </a:xfrm>
          <a:prstGeom prst="ellipse">
            <a:avLst/>
          </a:prstGeom>
          <a:gradFill rotWithShape="1">
            <a:gsLst>
              <a:gs pos="0">
                <a:srgbClr val="3DB87A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070" y="174575"/>
            <a:ext cx="200620" cy="13841"/>
          </a:xfrm>
          <a:prstGeom prst="roundRect">
            <a:avLst>
              <a:gd name="adj" fmla="val 55054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72070" y="256431"/>
            <a:ext cx="4463509" cy="236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9"/>
              </a:lnSpc>
              <a:buNone/>
            </a:pPr>
            <a:r>
              <a:rPr lang="en-US" sz="1690" kern="0" spc="-17" dirty="0">
                <a:solidFill>
                  <a:srgbClr val="F0F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Key Findings &amp; </a:t>
            </a:r>
            <a:r>
              <a:rPr lang="en-US" sz="1690" b="1" kern="0" spc="-17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Recommendations</a:t>
            </a:r>
            <a:endParaRPr lang="en-US" sz="1690" dirty="0"/>
          </a:p>
        </p:txBody>
      </p:sp>
      <p:sp>
        <p:nvSpPr>
          <p:cNvPr id="6" name="Text 4"/>
          <p:cNvSpPr/>
          <p:nvPr/>
        </p:nvSpPr>
        <p:spPr>
          <a:xfrm>
            <a:off x="372070" y="506313"/>
            <a:ext cx="458865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14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Junction Offense Location Analysis — 2023 to 2025  |  2,020 Total Cases  |  Verified Conclusions</a:t>
            </a:r>
            <a:endParaRPr lang="en-US" sz="680" dirty="0"/>
          </a:p>
        </p:txBody>
      </p:sp>
      <p:sp>
        <p:nvSpPr>
          <p:cNvPr id="8" name="Text 6"/>
          <p:cNvSpPr/>
          <p:nvPr/>
        </p:nvSpPr>
        <p:spPr>
          <a:xfrm>
            <a:off x="8329092" y="365224"/>
            <a:ext cx="44283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930"/>
              </a:lnSpc>
              <a:buNone/>
            </a:pPr>
            <a:r>
              <a:rPr lang="en-US" sz="620" kern="0" spc="31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 2026</a:t>
            </a:r>
            <a:endParaRPr lang="en-US" sz="620" dirty="0"/>
          </a:p>
        </p:txBody>
      </p:sp>
      <p:sp>
        <p:nvSpPr>
          <p:cNvPr id="9" name="Text 7"/>
          <p:cNvSpPr/>
          <p:nvPr/>
        </p:nvSpPr>
        <p:spPr>
          <a:xfrm>
            <a:off x="372070" y="692944"/>
            <a:ext cx="8399859" cy="759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4000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3748" y="767209"/>
            <a:ext cx="665976" cy="666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530" b="1" kern="0" spc="85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FINDINGS</a:t>
            </a:r>
            <a:endParaRPr lang="en-US" sz="53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035" y="741843"/>
            <a:ext cx="132588" cy="13258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12341" y="804267"/>
            <a:ext cx="3424089" cy="7590"/>
          </a:xfrm>
          <a:prstGeom prst="rect">
            <a:avLst/>
          </a:prstGeom>
          <a:solidFill>
            <a:srgbClr val="C9A84C">
              <a:alpha val="2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72070" y="894011"/>
            <a:ext cx="4164360" cy="560933"/>
          </a:xfrm>
          <a:prstGeom prst="roundRect">
            <a:avLst>
              <a:gd name="adj" fmla="val 8830"/>
            </a:avLst>
          </a:prstGeom>
          <a:solidFill>
            <a:srgbClr val="E05C2E">
              <a:alpha val="12000"/>
            </a:srgbClr>
          </a:solidFill>
          <a:ln w="9525">
            <a:solidFill>
              <a:srgbClr val="E05C2E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52586" y="954286"/>
            <a:ext cx="171450" cy="188595"/>
          </a:xfrm>
          <a:prstGeom prst="ellipse">
            <a:avLst/>
          </a:prstGeom>
          <a:solidFill>
            <a:srgbClr val="E05C2E"/>
          </a:solidFill>
          <a:ln/>
          <a:effectLst>
            <a:outerShdw blurRad="57150" dist="50800" dir="16200000" algn="bl" rotWithShape="0">
              <a:srgbClr val="E05C2E">
                <a:alpha val="2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80" dirty="0"/>
          </a:p>
        </p:txBody>
      </p:sp>
      <p:sp>
        <p:nvSpPr>
          <p:cNvPr id="15" name="Text 12"/>
          <p:cNvSpPr/>
          <p:nvPr/>
        </p:nvSpPr>
        <p:spPr>
          <a:xfrm>
            <a:off x="681186" y="946696"/>
            <a:ext cx="1530191" cy="131266"/>
          </a:xfrm>
          <a:prstGeom prst="roundRect">
            <a:avLst>
              <a:gd name="adj" fmla="val 22253"/>
            </a:avLst>
          </a:prstGeom>
          <a:solidFill>
            <a:srgbClr val="E05C2E">
              <a:alpha val="12000"/>
            </a:srgbClr>
          </a:solidFill>
          <a:ln w="9525">
            <a:solidFill>
              <a:srgbClr val="E05C2E">
                <a:alpha val="35000"/>
              </a:srgbClr>
            </a:solidFill>
          </a:ln>
        </p:spPr>
        <p:txBody>
          <a:bodyPr wrap="none" lIns="115252" tIns="7620" rIns="43180" bIns="7620" rtlCol="0" anchor="ctr"/>
          <a:lstStyle/>
          <a:p>
            <a:pPr marL="0" indent="0" algn="l">
              <a:buNone/>
            </a:pPr>
            <a:r>
              <a:rPr lang="en-US" sz="510" b="1" kern="0" spc="36" dirty="0">
                <a:solidFill>
                  <a:srgbClr val="F08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CITYWIDE VOLUME — CRITICAL RISE</a:t>
            </a:r>
            <a:endParaRPr lang="en-US" sz="51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009" y="946035"/>
            <a:ext cx="132588" cy="13258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681186" y="1091803"/>
            <a:ext cx="4152201" cy="10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3"/>
              </a:lnSpc>
              <a:buNone/>
            </a:pPr>
            <a:r>
              <a:rPr lang="en-US" sz="650" b="1" dirty="0">
                <a:solidFill>
                  <a:srgbClr val="F08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Cases +13.1% in 2025 — 732 vs. 647 in 2024</a:t>
            </a:r>
            <a:endParaRPr lang="en-US" sz="650" dirty="0"/>
          </a:p>
        </p:txBody>
      </p:sp>
      <p:sp>
        <p:nvSpPr>
          <p:cNvPr id="18" name="Text 14"/>
          <p:cNvSpPr/>
          <p:nvPr/>
        </p:nvSpPr>
        <p:spPr>
          <a:xfrm>
            <a:off x="681186" y="1200150"/>
            <a:ext cx="3850222" cy="21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6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single-year increase across the full 3-year period. Citywide caseload acceleration requires immediate resource review and strategic reallocation across high-volume locations.</a:t>
            </a:r>
            <a:endParaRPr lang="en-US" sz="590" dirty="0"/>
          </a:p>
        </p:txBody>
      </p:sp>
      <p:sp>
        <p:nvSpPr>
          <p:cNvPr id="19" name="Text 15"/>
          <p:cNvSpPr/>
          <p:nvPr/>
        </p:nvSpPr>
        <p:spPr>
          <a:xfrm>
            <a:off x="372070" y="1490365"/>
            <a:ext cx="4164360" cy="560933"/>
          </a:xfrm>
          <a:prstGeom prst="roundRect">
            <a:avLst>
              <a:gd name="adj" fmla="val 8830"/>
            </a:avLst>
          </a:prstGeom>
          <a:solidFill>
            <a:srgbClr val="C9A84C">
              <a:alpha val="7000"/>
            </a:srgbClr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6"/>
          <p:cNvSpPr/>
          <p:nvPr/>
        </p:nvSpPr>
        <p:spPr>
          <a:xfrm>
            <a:off x="452586" y="1550640"/>
            <a:ext cx="171450" cy="188595"/>
          </a:xfrm>
          <a:prstGeom prst="ellipse">
            <a:avLst/>
          </a:prstGeom>
          <a:gradFill rotWithShape="1">
            <a:gsLst>
              <a:gs pos="0">
                <a:srgbClr val="C9A84C"/>
              </a:gs>
              <a:gs pos="100000">
                <a:srgbClr val="E0B84C"/>
              </a:gs>
            </a:gsLst>
            <a:lin ang="2700000" scaled="1"/>
          </a:gradFill>
          <a:ln/>
          <a:effectLst>
            <a:outerShdw blurRad="57150" dist="50800" dir="16200000" algn="bl" rotWithShape="0">
              <a:srgbClr val="C9A84C">
                <a:alpha val="2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80" dirty="0"/>
          </a:p>
        </p:txBody>
      </p:sp>
      <p:sp>
        <p:nvSpPr>
          <p:cNvPr id="21" name="Text 17"/>
          <p:cNvSpPr/>
          <p:nvPr/>
        </p:nvSpPr>
        <p:spPr>
          <a:xfrm>
            <a:off x="681186" y="1543050"/>
            <a:ext cx="1435769" cy="131266"/>
          </a:xfrm>
          <a:prstGeom prst="roundRect">
            <a:avLst>
              <a:gd name="adj" fmla="val 22253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115252" tIns="7620" rIns="43180" bIns="7620" rtlCol="0" anchor="ctr"/>
          <a:lstStyle/>
          <a:p>
            <a:pPr marL="0" indent="0" algn="l">
              <a:buNone/>
            </a:pPr>
            <a:r>
              <a:rPr lang="en-US" sz="510" b="1" kern="0" spc="3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HOTSPOT — ALL THREE YEARS</a:t>
            </a:r>
            <a:endParaRPr lang="en-US" sz="510" dirty="0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9009" y="1542389"/>
            <a:ext cx="132588" cy="132588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81186" y="1688157"/>
            <a:ext cx="4152201" cy="10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3"/>
              </a:lnSpc>
              <a:buNone/>
            </a:pPr>
            <a:r>
              <a:rPr lang="en-US" sz="6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2555 W Apache Trail — 81 Cases, 4% of All Cases</a:t>
            </a:r>
            <a:endParaRPr lang="en-US" sz="650" dirty="0"/>
          </a:p>
        </p:txBody>
      </p:sp>
      <p:sp>
        <p:nvSpPr>
          <p:cNvPr id="24" name="Text 19"/>
          <p:cNvSpPr/>
          <p:nvPr/>
        </p:nvSpPr>
        <p:spPr>
          <a:xfrm>
            <a:off x="681186" y="1796504"/>
            <a:ext cx="3850222" cy="21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6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Remains the undisputed #1 offense location city-wide for the entire study period. Sustained enforcement presence and merchant partnership programs are essential to reduce from this baseline.</a:t>
            </a:r>
            <a:endParaRPr lang="en-US" sz="590" dirty="0"/>
          </a:p>
        </p:txBody>
      </p:sp>
      <p:sp>
        <p:nvSpPr>
          <p:cNvPr id="25" name="Text 20"/>
          <p:cNvSpPr/>
          <p:nvPr/>
        </p:nvSpPr>
        <p:spPr>
          <a:xfrm>
            <a:off x="372070" y="2086719"/>
            <a:ext cx="4164360" cy="560933"/>
          </a:xfrm>
          <a:prstGeom prst="roundRect">
            <a:avLst>
              <a:gd name="adj" fmla="val 8830"/>
            </a:avLst>
          </a:prstGeom>
          <a:solidFill>
            <a:srgbClr val="E05C2E">
              <a:alpha val="12000"/>
            </a:srgbClr>
          </a:solidFill>
          <a:ln w="9525">
            <a:solidFill>
              <a:srgbClr val="E05C2E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452586" y="2146995"/>
            <a:ext cx="171450" cy="188595"/>
          </a:xfrm>
          <a:prstGeom prst="ellipse">
            <a:avLst/>
          </a:prstGeom>
          <a:solidFill>
            <a:srgbClr val="E05C2E"/>
          </a:solidFill>
          <a:ln/>
          <a:effectLst>
            <a:outerShdw blurRad="57150" dist="50800" dir="16200000" algn="bl" rotWithShape="0">
              <a:srgbClr val="E05C2E">
                <a:alpha val="2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680" dirty="0"/>
          </a:p>
        </p:txBody>
      </p:sp>
      <p:sp>
        <p:nvSpPr>
          <p:cNvPr id="27" name="Text 22"/>
          <p:cNvSpPr/>
          <p:nvPr/>
        </p:nvSpPr>
        <p:spPr>
          <a:xfrm>
            <a:off x="681186" y="2139404"/>
            <a:ext cx="1946136" cy="131266"/>
          </a:xfrm>
          <a:prstGeom prst="roundRect">
            <a:avLst>
              <a:gd name="adj" fmla="val 22253"/>
            </a:avLst>
          </a:prstGeom>
          <a:solidFill>
            <a:srgbClr val="E05C2E">
              <a:alpha val="12000"/>
            </a:srgbClr>
          </a:solidFill>
          <a:ln w="9525">
            <a:solidFill>
              <a:srgbClr val="E05C2E">
                <a:alpha val="35000"/>
              </a:srgbClr>
            </a:solidFill>
          </a:ln>
        </p:spPr>
        <p:txBody>
          <a:bodyPr wrap="none" lIns="115252" tIns="7620" rIns="43180" bIns="7620" rtlCol="0" anchor="ctr"/>
          <a:lstStyle/>
          <a:p>
            <a:pPr marL="0" indent="0" algn="l">
              <a:buNone/>
            </a:pPr>
            <a:r>
              <a:rPr lang="en-US" sz="510" b="1" kern="0" spc="36" dirty="0">
                <a:solidFill>
                  <a:srgbClr val="F08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FASTEST-GROWING ZONE — IMMEDIATE ACTION</a:t>
            </a:r>
            <a:endParaRPr lang="en-US" sz="510" dirty="0"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9009" y="2138744"/>
            <a:ext cx="132588" cy="132588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681186" y="2284512"/>
            <a:ext cx="4152201" cy="10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3"/>
              </a:lnSpc>
              <a:buNone/>
            </a:pPr>
            <a:r>
              <a:rPr lang="en-US" sz="650" b="1" dirty="0">
                <a:solidFill>
                  <a:srgbClr val="F08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Idaho Road Corridor — 36 Cases, Sex Exploitation Cluster 2025</a:t>
            </a:r>
            <a:endParaRPr lang="en-US" sz="650" dirty="0"/>
          </a:p>
        </p:txBody>
      </p:sp>
      <p:sp>
        <p:nvSpPr>
          <p:cNvPr id="30" name="Text 24"/>
          <p:cNvSpPr/>
          <p:nvPr/>
        </p:nvSpPr>
        <p:spPr>
          <a:xfrm>
            <a:off x="681186" y="2392859"/>
            <a:ext cx="3850222" cy="21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6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1001 &amp; 1101 N Idaho Rd combined: 36 cases with a new sex exploitation cluster emerging in 2025. Fastest-growing crime zone in the city. Multi-agency response and ICAC Task Force engagement required.</a:t>
            </a:r>
            <a:endParaRPr lang="en-US" sz="590" dirty="0"/>
          </a:p>
        </p:txBody>
      </p:sp>
      <p:sp>
        <p:nvSpPr>
          <p:cNvPr id="31" name="Text 25"/>
          <p:cNvSpPr/>
          <p:nvPr/>
        </p:nvSpPr>
        <p:spPr>
          <a:xfrm>
            <a:off x="372070" y="2683073"/>
            <a:ext cx="4164360" cy="560933"/>
          </a:xfrm>
          <a:prstGeom prst="roundRect">
            <a:avLst>
              <a:gd name="adj" fmla="val 8830"/>
            </a:avLst>
          </a:prstGeom>
          <a:solidFill>
            <a:srgbClr val="3DB87A">
              <a:alpha val="12000"/>
            </a:srgbClr>
          </a:solidFill>
          <a:ln w="9525">
            <a:solidFill>
              <a:srgbClr val="3DB87A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6"/>
          <p:cNvSpPr/>
          <p:nvPr/>
        </p:nvSpPr>
        <p:spPr>
          <a:xfrm>
            <a:off x="452586" y="2743349"/>
            <a:ext cx="171450" cy="188595"/>
          </a:xfrm>
          <a:prstGeom prst="ellipse">
            <a:avLst/>
          </a:prstGeom>
          <a:solidFill>
            <a:srgbClr val="3DB87A"/>
          </a:solidFill>
          <a:ln/>
          <a:effectLst>
            <a:outerShdw blurRad="57150" dist="50800" dir="16200000" algn="bl" rotWithShape="0">
              <a:srgbClr val="3DB87A">
                <a:alpha val="22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80" dirty="0"/>
          </a:p>
        </p:txBody>
      </p:sp>
      <p:sp>
        <p:nvSpPr>
          <p:cNvPr id="33" name="Text 27"/>
          <p:cNvSpPr/>
          <p:nvPr/>
        </p:nvSpPr>
        <p:spPr>
          <a:xfrm>
            <a:off x="681186" y="2735759"/>
            <a:ext cx="1975586" cy="131266"/>
          </a:xfrm>
          <a:prstGeom prst="roundRect">
            <a:avLst>
              <a:gd name="adj" fmla="val 22253"/>
            </a:avLst>
          </a:prstGeom>
          <a:solidFill>
            <a:srgbClr val="3DB87A">
              <a:alpha val="12000"/>
            </a:srgbClr>
          </a:solidFill>
          <a:ln w="9525">
            <a:solidFill>
              <a:srgbClr val="3DB87A">
                <a:alpha val="35000"/>
              </a:srgbClr>
            </a:solidFill>
          </a:ln>
        </p:spPr>
        <p:txBody>
          <a:bodyPr wrap="none" lIns="115252" tIns="7620" rIns="43180" bIns="7620" rtlCol="0" anchor="ctr"/>
          <a:lstStyle/>
          <a:p>
            <a:pPr marL="0" indent="0" algn="l">
              <a:buNone/>
            </a:pPr>
            <a:r>
              <a:rPr lang="en-US" sz="510" b="1" kern="0" spc="36" dirty="0">
                <a:solidFill>
                  <a:srgbClr val="5DD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WORKING — VERIFIED DECLINES</a:t>
            </a:r>
            <a:endParaRPr lang="en-US" sz="510" dirty="0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9009" y="2735098"/>
            <a:ext cx="132588" cy="132588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681186" y="2880866"/>
            <a:ext cx="4152201" cy="10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3"/>
              </a:lnSpc>
              <a:buNone/>
            </a:pPr>
            <a:r>
              <a:rPr lang="en-US" sz="650" b="1" dirty="0">
                <a:solidFill>
                  <a:srgbClr val="5DD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West Hwy (–67%), 29th Ave (–86%), Ironwood Dr (–60%)</a:t>
            </a:r>
            <a:endParaRPr lang="en-US" sz="650" dirty="0"/>
          </a:p>
        </p:txBody>
      </p:sp>
      <p:sp>
        <p:nvSpPr>
          <p:cNvPr id="36" name="Text 29"/>
          <p:cNvSpPr/>
          <p:nvPr/>
        </p:nvSpPr>
        <p:spPr>
          <a:xfrm>
            <a:off x="681186" y="2989213"/>
            <a:ext cx="3850222" cy="21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6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Measurable, significant case volume reductions at three corridors confirm that targeted enforcement produces results. These successes should be recognized and documented as model deployments.</a:t>
            </a:r>
            <a:endParaRPr lang="en-US" sz="590" dirty="0"/>
          </a:p>
        </p:txBody>
      </p:sp>
      <p:sp>
        <p:nvSpPr>
          <p:cNvPr id="43" name="Text 35"/>
          <p:cNvSpPr/>
          <p:nvPr/>
        </p:nvSpPr>
        <p:spPr>
          <a:xfrm>
            <a:off x="4699099" y="767209"/>
            <a:ext cx="943466" cy="666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530" b="1" kern="0" spc="85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RECOMMENDATIONS</a:t>
            </a:r>
            <a:endParaRPr lang="en-US" sz="530" dirty="0"/>
          </a:p>
        </p:txBody>
      </p:sp>
      <p:pic>
        <p:nvPicPr>
          <p:cNvPr id="44" name="Image 6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65386" y="741843"/>
            <a:ext cx="132588" cy="132588"/>
          </a:xfrm>
          <a:prstGeom prst="rect">
            <a:avLst/>
          </a:prstGeom>
        </p:spPr>
      </p:pic>
      <p:sp>
        <p:nvSpPr>
          <p:cNvPr id="45" name="Text 36"/>
          <p:cNvSpPr/>
          <p:nvPr/>
        </p:nvSpPr>
        <p:spPr>
          <a:xfrm>
            <a:off x="5599956" y="804267"/>
            <a:ext cx="3171974" cy="7590"/>
          </a:xfrm>
          <a:prstGeom prst="rect">
            <a:avLst/>
          </a:prstGeom>
          <a:solidFill>
            <a:srgbClr val="C9A84C">
              <a:alpha val="2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37"/>
          <p:cNvSpPr/>
          <p:nvPr/>
        </p:nvSpPr>
        <p:spPr>
          <a:xfrm>
            <a:off x="4607421" y="894011"/>
            <a:ext cx="4164509" cy="560933"/>
          </a:xfrm>
          <a:prstGeom prst="roundRect">
            <a:avLst>
              <a:gd name="adj" fmla="val 8830"/>
            </a:avLst>
          </a:prstGeom>
          <a:solidFill>
            <a:srgbClr val="E05C2E">
              <a:alpha val="12000"/>
            </a:srgbClr>
          </a:solidFill>
          <a:ln w="9525">
            <a:solidFill>
              <a:srgbClr val="E05C2E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38"/>
          <p:cNvSpPr/>
          <p:nvPr/>
        </p:nvSpPr>
        <p:spPr>
          <a:xfrm>
            <a:off x="4687937" y="954286"/>
            <a:ext cx="171450" cy="188595"/>
          </a:xfrm>
          <a:prstGeom prst="ellipse">
            <a:avLst/>
          </a:prstGeom>
          <a:solidFill>
            <a:srgbClr val="E05C2E"/>
          </a:solidFill>
          <a:ln/>
          <a:effectLst>
            <a:outerShdw blurRad="57150" dist="50800" dir="16200000" algn="bl" rotWithShape="0">
              <a:srgbClr val="E05C2E">
                <a:alpha val="2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</a:t>
            </a:r>
            <a:endParaRPr lang="en-US" sz="680" dirty="0"/>
          </a:p>
        </p:txBody>
      </p:sp>
      <p:sp>
        <p:nvSpPr>
          <p:cNvPr id="48" name="Text 39"/>
          <p:cNvSpPr/>
          <p:nvPr/>
        </p:nvSpPr>
        <p:spPr>
          <a:xfrm>
            <a:off x="4916537" y="946696"/>
            <a:ext cx="1580287" cy="131266"/>
          </a:xfrm>
          <a:prstGeom prst="roundRect">
            <a:avLst>
              <a:gd name="adj" fmla="val 22253"/>
            </a:avLst>
          </a:prstGeom>
          <a:solidFill>
            <a:srgbClr val="E05C2E">
              <a:alpha val="12000"/>
            </a:srgbClr>
          </a:solidFill>
          <a:ln w="9525">
            <a:solidFill>
              <a:srgbClr val="E05C2E">
                <a:alpha val="35000"/>
              </a:srgbClr>
            </a:solidFill>
          </a:ln>
        </p:spPr>
        <p:txBody>
          <a:bodyPr wrap="none" lIns="115252" tIns="7620" rIns="43180" bIns="7620" rtlCol="0" anchor="ctr"/>
          <a:lstStyle/>
          <a:p>
            <a:pPr marL="0" indent="0" algn="l">
              <a:buNone/>
            </a:pPr>
            <a:r>
              <a:rPr lang="en-US" sz="510" b="1" kern="0" spc="36" dirty="0">
                <a:solidFill>
                  <a:srgbClr val="F08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— IMMEDIATE DEPLOYMENT</a:t>
            </a:r>
            <a:endParaRPr lang="en-US" sz="510" dirty="0"/>
          </a:p>
        </p:txBody>
      </p:sp>
      <p:pic>
        <p:nvPicPr>
          <p:cNvPr id="49" name="Image 7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24360" y="946035"/>
            <a:ext cx="132588" cy="132588"/>
          </a:xfrm>
          <a:prstGeom prst="rect">
            <a:avLst/>
          </a:prstGeom>
        </p:spPr>
      </p:pic>
      <p:sp>
        <p:nvSpPr>
          <p:cNvPr id="50" name="Text 40"/>
          <p:cNvSpPr/>
          <p:nvPr/>
        </p:nvSpPr>
        <p:spPr>
          <a:xfrm>
            <a:off x="4916537" y="1091803"/>
            <a:ext cx="4152364" cy="10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3"/>
              </a:lnSpc>
              <a:buNone/>
            </a:pPr>
            <a:r>
              <a:rPr lang="en-US" sz="650" b="1" dirty="0">
                <a:solidFill>
                  <a:srgbClr val="F08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Prioritize Increased Patrol on Idaho Road Corridor</a:t>
            </a:r>
            <a:endParaRPr lang="en-US" sz="650" dirty="0"/>
          </a:p>
        </p:txBody>
      </p:sp>
      <p:sp>
        <p:nvSpPr>
          <p:cNvPr id="51" name="Text 41"/>
          <p:cNvSpPr/>
          <p:nvPr/>
        </p:nvSpPr>
        <p:spPr>
          <a:xfrm>
            <a:off x="4916537" y="1200150"/>
            <a:ext cx="3850374" cy="21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6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escalation response warranted given serious felony charges and emerging exploitation cluster at 1001 &amp; 1101 N Idaho Rd. Coordinate with ICAC Task Force and multi-agency partners without delay.</a:t>
            </a:r>
            <a:endParaRPr lang="en-US" sz="590" dirty="0"/>
          </a:p>
        </p:txBody>
      </p:sp>
      <p:sp>
        <p:nvSpPr>
          <p:cNvPr id="52" name="Text 42"/>
          <p:cNvSpPr/>
          <p:nvPr/>
        </p:nvSpPr>
        <p:spPr>
          <a:xfrm>
            <a:off x="4607421" y="1490365"/>
            <a:ext cx="4164509" cy="560933"/>
          </a:xfrm>
          <a:prstGeom prst="roundRect">
            <a:avLst>
              <a:gd name="adj" fmla="val 8830"/>
            </a:avLst>
          </a:prstGeom>
          <a:solidFill>
            <a:srgbClr val="C9A84C">
              <a:alpha val="7000"/>
            </a:srgbClr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3"/>
          <p:cNvSpPr/>
          <p:nvPr/>
        </p:nvSpPr>
        <p:spPr>
          <a:xfrm>
            <a:off x="4687937" y="1550640"/>
            <a:ext cx="171450" cy="188595"/>
          </a:xfrm>
          <a:prstGeom prst="ellipse">
            <a:avLst/>
          </a:prstGeom>
          <a:gradFill rotWithShape="1">
            <a:gsLst>
              <a:gs pos="0">
                <a:srgbClr val="C9A84C"/>
              </a:gs>
              <a:gs pos="100000">
                <a:srgbClr val="E0B84C"/>
              </a:gs>
            </a:gsLst>
            <a:lin ang="2700000" scaled="1"/>
          </a:gradFill>
          <a:ln/>
          <a:effectLst>
            <a:outerShdw blurRad="57150" dist="50800" dir="16200000" algn="bl" rotWithShape="0">
              <a:srgbClr val="C9A84C">
                <a:alpha val="2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</a:t>
            </a:r>
            <a:endParaRPr lang="en-US" sz="680" dirty="0"/>
          </a:p>
        </p:txBody>
      </p:sp>
      <p:sp>
        <p:nvSpPr>
          <p:cNvPr id="54" name="Text 44"/>
          <p:cNvSpPr/>
          <p:nvPr/>
        </p:nvSpPr>
        <p:spPr>
          <a:xfrm>
            <a:off x="4916537" y="1543050"/>
            <a:ext cx="1183166" cy="131266"/>
          </a:xfrm>
          <a:prstGeom prst="roundRect">
            <a:avLst>
              <a:gd name="adj" fmla="val 22253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115252" tIns="7620" rIns="43180" bIns="7620" rtlCol="0" anchor="ctr"/>
          <a:lstStyle/>
          <a:p>
            <a:pPr marL="0" indent="0" algn="l">
              <a:buNone/>
            </a:pPr>
            <a:r>
              <a:rPr lang="en-US" sz="510" b="1" kern="0" spc="36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SUSTAINED ENFORCEMENT</a:t>
            </a:r>
            <a:endParaRPr lang="en-US" sz="510" dirty="0"/>
          </a:p>
        </p:txBody>
      </p:sp>
      <p:pic>
        <p:nvPicPr>
          <p:cNvPr id="55" name="Image 8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924360" y="1542389"/>
            <a:ext cx="132588" cy="132588"/>
          </a:xfrm>
          <a:prstGeom prst="rect">
            <a:avLst/>
          </a:prstGeom>
        </p:spPr>
      </p:pic>
      <p:sp>
        <p:nvSpPr>
          <p:cNvPr id="56" name="Text 45"/>
          <p:cNvSpPr/>
          <p:nvPr/>
        </p:nvSpPr>
        <p:spPr>
          <a:xfrm>
            <a:off x="4916537" y="1688157"/>
            <a:ext cx="4152364" cy="10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3"/>
              </a:lnSpc>
              <a:buNone/>
            </a:pPr>
            <a:r>
              <a:rPr lang="en-US" sz="6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Pressure at 2555 W Apache Trail</a:t>
            </a:r>
            <a:endParaRPr lang="en-US" sz="650" dirty="0"/>
          </a:p>
        </p:txBody>
      </p:sp>
      <p:sp>
        <p:nvSpPr>
          <p:cNvPr id="57" name="Text 46"/>
          <p:cNvSpPr/>
          <p:nvPr/>
        </p:nvSpPr>
        <p:spPr>
          <a:xfrm>
            <a:off x="4916537" y="1796504"/>
            <a:ext cx="3850374" cy="21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6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and intensify enforcement at the city's #1 hotspot. Sustained visible patrol, merchant partnership programs, and documented accountability metrics are essential to reduce from the 81-case baseline.</a:t>
            </a:r>
            <a:endParaRPr lang="en-US" sz="590" dirty="0"/>
          </a:p>
        </p:txBody>
      </p:sp>
      <p:sp>
        <p:nvSpPr>
          <p:cNvPr id="64" name="Text 52"/>
          <p:cNvSpPr/>
          <p:nvPr/>
        </p:nvSpPr>
        <p:spPr>
          <a:xfrm>
            <a:off x="4616946" y="2083519"/>
            <a:ext cx="4164509" cy="560933"/>
          </a:xfrm>
          <a:prstGeom prst="roundRect">
            <a:avLst>
              <a:gd name="adj" fmla="val 8830"/>
            </a:avLst>
          </a:prstGeom>
          <a:solidFill>
            <a:srgbClr val="3DB87A">
              <a:alpha val="12000"/>
            </a:srgbClr>
          </a:solidFill>
          <a:ln w="9525">
            <a:solidFill>
              <a:srgbClr val="3DB87A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53"/>
          <p:cNvSpPr/>
          <p:nvPr/>
        </p:nvSpPr>
        <p:spPr>
          <a:xfrm>
            <a:off x="4697462" y="2143795"/>
            <a:ext cx="171450" cy="188595"/>
          </a:xfrm>
          <a:prstGeom prst="ellipse">
            <a:avLst/>
          </a:prstGeom>
          <a:solidFill>
            <a:srgbClr val="3DB87A"/>
          </a:solidFill>
          <a:ln/>
          <a:effectLst>
            <a:outerShdw blurRad="57150" dist="50800" dir="16200000" algn="bl" rotWithShape="0">
              <a:srgbClr val="3DB87A">
                <a:alpha val="22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R3</a:t>
            </a:r>
            <a:endParaRPr lang="en-US" sz="680" dirty="0"/>
          </a:p>
        </p:txBody>
      </p:sp>
      <p:sp>
        <p:nvSpPr>
          <p:cNvPr id="66" name="Text 54"/>
          <p:cNvSpPr/>
          <p:nvPr/>
        </p:nvSpPr>
        <p:spPr>
          <a:xfrm>
            <a:off x="4926062" y="2136205"/>
            <a:ext cx="1087073" cy="131266"/>
          </a:xfrm>
          <a:prstGeom prst="roundRect">
            <a:avLst>
              <a:gd name="adj" fmla="val 22253"/>
            </a:avLst>
          </a:prstGeom>
          <a:solidFill>
            <a:srgbClr val="3DB87A">
              <a:alpha val="12000"/>
            </a:srgbClr>
          </a:solidFill>
          <a:ln w="9525">
            <a:solidFill>
              <a:srgbClr val="3DB87A">
                <a:alpha val="35000"/>
              </a:srgbClr>
            </a:solidFill>
          </a:ln>
        </p:spPr>
        <p:txBody>
          <a:bodyPr wrap="none" lIns="115252" tIns="7620" rIns="43180" bIns="7620" rtlCol="0" anchor="ctr"/>
          <a:lstStyle/>
          <a:p>
            <a:pPr marL="0" indent="0" algn="l">
              <a:buNone/>
            </a:pPr>
            <a:r>
              <a:rPr lang="en-US" sz="510" b="1" kern="0" spc="36" dirty="0">
                <a:solidFill>
                  <a:srgbClr val="5DD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 SUCCESSES</a:t>
            </a:r>
            <a:endParaRPr lang="en-US" sz="510" dirty="0"/>
          </a:p>
        </p:txBody>
      </p:sp>
      <p:pic>
        <p:nvPicPr>
          <p:cNvPr id="67" name="Image 10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33885" y="2135544"/>
            <a:ext cx="132588" cy="132588"/>
          </a:xfrm>
          <a:prstGeom prst="rect">
            <a:avLst/>
          </a:prstGeom>
        </p:spPr>
      </p:pic>
      <p:sp>
        <p:nvSpPr>
          <p:cNvPr id="68" name="Text 55"/>
          <p:cNvSpPr/>
          <p:nvPr/>
        </p:nvSpPr>
        <p:spPr>
          <a:xfrm>
            <a:off x="4926062" y="2281312"/>
            <a:ext cx="4152364" cy="10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3"/>
              </a:lnSpc>
              <a:buNone/>
            </a:pPr>
            <a:r>
              <a:rPr lang="en-US" sz="650" b="1" dirty="0">
                <a:solidFill>
                  <a:srgbClr val="5DD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 Enforcement Wins at Old West Hwy, 29th Ave &amp; Ironwood Dr</a:t>
            </a:r>
            <a:endParaRPr lang="en-US" sz="650" dirty="0"/>
          </a:p>
        </p:txBody>
      </p:sp>
      <p:sp>
        <p:nvSpPr>
          <p:cNvPr id="69" name="Text 56"/>
          <p:cNvSpPr/>
          <p:nvPr/>
        </p:nvSpPr>
        <p:spPr>
          <a:xfrm>
            <a:off x="4926062" y="2389659"/>
            <a:ext cx="3850374" cy="21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6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Formally document and communicate the –67%, –86%, and –60% declines at these locations. Identify and replicate the specific tactics that drove results across other high-volume corridors.</a:t>
            </a:r>
            <a:endParaRPr lang="en-US" sz="590" dirty="0"/>
          </a:p>
        </p:txBody>
      </p:sp>
      <p:sp>
        <p:nvSpPr>
          <p:cNvPr id="82" name="Text 57">
            <a:extLst>
              <a:ext uri="{FF2B5EF4-FFF2-40B4-BE49-F238E27FC236}">
                <a16:creationId xmlns:a16="http://schemas.microsoft.com/office/drawing/2014/main" id="{854667B7-73B3-6FF4-8F53-E81B8377B743}"/>
              </a:ext>
            </a:extLst>
          </p:cNvPr>
          <p:cNvSpPr/>
          <p:nvPr/>
        </p:nvSpPr>
        <p:spPr>
          <a:xfrm>
            <a:off x="4616946" y="2679874"/>
            <a:ext cx="4164509" cy="560933"/>
          </a:xfrm>
          <a:prstGeom prst="roundRect">
            <a:avLst>
              <a:gd name="adj" fmla="val 8830"/>
            </a:avLst>
          </a:prstGeom>
          <a:solidFill>
            <a:srgbClr val="132040">
              <a:alpha val="90000"/>
            </a:srgbClr>
          </a:solidFill>
          <a:ln w="9525">
            <a:solidFill>
              <a:srgbClr val="8FA3C8">
                <a:alpha val="18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3" name="Text 58">
            <a:extLst>
              <a:ext uri="{FF2B5EF4-FFF2-40B4-BE49-F238E27FC236}">
                <a16:creationId xmlns:a16="http://schemas.microsoft.com/office/drawing/2014/main" id="{4B4774AD-ED25-21A9-E257-2840FF9D0627}"/>
              </a:ext>
            </a:extLst>
          </p:cNvPr>
          <p:cNvSpPr/>
          <p:nvPr/>
        </p:nvSpPr>
        <p:spPr>
          <a:xfrm>
            <a:off x="4697462" y="2740149"/>
            <a:ext cx="171450" cy="188595"/>
          </a:xfrm>
          <a:prstGeom prst="ellipse">
            <a:avLst/>
          </a:prstGeom>
          <a:solidFill>
            <a:srgbClr val="C9A84C">
              <a:alpha val="18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R4</a:t>
            </a:r>
            <a:endParaRPr lang="en-US" sz="680" dirty="0"/>
          </a:p>
        </p:txBody>
      </p:sp>
      <p:sp>
        <p:nvSpPr>
          <p:cNvPr id="84" name="Text 59">
            <a:extLst>
              <a:ext uri="{FF2B5EF4-FFF2-40B4-BE49-F238E27FC236}">
                <a16:creationId xmlns:a16="http://schemas.microsoft.com/office/drawing/2014/main" id="{CC5B90C7-60F7-EEFE-C4F8-0E173D1BDC1C}"/>
              </a:ext>
            </a:extLst>
          </p:cNvPr>
          <p:cNvSpPr/>
          <p:nvPr/>
        </p:nvSpPr>
        <p:spPr>
          <a:xfrm>
            <a:off x="4926062" y="2732559"/>
            <a:ext cx="1112425" cy="131266"/>
          </a:xfrm>
          <a:prstGeom prst="roundRect">
            <a:avLst>
              <a:gd name="adj" fmla="val 22253"/>
            </a:avLst>
          </a:prstGeom>
          <a:solidFill>
            <a:srgbClr val="8FA3C8">
              <a:alpha val="10000"/>
            </a:srgbClr>
          </a:solidFill>
          <a:ln w="9525">
            <a:solidFill>
              <a:srgbClr val="8FA3C8">
                <a:alpha val="20000"/>
              </a:srgbClr>
            </a:solidFill>
          </a:ln>
        </p:spPr>
        <p:txBody>
          <a:bodyPr wrap="none" lIns="115252" tIns="7620" rIns="43180" bIns="7620" rtlCol="0" anchor="ctr"/>
          <a:lstStyle/>
          <a:p>
            <a:pPr marL="0" indent="0" algn="l">
              <a:buNone/>
            </a:pPr>
            <a:r>
              <a:rPr lang="en-US" sz="510" b="1" kern="0" spc="36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CONTINUED MONITORING</a:t>
            </a:r>
            <a:endParaRPr lang="en-US" sz="510" dirty="0"/>
          </a:p>
        </p:txBody>
      </p:sp>
      <p:pic>
        <p:nvPicPr>
          <p:cNvPr id="85" name="Image 11" descr="preencoded.png">
            <a:extLst>
              <a:ext uri="{FF2B5EF4-FFF2-40B4-BE49-F238E27FC236}">
                <a16:creationId xmlns:a16="http://schemas.microsoft.com/office/drawing/2014/main" id="{0159645E-07B8-2FB8-95A9-0272CC43026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933885" y="2731898"/>
            <a:ext cx="132588" cy="132588"/>
          </a:xfrm>
          <a:prstGeom prst="rect">
            <a:avLst/>
          </a:prstGeom>
        </p:spPr>
      </p:pic>
      <p:sp>
        <p:nvSpPr>
          <p:cNvPr id="86" name="Text 60">
            <a:extLst>
              <a:ext uri="{FF2B5EF4-FFF2-40B4-BE49-F238E27FC236}">
                <a16:creationId xmlns:a16="http://schemas.microsoft.com/office/drawing/2014/main" id="{6D1617BA-9D2D-8403-28D6-69902FED208A}"/>
              </a:ext>
            </a:extLst>
          </p:cNvPr>
          <p:cNvSpPr/>
          <p:nvPr/>
        </p:nvSpPr>
        <p:spPr>
          <a:xfrm>
            <a:off x="4926062" y="2877666"/>
            <a:ext cx="4152364" cy="10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93"/>
              </a:lnSpc>
              <a:buNone/>
            </a:pPr>
            <a:r>
              <a:rPr lang="en-US" sz="650" b="1" dirty="0">
                <a:solidFill>
                  <a:srgbClr val="F0F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Targeted Resources to US-60 Corridor — DUI &amp; Traffic</a:t>
            </a:r>
            <a:endParaRPr lang="en-US" sz="650" dirty="0"/>
          </a:p>
        </p:txBody>
      </p:sp>
      <p:sp>
        <p:nvSpPr>
          <p:cNvPr id="87" name="Text 61">
            <a:extLst>
              <a:ext uri="{FF2B5EF4-FFF2-40B4-BE49-F238E27FC236}">
                <a16:creationId xmlns:a16="http://schemas.microsoft.com/office/drawing/2014/main" id="{6958C590-F188-F266-A908-2BADCED3876F}"/>
              </a:ext>
            </a:extLst>
          </p:cNvPr>
          <p:cNvSpPr/>
          <p:nvPr/>
        </p:nvSpPr>
        <p:spPr>
          <a:xfrm>
            <a:off x="4926062" y="2986013"/>
            <a:ext cx="3850374" cy="21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6"/>
              </a:lnSpc>
              <a:buNone/>
            </a:pPr>
            <a:r>
              <a:rPr lang="en-US" sz="59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dedicated traffic enforcement deployment along US-60 (MM 195–217). The dramatic −86% declining trend (21→6→3) is a direct result of consistent enforcement presence and must be sustained to prevent rebound.</a:t>
            </a:r>
            <a:endParaRPr lang="en-US" sz="5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5110</Words>
  <Application>Microsoft Office PowerPoint</Application>
  <PresentationFormat>On-screen Show (16:9)</PresentationFormat>
  <Paragraphs>1209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>PptxGenJS Presentation</dc:subject>
  <dc:creator>docgen</dc:creator>
  <cp:lastModifiedBy>Lisa Shephard</cp:lastModifiedBy>
  <cp:revision>31</cp:revision>
  <dcterms:created xsi:type="dcterms:W3CDTF">2026-06-18T18:44:25Z</dcterms:created>
  <dcterms:modified xsi:type="dcterms:W3CDTF">2026-06-19T01:01:16Z</dcterms:modified>
</cp:coreProperties>
</file>