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60" d="100"/>
          <a:sy n="160" d="100"/>
        </p:scale>
        <p:origin x="74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505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9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18" Type="http://schemas.openxmlformats.org/officeDocument/2006/relationships/image" Target="../media/image3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22.png"/><Relationship Id="rId18" Type="http://schemas.openxmlformats.org/officeDocument/2006/relationships/image" Target="../media/image53.png"/><Relationship Id="rId3" Type="http://schemas.openxmlformats.org/officeDocument/2006/relationships/image" Target="../media/image26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10" Type="http://schemas.openxmlformats.org/officeDocument/2006/relationships/image" Target="../media/image46.svg"/><Relationship Id="rId19" Type="http://schemas.openxmlformats.org/officeDocument/2006/relationships/image" Target="../media/image54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4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image" Target="../media/image7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sv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sv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svg"/><Relationship Id="rId9" Type="http://schemas.openxmlformats.org/officeDocument/2006/relationships/image" Target="../media/image77.svg"/><Relationship Id="rId14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svg"/><Relationship Id="rId5" Type="http://schemas.openxmlformats.org/officeDocument/2006/relationships/image" Target="../media/image89.png"/><Relationship Id="rId4" Type="http://schemas.openxmlformats.org/officeDocument/2006/relationships/image" Target="../media/image8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38.png"/><Relationship Id="rId7" Type="http://schemas.openxmlformats.org/officeDocument/2006/relationships/image" Target="../media/image95.png"/><Relationship Id="rId12" Type="http://schemas.openxmlformats.org/officeDocument/2006/relationships/image" Target="../media/image10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sv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svg"/><Relationship Id="rId4" Type="http://schemas.openxmlformats.org/officeDocument/2006/relationships/image" Target="../media/image92.svg"/><Relationship Id="rId9" Type="http://schemas.openxmlformats.org/officeDocument/2006/relationships/image" Target="../media/image9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61.png"/><Relationship Id="rId3" Type="http://schemas.openxmlformats.org/officeDocument/2006/relationships/image" Target="../media/image101.png"/><Relationship Id="rId7" Type="http://schemas.openxmlformats.org/officeDocument/2006/relationships/image" Target="../media/image105.svg"/><Relationship Id="rId12" Type="http://schemas.openxmlformats.org/officeDocument/2006/relationships/image" Target="../media/image10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11" Type="http://schemas.openxmlformats.org/officeDocument/2006/relationships/image" Target="../media/image108.svg"/><Relationship Id="rId5" Type="http://schemas.openxmlformats.org/officeDocument/2006/relationships/image" Target="../media/image103.png"/><Relationship Id="rId10" Type="http://schemas.openxmlformats.org/officeDocument/2006/relationships/image" Target="../media/image99.png"/><Relationship Id="rId4" Type="http://schemas.openxmlformats.org/officeDocument/2006/relationships/image" Target="../media/image102.svg"/><Relationship Id="rId9" Type="http://schemas.openxmlformats.org/officeDocument/2006/relationships/image" Target="../media/image107.svg"/><Relationship Id="rId14" Type="http://schemas.openxmlformats.org/officeDocument/2006/relationships/image" Target="../media/image1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svg"/><Relationship Id="rId13" Type="http://schemas.openxmlformats.org/officeDocument/2006/relationships/image" Target="../media/image120.svg"/><Relationship Id="rId18" Type="http://schemas.openxmlformats.org/officeDocument/2006/relationships/image" Target="../media/image125.svg"/><Relationship Id="rId3" Type="http://schemas.openxmlformats.org/officeDocument/2006/relationships/image" Target="../media/image111.png"/><Relationship Id="rId21" Type="http://schemas.openxmlformats.org/officeDocument/2006/relationships/image" Target="../media/image128.svg"/><Relationship Id="rId7" Type="http://schemas.openxmlformats.org/officeDocument/2006/relationships/image" Target="../media/image114.svg"/><Relationship Id="rId12" Type="http://schemas.openxmlformats.org/officeDocument/2006/relationships/image" Target="../media/image119.svg"/><Relationship Id="rId17" Type="http://schemas.openxmlformats.org/officeDocument/2006/relationships/image" Target="../media/image124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23.png"/><Relationship Id="rId20" Type="http://schemas.openxmlformats.org/officeDocument/2006/relationships/image" Target="../media/image12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svg"/><Relationship Id="rId11" Type="http://schemas.openxmlformats.org/officeDocument/2006/relationships/image" Target="../media/image118.svg"/><Relationship Id="rId5" Type="http://schemas.openxmlformats.org/officeDocument/2006/relationships/image" Target="../media/image83.png"/><Relationship Id="rId15" Type="http://schemas.openxmlformats.org/officeDocument/2006/relationships/image" Target="../media/image122.svg"/><Relationship Id="rId23" Type="http://schemas.openxmlformats.org/officeDocument/2006/relationships/image" Target="../media/image129.svg"/><Relationship Id="rId10" Type="http://schemas.openxmlformats.org/officeDocument/2006/relationships/image" Target="../media/image117.svg"/><Relationship Id="rId19" Type="http://schemas.openxmlformats.org/officeDocument/2006/relationships/image" Target="../media/image126.svg"/><Relationship Id="rId4" Type="http://schemas.openxmlformats.org/officeDocument/2006/relationships/image" Target="../media/image112.svg"/><Relationship Id="rId9" Type="http://schemas.openxmlformats.org/officeDocument/2006/relationships/image" Target="../media/image116.svg"/><Relationship Id="rId14" Type="http://schemas.openxmlformats.org/officeDocument/2006/relationships/image" Target="../media/image121.png"/><Relationship Id="rId22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svg"/><Relationship Id="rId13" Type="http://schemas.openxmlformats.org/officeDocument/2006/relationships/image" Target="../media/image38.png"/><Relationship Id="rId18" Type="http://schemas.openxmlformats.org/officeDocument/2006/relationships/image" Target="../media/image144.svg"/><Relationship Id="rId3" Type="http://schemas.openxmlformats.org/officeDocument/2006/relationships/image" Target="../media/image130.png"/><Relationship Id="rId21" Type="http://schemas.openxmlformats.org/officeDocument/2006/relationships/image" Target="../media/image147.png"/><Relationship Id="rId7" Type="http://schemas.openxmlformats.org/officeDocument/2006/relationships/image" Target="../media/image134.png"/><Relationship Id="rId12" Type="http://schemas.openxmlformats.org/officeDocument/2006/relationships/image" Target="../media/image139.svg"/><Relationship Id="rId17" Type="http://schemas.openxmlformats.org/officeDocument/2006/relationships/image" Target="../media/image143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42.svg"/><Relationship Id="rId20" Type="http://schemas.openxmlformats.org/officeDocument/2006/relationships/image" Target="../media/image14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svg"/><Relationship Id="rId11" Type="http://schemas.openxmlformats.org/officeDocument/2006/relationships/image" Target="../media/image138.svg"/><Relationship Id="rId24" Type="http://schemas.openxmlformats.org/officeDocument/2006/relationships/image" Target="../media/image150.svg"/><Relationship Id="rId5" Type="http://schemas.openxmlformats.org/officeDocument/2006/relationships/image" Target="../media/image132.png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10" Type="http://schemas.openxmlformats.org/officeDocument/2006/relationships/image" Target="../media/image137.svg"/><Relationship Id="rId19" Type="http://schemas.openxmlformats.org/officeDocument/2006/relationships/image" Target="../media/image145.png"/><Relationship Id="rId4" Type="http://schemas.openxmlformats.org/officeDocument/2006/relationships/image" Target="../media/image131.svg"/><Relationship Id="rId9" Type="http://schemas.openxmlformats.org/officeDocument/2006/relationships/image" Target="../media/image136.svg"/><Relationship Id="rId14" Type="http://schemas.openxmlformats.org/officeDocument/2006/relationships/image" Target="../media/image140.svg"/><Relationship Id="rId22" Type="http://schemas.openxmlformats.org/officeDocument/2006/relationships/image" Target="../media/image14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svg"/><Relationship Id="rId3" Type="http://schemas.openxmlformats.org/officeDocument/2006/relationships/image" Target="../media/image151.png"/><Relationship Id="rId7" Type="http://schemas.openxmlformats.org/officeDocument/2006/relationships/image" Target="../media/image155.sv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svg"/><Relationship Id="rId11" Type="http://schemas.openxmlformats.org/officeDocument/2006/relationships/image" Target="../media/image159.svg"/><Relationship Id="rId5" Type="http://schemas.openxmlformats.org/officeDocument/2006/relationships/image" Target="../media/image153.png"/><Relationship Id="rId15" Type="http://schemas.openxmlformats.org/officeDocument/2006/relationships/image" Target="../media/image163.svg"/><Relationship Id="rId10" Type="http://schemas.openxmlformats.org/officeDocument/2006/relationships/image" Target="../media/image158.svg"/><Relationship Id="rId4" Type="http://schemas.openxmlformats.org/officeDocument/2006/relationships/image" Target="../media/image152.svg"/><Relationship Id="rId9" Type="http://schemas.openxmlformats.org/officeDocument/2006/relationships/image" Target="../media/image157.svg"/><Relationship Id="rId14" Type="http://schemas.openxmlformats.org/officeDocument/2006/relationships/image" Target="../media/image1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svg"/><Relationship Id="rId13" Type="http://schemas.openxmlformats.org/officeDocument/2006/relationships/image" Target="../media/image174.png"/><Relationship Id="rId18" Type="http://schemas.openxmlformats.org/officeDocument/2006/relationships/image" Target="../media/image179.sv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12" Type="http://schemas.openxmlformats.org/officeDocument/2006/relationships/image" Target="../media/image173.svg"/><Relationship Id="rId17" Type="http://schemas.openxmlformats.org/officeDocument/2006/relationships/image" Target="../media/image17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7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sv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10" Type="http://schemas.openxmlformats.org/officeDocument/2006/relationships/image" Target="../media/image171.svg"/><Relationship Id="rId4" Type="http://schemas.openxmlformats.org/officeDocument/2006/relationships/image" Target="../media/image165.svg"/><Relationship Id="rId9" Type="http://schemas.openxmlformats.org/officeDocument/2006/relationships/image" Target="../media/image170.png"/><Relationship Id="rId14" Type="http://schemas.openxmlformats.org/officeDocument/2006/relationships/image" Target="../media/image17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57015" y="0"/>
            <a:ext cx="642997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6060" y="429220"/>
            <a:ext cx="13841" cy="428505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A07C32">
                  <a:alpha val="50000"/>
                </a:srgbClr>
              </a:gs>
              <a:gs pos="70000">
                <a:srgbClr val="A07C32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44099" y="429220"/>
            <a:ext cx="13841" cy="428505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A07C32">
                  <a:alpha val="50000"/>
                </a:srgbClr>
              </a:gs>
              <a:gs pos="70000">
                <a:srgbClr val="A07C32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2546015" y="2412324"/>
            <a:ext cx="4051971" cy="898550"/>
          </a:xfrm>
          <a:prstGeom prst="rect">
            <a:avLst/>
          </a:prstGeom>
          <a:noFill/>
          <a:ln/>
          <a:effectLst>
            <a:outerShdw blurRad="171450" dist="13970" dir="5400000" algn="bl" rotWithShape="0">
              <a:srgbClr val="C9A84C">
                <a:alpha val="22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70"/>
              </a:lnSpc>
              <a:spcAft>
                <a:spcPts val="790"/>
              </a:spcAft>
              <a:buNone/>
            </a:pPr>
            <a:r>
              <a:rPr lang="en-US" sz="2930" kern="0" spc="29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City of Apache Junction</a:t>
            </a:r>
            <a:br/>
            <a:r>
              <a:rPr lang="en-US" sz="2930" kern="0" spc="29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Criminal Case Analysis</a:t>
            </a:r>
            <a:endParaRPr lang="en-US" sz="2930" dirty="0"/>
          </a:p>
        </p:txBody>
      </p:sp>
      <p:sp>
        <p:nvSpPr>
          <p:cNvPr id="15" name="Text 12"/>
          <p:cNvSpPr/>
          <p:nvPr/>
        </p:nvSpPr>
        <p:spPr>
          <a:xfrm>
            <a:off x="3785890" y="3368396"/>
            <a:ext cx="157222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2408647" y="3525708"/>
            <a:ext cx="4326557" cy="278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90"/>
              </a:lnSpc>
              <a:spcAft>
                <a:spcPts val="2030"/>
              </a:spcAft>
              <a:buNone/>
            </a:pPr>
            <a:r>
              <a:rPr lang="en-US" sz="1460" kern="0" spc="175" dirty="0">
                <a:solidFill>
                  <a:srgbClr val="E8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– 2025  ·  THREE-YEAR REPORT</a:t>
            </a:r>
            <a:endParaRPr lang="en-US" sz="1460" dirty="0"/>
          </a:p>
        </p:txBody>
      </p:sp>
      <p:sp>
        <p:nvSpPr>
          <p:cNvPr id="26" name="Text 33">
            <a:extLst>
              <a:ext uri="{FF2B5EF4-FFF2-40B4-BE49-F238E27FC236}">
                <a16:creationId xmlns:a16="http://schemas.microsoft.com/office/drawing/2014/main" id="{D02FA205-10B0-E881-A146-0A6D26078694}"/>
              </a:ext>
            </a:extLst>
          </p:cNvPr>
          <p:cNvSpPr/>
          <p:nvPr/>
        </p:nvSpPr>
        <p:spPr>
          <a:xfrm>
            <a:off x="0" y="4771430"/>
            <a:ext cx="9144000" cy="9525"/>
          </a:xfrm>
          <a:prstGeom prst="rect">
            <a:avLst/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34">
            <a:extLst>
              <a:ext uri="{FF2B5EF4-FFF2-40B4-BE49-F238E27FC236}">
                <a16:creationId xmlns:a16="http://schemas.microsoft.com/office/drawing/2014/main" id="{1520E721-8EA5-EEC4-E3B1-E451BF7CB1BF}"/>
              </a:ext>
            </a:extLst>
          </p:cNvPr>
          <p:cNvSpPr/>
          <p:nvPr/>
        </p:nvSpPr>
        <p:spPr>
          <a:xfrm>
            <a:off x="582513" y="4892725"/>
            <a:ext cx="213888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BA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PINAL COUNTY ATTORNEY'S OFFICE</a:t>
            </a:r>
            <a:endParaRPr lang="en-US" sz="730" dirty="0"/>
          </a:p>
        </p:txBody>
      </p:sp>
      <p:sp>
        <p:nvSpPr>
          <p:cNvPr id="28" name="Text 35">
            <a:extLst>
              <a:ext uri="{FF2B5EF4-FFF2-40B4-BE49-F238E27FC236}">
                <a16:creationId xmlns:a16="http://schemas.microsoft.com/office/drawing/2014/main" id="{B81F7880-7F90-7EBD-1C93-AC2D4E3D79D9}"/>
              </a:ext>
            </a:extLst>
          </p:cNvPr>
          <p:cNvSpPr/>
          <p:nvPr/>
        </p:nvSpPr>
        <p:spPr>
          <a:xfrm>
            <a:off x="1977910" y="4881265"/>
            <a:ext cx="28649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C9A84C">
                    <a:alpha val="4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</a:t>
            </a:r>
            <a:endParaRPr lang="en-US" sz="790" dirty="0"/>
          </a:p>
        </p:txBody>
      </p:sp>
      <p:sp>
        <p:nvSpPr>
          <p:cNvPr id="29" name="Text 36">
            <a:extLst>
              <a:ext uri="{FF2B5EF4-FFF2-40B4-BE49-F238E27FC236}">
                <a16:creationId xmlns:a16="http://schemas.microsoft.com/office/drawing/2014/main" id="{832C0FA7-F093-3823-BFB4-6D6FDF2C614B}"/>
              </a:ext>
            </a:extLst>
          </p:cNvPr>
          <p:cNvSpPr/>
          <p:nvPr/>
        </p:nvSpPr>
        <p:spPr>
          <a:xfrm>
            <a:off x="2104370" y="4892725"/>
            <a:ext cx="10737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BA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JUNE 2026</a:t>
            </a:r>
            <a:endParaRPr lang="en-US" sz="730" dirty="0"/>
          </a:p>
        </p:txBody>
      </p:sp>
      <p:sp>
        <p:nvSpPr>
          <p:cNvPr id="30" name="Text 39">
            <a:extLst>
              <a:ext uri="{FF2B5EF4-FFF2-40B4-BE49-F238E27FC236}">
                <a16:creationId xmlns:a16="http://schemas.microsoft.com/office/drawing/2014/main" id="{9299AE8C-143D-0DBC-070A-F50FF9699EBB}"/>
              </a:ext>
            </a:extLst>
          </p:cNvPr>
          <p:cNvSpPr/>
          <p:nvPr/>
        </p:nvSpPr>
        <p:spPr>
          <a:xfrm>
            <a:off x="7919293" y="4858792"/>
            <a:ext cx="841150" cy="206871"/>
          </a:xfrm>
          <a:prstGeom prst="roundRect">
            <a:avLst>
              <a:gd name="adj" fmla="val 10436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86360" tIns="29210" rIns="86360" bIns="29210" rtlCol="0" anchor="t"/>
          <a:lstStyle/>
          <a:p>
            <a:pPr marL="0" indent="0" algn="l">
              <a:buNone/>
            </a:pPr>
            <a:r>
              <a:rPr lang="en-US" sz="680" kern="0" spc="11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2023 – 2025</a:t>
            </a:r>
            <a:endParaRPr lang="en-US" sz="68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BEC652E-8C1E-01A0-251A-D6EA6C585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76" y="4850490"/>
            <a:ext cx="220265" cy="220265"/>
          </a:xfrm>
          <a:prstGeom prst="rect">
            <a:avLst/>
          </a:prstGeom>
        </p:spPr>
      </p:pic>
      <p:sp>
        <p:nvSpPr>
          <p:cNvPr id="32" name="Text 16">
            <a:extLst>
              <a:ext uri="{FF2B5EF4-FFF2-40B4-BE49-F238E27FC236}">
                <a16:creationId xmlns:a16="http://schemas.microsoft.com/office/drawing/2014/main" id="{B17CC8B7-C887-B1B9-ED8A-98955450E3CD}"/>
              </a:ext>
            </a:extLst>
          </p:cNvPr>
          <p:cNvSpPr/>
          <p:nvPr/>
        </p:nvSpPr>
        <p:spPr>
          <a:xfrm>
            <a:off x="2321587" y="560040"/>
            <a:ext cx="4500676" cy="102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kern="0" spc="280" dirty="0">
                <a:solidFill>
                  <a:srgbClr val="C9A84C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ANALYTICAL REPORT  |  PINAL COUNTY ATTORNEY'S OFFICE</a:t>
            </a:r>
            <a:endParaRPr lang="en-US" sz="59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8B0BC9E-A8BB-36FC-0E87-DD33048E2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806" y="806202"/>
            <a:ext cx="1535483" cy="15354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50000">
                <a:srgbClr val="000000">
                  <a:alpha val="0"/>
                </a:srgbClr>
              </a:gs>
            </a:gsLst>
            <a:path path="circle">
              <a:fillToRect l="10000" t="90000" r="90000" b="1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132040">
                  <a:alpha val="80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90000" t="10000" r="10000" b="9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316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6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538" y="3843338"/>
            <a:ext cx="1071563" cy="107156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61950" y="1030635"/>
            <a:ext cx="4157367" cy="486370"/>
          </a:xfrm>
          <a:prstGeom prst="roundRect">
            <a:avLst>
              <a:gd name="adj" fmla="val 11750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634210" y="1030635"/>
            <a:ext cx="4157367" cy="486370"/>
          </a:xfrm>
          <a:prstGeom prst="roundRect">
            <a:avLst>
              <a:gd name="adj" fmla="val 11750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61950" y="1622375"/>
            <a:ext cx="4157367" cy="486370"/>
          </a:xfrm>
          <a:prstGeom prst="roundRect">
            <a:avLst>
              <a:gd name="adj" fmla="val 11750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634210" y="1622375"/>
            <a:ext cx="4157367" cy="486370"/>
          </a:xfrm>
          <a:prstGeom prst="roundRect">
            <a:avLst>
              <a:gd name="adj" fmla="val 11750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61950" y="2214116"/>
            <a:ext cx="4157367" cy="486370"/>
          </a:xfrm>
          <a:prstGeom prst="roundRect">
            <a:avLst>
              <a:gd name="adj" fmla="val 11750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34210" y="2214116"/>
            <a:ext cx="4157367" cy="486370"/>
          </a:xfrm>
          <a:prstGeom prst="roundRect">
            <a:avLst>
              <a:gd name="adj" fmla="val 11750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42900" y="276225"/>
            <a:ext cx="257770" cy="257770"/>
          </a:xfrm>
          <a:prstGeom prst="ellipse">
            <a:avLst/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5491" y="338816"/>
            <a:ext cx="132588" cy="13258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00980" y="271760"/>
            <a:ext cx="2902897" cy="2668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910" kern="0" spc="-2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This Report </a:t>
            </a:r>
            <a:r>
              <a:rPr lang="en-US" sz="1910" b="1" kern="0" spc="-2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Covers</a:t>
            </a:r>
            <a:endParaRPr lang="en-US" sz="1910" dirty="0"/>
          </a:p>
        </p:txBody>
      </p:sp>
      <p:sp>
        <p:nvSpPr>
          <p:cNvPr id="20" name="Text 16"/>
          <p:cNvSpPr/>
          <p:nvPr/>
        </p:nvSpPr>
        <p:spPr>
          <a:xfrm>
            <a:off x="699641" y="581769"/>
            <a:ext cx="40005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699641" y="660499"/>
            <a:ext cx="891160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840" dirty="0">
                <a:solidFill>
                  <a:srgbClr val="8FA3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three-year review of Apache Junction criminal cases filed with the Pinal County Attorney's Office</a:t>
            </a:r>
            <a:endParaRPr lang="en-US" sz="840" dirty="0"/>
          </a:p>
        </p:txBody>
      </p:sp>
      <p:sp>
        <p:nvSpPr>
          <p:cNvPr id="22" name="Text 18"/>
          <p:cNvSpPr/>
          <p:nvPr/>
        </p:nvSpPr>
        <p:spPr>
          <a:xfrm>
            <a:off x="342900" y="1021110"/>
            <a:ext cx="4185940" cy="505420"/>
          </a:xfrm>
          <a:prstGeom prst="roundRect">
            <a:avLst>
              <a:gd name="adj" fmla="val 11307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342900" y="1021110"/>
            <a:ext cx="19050" cy="505420"/>
          </a:xfrm>
          <a:custGeom>
            <a:avLst/>
            <a:gdLst/>
            <a:ahLst/>
            <a:cxnLst/>
            <a:rect l="l" t="t" r="r" b="b"/>
            <a:pathLst>
              <a:path w="19050" h="50542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0867"/>
                </a:lnTo>
                <a:lnTo>
                  <a:pt x="16669" y="488611"/>
                </a:lnTo>
                <a:lnTo>
                  <a:pt x="14288" y="486071"/>
                </a:lnTo>
                <a:lnTo>
                  <a:pt x="11906" y="483186"/>
                </a:lnTo>
                <a:lnTo>
                  <a:pt x="9525" y="479861"/>
                </a:lnTo>
                <a:lnTo>
                  <a:pt x="7144" y="475938"/>
                </a:lnTo>
                <a:lnTo>
                  <a:pt x="4763" y="471110"/>
                </a:lnTo>
                <a:lnTo>
                  <a:pt x="2381" y="464595"/>
                </a:lnTo>
                <a:lnTo>
                  <a:pt x="0" y="44827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490091" y="1130945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598" y="1207452"/>
            <a:ext cx="132588" cy="13258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890141" y="1130945"/>
            <a:ext cx="385113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Case Totals</a:t>
            </a:r>
            <a:endParaRPr lang="en-US" sz="840" dirty="0"/>
          </a:p>
        </p:txBody>
      </p:sp>
      <p:sp>
        <p:nvSpPr>
          <p:cNvPr id="27" name="Text 22"/>
          <p:cNvSpPr/>
          <p:nvPr/>
        </p:nvSpPr>
        <p:spPr>
          <a:xfrm>
            <a:off x="890141" y="1280517"/>
            <a:ext cx="385113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volume for 2023, 2024, and 2025 — year-by-year breakdown</a:t>
            </a:r>
            <a:endParaRPr lang="en-US" sz="730" dirty="0"/>
          </a:p>
        </p:txBody>
      </p:sp>
      <p:sp>
        <p:nvSpPr>
          <p:cNvPr id="28" name="Text 23"/>
          <p:cNvSpPr/>
          <p:nvPr/>
        </p:nvSpPr>
        <p:spPr>
          <a:xfrm>
            <a:off x="4337596" y="1087785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01</a:t>
            </a:r>
            <a:endParaRPr lang="en-US" sz="620" dirty="0"/>
          </a:p>
        </p:txBody>
      </p:sp>
      <p:sp>
        <p:nvSpPr>
          <p:cNvPr id="29" name="Text 24"/>
          <p:cNvSpPr/>
          <p:nvPr/>
        </p:nvSpPr>
        <p:spPr>
          <a:xfrm>
            <a:off x="4615160" y="1021110"/>
            <a:ext cx="4185940" cy="505420"/>
          </a:xfrm>
          <a:prstGeom prst="roundRect">
            <a:avLst>
              <a:gd name="adj" fmla="val 11307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5"/>
          <p:cNvSpPr/>
          <p:nvPr/>
        </p:nvSpPr>
        <p:spPr>
          <a:xfrm>
            <a:off x="4615160" y="1021110"/>
            <a:ext cx="19050" cy="505420"/>
          </a:xfrm>
          <a:custGeom>
            <a:avLst/>
            <a:gdLst/>
            <a:ahLst/>
            <a:cxnLst/>
            <a:rect l="l" t="t" r="r" b="b"/>
            <a:pathLst>
              <a:path w="19050" h="50542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0867"/>
                </a:lnTo>
                <a:lnTo>
                  <a:pt x="16669" y="488611"/>
                </a:lnTo>
                <a:lnTo>
                  <a:pt x="14288" y="486071"/>
                </a:lnTo>
                <a:lnTo>
                  <a:pt x="11906" y="483186"/>
                </a:lnTo>
                <a:lnTo>
                  <a:pt x="9525" y="479861"/>
                </a:lnTo>
                <a:lnTo>
                  <a:pt x="7144" y="475938"/>
                </a:lnTo>
                <a:lnTo>
                  <a:pt x="4763" y="471110"/>
                </a:lnTo>
                <a:lnTo>
                  <a:pt x="2381" y="464595"/>
                </a:lnTo>
                <a:lnTo>
                  <a:pt x="0" y="44827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6"/>
          <p:cNvSpPr/>
          <p:nvPr/>
        </p:nvSpPr>
        <p:spPr>
          <a:xfrm>
            <a:off x="4762351" y="1130945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38858" y="1207452"/>
            <a:ext cx="132588" cy="132588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5162401" y="1130945"/>
            <a:ext cx="385113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 Classification</a:t>
            </a:r>
            <a:endParaRPr lang="en-US" sz="840" dirty="0"/>
          </a:p>
        </p:txBody>
      </p:sp>
      <p:sp>
        <p:nvSpPr>
          <p:cNvPr id="34" name="Text 28"/>
          <p:cNvSpPr/>
          <p:nvPr/>
        </p:nvSpPr>
        <p:spPr>
          <a:xfrm>
            <a:off x="5162401" y="1280517"/>
            <a:ext cx="385113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Felony, Misdemeanor, and Traffic case distinctions across all years</a:t>
            </a:r>
            <a:endParaRPr lang="en-US" sz="730" dirty="0"/>
          </a:p>
        </p:txBody>
      </p:sp>
      <p:sp>
        <p:nvSpPr>
          <p:cNvPr id="35" name="Text 29"/>
          <p:cNvSpPr/>
          <p:nvPr/>
        </p:nvSpPr>
        <p:spPr>
          <a:xfrm>
            <a:off x="8609856" y="1087785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02</a:t>
            </a:r>
            <a:endParaRPr lang="en-US" sz="620" dirty="0"/>
          </a:p>
        </p:txBody>
      </p:sp>
      <p:sp>
        <p:nvSpPr>
          <p:cNvPr id="36" name="Text 30"/>
          <p:cNvSpPr/>
          <p:nvPr/>
        </p:nvSpPr>
        <p:spPr>
          <a:xfrm>
            <a:off x="342900" y="1612850"/>
            <a:ext cx="4185940" cy="505420"/>
          </a:xfrm>
          <a:prstGeom prst="roundRect">
            <a:avLst>
              <a:gd name="adj" fmla="val 11307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1"/>
          <p:cNvSpPr/>
          <p:nvPr/>
        </p:nvSpPr>
        <p:spPr>
          <a:xfrm>
            <a:off x="342900" y="1612850"/>
            <a:ext cx="19050" cy="505420"/>
          </a:xfrm>
          <a:custGeom>
            <a:avLst/>
            <a:gdLst/>
            <a:ahLst/>
            <a:cxnLst/>
            <a:rect l="l" t="t" r="r" b="b"/>
            <a:pathLst>
              <a:path w="19050" h="50542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0867"/>
                </a:lnTo>
                <a:lnTo>
                  <a:pt x="16669" y="488611"/>
                </a:lnTo>
                <a:lnTo>
                  <a:pt x="14288" y="486071"/>
                </a:lnTo>
                <a:lnTo>
                  <a:pt x="11906" y="483186"/>
                </a:lnTo>
                <a:lnTo>
                  <a:pt x="9525" y="479861"/>
                </a:lnTo>
                <a:lnTo>
                  <a:pt x="7144" y="475938"/>
                </a:lnTo>
                <a:lnTo>
                  <a:pt x="4763" y="471110"/>
                </a:lnTo>
                <a:lnTo>
                  <a:pt x="2381" y="464595"/>
                </a:lnTo>
                <a:lnTo>
                  <a:pt x="0" y="44827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490091" y="1722686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9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6598" y="1799192"/>
            <a:ext cx="132588" cy="132588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890141" y="1722686"/>
            <a:ext cx="385113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Category Breakdown</a:t>
            </a:r>
            <a:endParaRPr lang="en-US" sz="840" dirty="0"/>
          </a:p>
        </p:txBody>
      </p:sp>
      <p:sp>
        <p:nvSpPr>
          <p:cNvPr id="41" name="Text 34"/>
          <p:cNvSpPr/>
          <p:nvPr/>
        </p:nvSpPr>
        <p:spPr>
          <a:xfrm>
            <a:off x="890141" y="1872258"/>
            <a:ext cx="385113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offense categories with case counts across all three years</a:t>
            </a:r>
            <a:endParaRPr lang="en-US" sz="730" dirty="0"/>
          </a:p>
        </p:txBody>
      </p:sp>
      <p:sp>
        <p:nvSpPr>
          <p:cNvPr id="42" name="Text 35"/>
          <p:cNvSpPr/>
          <p:nvPr/>
        </p:nvSpPr>
        <p:spPr>
          <a:xfrm>
            <a:off x="4337596" y="1679525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03</a:t>
            </a:r>
            <a:endParaRPr lang="en-US" sz="620" dirty="0"/>
          </a:p>
        </p:txBody>
      </p:sp>
      <p:sp>
        <p:nvSpPr>
          <p:cNvPr id="43" name="Text 36"/>
          <p:cNvSpPr/>
          <p:nvPr/>
        </p:nvSpPr>
        <p:spPr>
          <a:xfrm>
            <a:off x="4615160" y="1612850"/>
            <a:ext cx="4185940" cy="505420"/>
          </a:xfrm>
          <a:prstGeom prst="roundRect">
            <a:avLst>
              <a:gd name="adj" fmla="val 11307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7"/>
          <p:cNvSpPr/>
          <p:nvPr/>
        </p:nvSpPr>
        <p:spPr>
          <a:xfrm>
            <a:off x="4615160" y="1612850"/>
            <a:ext cx="19050" cy="505420"/>
          </a:xfrm>
          <a:custGeom>
            <a:avLst/>
            <a:gdLst/>
            <a:ahLst/>
            <a:cxnLst/>
            <a:rect l="l" t="t" r="r" b="b"/>
            <a:pathLst>
              <a:path w="19050" h="50542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0867"/>
                </a:lnTo>
                <a:lnTo>
                  <a:pt x="16669" y="488611"/>
                </a:lnTo>
                <a:lnTo>
                  <a:pt x="14288" y="486071"/>
                </a:lnTo>
                <a:lnTo>
                  <a:pt x="11906" y="483186"/>
                </a:lnTo>
                <a:lnTo>
                  <a:pt x="9525" y="479861"/>
                </a:lnTo>
                <a:lnTo>
                  <a:pt x="7144" y="475938"/>
                </a:lnTo>
                <a:lnTo>
                  <a:pt x="4763" y="471110"/>
                </a:lnTo>
                <a:lnTo>
                  <a:pt x="2381" y="464595"/>
                </a:lnTo>
                <a:lnTo>
                  <a:pt x="0" y="44827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8"/>
          <p:cNvSpPr/>
          <p:nvPr/>
        </p:nvSpPr>
        <p:spPr>
          <a:xfrm>
            <a:off x="4762351" y="1722686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6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38858" y="1799192"/>
            <a:ext cx="132588" cy="132588"/>
          </a:xfrm>
          <a:prstGeom prst="rect">
            <a:avLst/>
          </a:prstGeom>
        </p:spPr>
      </p:pic>
      <p:sp>
        <p:nvSpPr>
          <p:cNvPr id="47" name="Text 39"/>
          <p:cNvSpPr/>
          <p:nvPr/>
        </p:nvSpPr>
        <p:spPr>
          <a:xfrm>
            <a:off x="5162401" y="1722686"/>
            <a:ext cx="385113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Offense Locations &amp; Hotspots</a:t>
            </a:r>
            <a:endParaRPr lang="en-US" sz="840" dirty="0"/>
          </a:p>
        </p:txBody>
      </p:sp>
      <p:sp>
        <p:nvSpPr>
          <p:cNvPr id="48" name="Text 40"/>
          <p:cNvSpPr/>
          <p:nvPr/>
        </p:nvSpPr>
        <p:spPr>
          <a:xfrm>
            <a:off x="5162401" y="1872258"/>
            <a:ext cx="385113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High-activity addresses and emerging geographic crime patterns</a:t>
            </a:r>
            <a:endParaRPr lang="en-US" sz="730" dirty="0"/>
          </a:p>
        </p:txBody>
      </p:sp>
      <p:sp>
        <p:nvSpPr>
          <p:cNvPr id="49" name="Text 41"/>
          <p:cNvSpPr/>
          <p:nvPr/>
        </p:nvSpPr>
        <p:spPr>
          <a:xfrm>
            <a:off x="8609856" y="1679525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04</a:t>
            </a:r>
            <a:endParaRPr lang="en-US" sz="620" dirty="0"/>
          </a:p>
        </p:txBody>
      </p:sp>
      <p:sp>
        <p:nvSpPr>
          <p:cNvPr id="50" name="Text 42"/>
          <p:cNvSpPr/>
          <p:nvPr/>
        </p:nvSpPr>
        <p:spPr>
          <a:xfrm>
            <a:off x="342900" y="2204591"/>
            <a:ext cx="4185940" cy="505420"/>
          </a:xfrm>
          <a:prstGeom prst="roundRect">
            <a:avLst>
              <a:gd name="adj" fmla="val 11307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3"/>
          <p:cNvSpPr/>
          <p:nvPr/>
        </p:nvSpPr>
        <p:spPr>
          <a:xfrm>
            <a:off x="342900" y="2204591"/>
            <a:ext cx="19050" cy="505420"/>
          </a:xfrm>
          <a:custGeom>
            <a:avLst/>
            <a:gdLst/>
            <a:ahLst/>
            <a:cxnLst/>
            <a:rect l="l" t="t" r="r" b="b"/>
            <a:pathLst>
              <a:path w="19050" h="50542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0867"/>
                </a:lnTo>
                <a:lnTo>
                  <a:pt x="16669" y="488611"/>
                </a:lnTo>
                <a:lnTo>
                  <a:pt x="14288" y="486071"/>
                </a:lnTo>
                <a:lnTo>
                  <a:pt x="11906" y="483186"/>
                </a:lnTo>
                <a:lnTo>
                  <a:pt x="9525" y="479861"/>
                </a:lnTo>
                <a:lnTo>
                  <a:pt x="7144" y="475938"/>
                </a:lnTo>
                <a:lnTo>
                  <a:pt x="4763" y="471110"/>
                </a:lnTo>
                <a:lnTo>
                  <a:pt x="2381" y="464595"/>
                </a:lnTo>
                <a:lnTo>
                  <a:pt x="0" y="44827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4"/>
          <p:cNvSpPr/>
          <p:nvPr/>
        </p:nvSpPr>
        <p:spPr>
          <a:xfrm>
            <a:off x="490091" y="2314426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3" name="Image 6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6598" y="2390933"/>
            <a:ext cx="132588" cy="132588"/>
          </a:xfrm>
          <a:prstGeom prst="rect">
            <a:avLst/>
          </a:prstGeom>
        </p:spPr>
      </p:pic>
      <p:sp>
        <p:nvSpPr>
          <p:cNvPr id="54" name="Text 45"/>
          <p:cNvSpPr/>
          <p:nvPr/>
        </p:nvSpPr>
        <p:spPr>
          <a:xfrm>
            <a:off x="890141" y="2314426"/>
            <a:ext cx="385113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Year-Over-Year Trend Analysis</a:t>
            </a:r>
            <a:endParaRPr lang="en-US" sz="840" dirty="0"/>
          </a:p>
        </p:txBody>
      </p:sp>
      <p:sp>
        <p:nvSpPr>
          <p:cNvPr id="55" name="Text 46"/>
          <p:cNvSpPr/>
          <p:nvPr/>
        </p:nvSpPr>
        <p:spPr>
          <a:xfrm>
            <a:off x="890141" y="2463998"/>
            <a:ext cx="385113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Narrative of caseload growth, shifting categories, and emerging patterns</a:t>
            </a:r>
            <a:endParaRPr lang="en-US" sz="730" dirty="0"/>
          </a:p>
        </p:txBody>
      </p:sp>
      <p:sp>
        <p:nvSpPr>
          <p:cNvPr id="56" name="Text 47"/>
          <p:cNvSpPr/>
          <p:nvPr/>
        </p:nvSpPr>
        <p:spPr>
          <a:xfrm>
            <a:off x="4337596" y="2271266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05</a:t>
            </a:r>
            <a:endParaRPr lang="en-US" sz="620" dirty="0"/>
          </a:p>
        </p:txBody>
      </p:sp>
      <p:sp>
        <p:nvSpPr>
          <p:cNvPr id="57" name="Text 48"/>
          <p:cNvSpPr/>
          <p:nvPr/>
        </p:nvSpPr>
        <p:spPr>
          <a:xfrm>
            <a:off x="4615160" y="2204591"/>
            <a:ext cx="4185940" cy="505420"/>
          </a:xfrm>
          <a:prstGeom prst="roundRect">
            <a:avLst>
              <a:gd name="adj" fmla="val 11307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49"/>
          <p:cNvSpPr/>
          <p:nvPr/>
        </p:nvSpPr>
        <p:spPr>
          <a:xfrm>
            <a:off x="4615160" y="2204591"/>
            <a:ext cx="19050" cy="505420"/>
          </a:xfrm>
          <a:custGeom>
            <a:avLst/>
            <a:gdLst/>
            <a:ahLst/>
            <a:cxnLst/>
            <a:rect l="l" t="t" r="r" b="b"/>
            <a:pathLst>
              <a:path w="19050" h="50542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0867"/>
                </a:lnTo>
                <a:lnTo>
                  <a:pt x="16669" y="488611"/>
                </a:lnTo>
                <a:lnTo>
                  <a:pt x="14288" y="486071"/>
                </a:lnTo>
                <a:lnTo>
                  <a:pt x="11906" y="483186"/>
                </a:lnTo>
                <a:lnTo>
                  <a:pt x="9525" y="479861"/>
                </a:lnTo>
                <a:lnTo>
                  <a:pt x="7144" y="475938"/>
                </a:lnTo>
                <a:lnTo>
                  <a:pt x="4763" y="471110"/>
                </a:lnTo>
                <a:lnTo>
                  <a:pt x="2381" y="464595"/>
                </a:lnTo>
                <a:lnTo>
                  <a:pt x="0" y="44827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0"/>
          <p:cNvSpPr/>
          <p:nvPr/>
        </p:nvSpPr>
        <p:spPr>
          <a:xfrm>
            <a:off x="4762351" y="2314426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0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38858" y="2390933"/>
            <a:ext cx="132588" cy="132588"/>
          </a:xfrm>
          <a:prstGeom prst="rect">
            <a:avLst/>
          </a:prstGeom>
        </p:spPr>
      </p:pic>
      <p:sp>
        <p:nvSpPr>
          <p:cNvPr id="61" name="Text 51"/>
          <p:cNvSpPr/>
          <p:nvPr/>
        </p:nvSpPr>
        <p:spPr>
          <a:xfrm>
            <a:off x="5162401" y="2314426"/>
            <a:ext cx="385113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&amp; Council Considerations</a:t>
            </a:r>
            <a:endParaRPr lang="en-US" sz="840" dirty="0"/>
          </a:p>
        </p:txBody>
      </p:sp>
      <p:sp>
        <p:nvSpPr>
          <p:cNvPr id="62" name="Text 52"/>
          <p:cNvSpPr/>
          <p:nvPr/>
        </p:nvSpPr>
        <p:spPr>
          <a:xfrm>
            <a:off x="5162401" y="2463998"/>
            <a:ext cx="385113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Actionable insights and strategic recommendations for City Council</a:t>
            </a:r>
            <a:endParaRPr lang="en-US" sz="730" dirty="0"/>
          </a:p>
        </p:txBody>
      </p:sp>
      <p:sp>
        <p:nvSpPr>
          <p:cNvPr id="63" name="Text 53"/>
          <p:cNvSpPr/>
          <p:nvPr/>
        </p:nvSpPr>
        <p:spPr>
          <a:xfrm>
            <a:off x="8609856" y="2271266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0050" y="5135910"/>
            <a:ext cx="83439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9575" y="836861"/>
            <a:ext cx="1981200" cy="21580"/>
          </a:xfrm>
          <a:custGeom>
            <a:avLst/>
            <a:gdLst/>
            <a:ahLst/>
            <a:cxnLst/>
            <a:rect l="l" t="t" r="r" b="b"/>
            <a:pathLst>
              <a:path w="1981200" h="21580">
                <a:moveTo>
                  <a:pt x="86360" y="0"/>
                </a:moveTo>
                <a:lnTo>
                  <a:pt x="1894840" y="0"/>
                </a:lnTo>
                <a:lnTo>
                  <a:pt x="1916256" y="2698"/>
                </a:lnTo>
                <a:lnTo>
                  <a:pt x="1924885" y="5395"/>
                </a:lnTo>
                <a:lnTo>
                  <a:pt x="1931340" y="8093"/>
                </a:lnTo>
                <a:lnTo>
                  <a:pt x="1936640" y="10790"/>
                </a:lnTo>
                <a:lnTo>
                  <a:pt x="1941183" y="13488"/>
                </a:lnTo>
                <a:lnTo>
                  <a:pt x="1945174" y="16185"/>
                </a:lnTo>
                <a:lnTo>
                  <a:pt x="1948737" y="18883"/>
                </a:lnTo>
                <a:lnTo>
                  <a:pt x="195195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524125" y="836861"/>
            <a:ext cx="1981200" cy="21580"/>
          </a:xfrm>
          <a:custGeom>
            <a:avLst/>
            <a:gdLst/>
            <a:ahLst/>
            <a:cxnLst/>
            <a:rect l="l" t="t" r="r" b="b"/>
            <a:pathLst>
              <a:path w="1981200" h="21580">
                <a:moveTo>
                  <a:pt x="86360" y="0"/>
                </a:moveTo>
                <a:lnTo>
                  <a:pt x="1894840" y="0"/>
                </a:lnTo>
                <a:lnTo>
                  <a:pt x="1916256" y="2698"/>
                </a:lnTo>
                <a:lnTo>
                  <a:pt x="1924885" y="5395"/>
                </a:lnTo>
                <a:lnTo>
                  <a:pt x="1931340" y="8093"/>
                </a:lnTo>
                <a:lnTo>
                  <a:pt x="1936640" y="10790"/>
                </a:lnTo>
                <a:lnTo>
                  <a:pt x="1941183" y="13488"/>
                </a:lnTo>
                <a:lnTo>
                  <a:pt x="1945174" y="16185"/>
                </a:lnTo>
                <a:lnTo>
                  <a:pt x="1948737" y="18883"/>
                </a:lnTo>
                <a:lnTo>
                  <a:pt x="195195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38675" y="836861"/>
            <a:ext cx="1981200" cy="29170"/>
          </a:xfrm>
          <a:custGeom>
            <a:avLst/>
            <a:gdLst/>
            <a:ahLst/>
            <a:cxnLst/>
            <a:rect l="l" t="t" r="r" b="b"/>
            <a:pathLst>
              <a:path w="1981200" h="29170">
                <a:moveTo>
                  <a:pt x="86360" y="0"/>
                </a:moveTo>
                <a:lnTo>
                  <a:pt x="1894840" y="0"/>
                </a:lnTo>
                <a:lnTo>
                  <a:pt x="1919669" y="3646"/>
                </a:lnTo>
                <a:lnTo>
                  <a:pt x="1929573" y="7293"/>
                </a:lnTo>
                <a:lnTo>
                  <a:pt x="1936908" y="10939"/>
                </a:lnTo>
                <a:lnTo>
                  <a:pt x="1942865" y="14585"/>
                </a:lnTo>
                <a:lnTo>
                  <a:pt x="1947911" y="18231"/>
                </a:lnTo>
                <a:lnTo>
                  <a:pt x="1952286" y="21878"/>
                </a:lnTo>
                <a:lnTo>
                  <a:pt x="1956135" y="25524"/>
                </a:lnTo>
                <a:lnTo>
                  <a:pt x="1959550" y="29170"/>
                </a:lnTo>
                <a:lnTo>
                  <a:pt x="21650" y="29170"/>
                </a:lnTo>
                <a:lnTo>
                  <a:pt x="25065" y="25524"/>
                </a:lnTo>
                <a:lnTo>
                  <a:pt x="28914" y="21878"/>
                </a:lnTo>
                <a:lnTo>
                  <a:pt x="33289" y="18231"/>
                </a:lnTo>
                <a:lnTo>
                  <a:pt x="38335" y="14585"/>
                </a:lnTo>
                <a:lnTo>
                  <a:pt x="44292" y="10939"/>
                </a:lnTo>
                <a:lnTo>
                  <a:pt x="51627" y="7293"/>
                </a:lnTo>
                <a:lnTo>
                  <a:pt x="61531" y="3646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E2C47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753225" y="836861"/>
            <a:ext cx="1981200" cy="21580"/>
          </a:xfrm>
          <a:custGeom>
            <a:avLst/>
            <a:gdLst/>
            <a:ahLst/>
            <a:cxnLst/>
            <a:rect l="l" t="t" r="r" b="b"/>
            <a:pathLst>
              <a:path w="1981200" h="21580">
                <a:moveTo>
                  <a:pt x="86360" y="0"/>
                </a:moveTo>
                <a:lnTo>
                  <a:pt x="1894840" y="0"/>
                </a:lnTo>
                <a:lnTo>
                  <a:pt x="1916256" y="2698"/>
                </a:lnTo>
                <a:lnTo>
                  <a:pt x="1924885" y="5395"/>
                </a:lnTo>
                <a:lnTo>
                  <a:pt x="1931340" y="8093"/>
                </a:lnTo>
                <a:lnTo>
                  <a:pt x="1936640" y="10790"/>
                </a:lnTo>
                <a:lnTo>
                  <a:pt x="1941183" y="13488"/>
                </a:lnTo>
                <a:lnTo>
                  <a:pt x="1945174" y="16185"/>
                </a:lnTo>
                <a:lnTo>
                  <a:pt x="1948737" y="18883"/>
                </a:lnTo>
                <a:lnTo>
                  <a:pt x="195195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0050" y="257770"/>
            <a:ext cx="415252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87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CASE ANALYSIS · 2023 – 2025</a:t>
            </a:r>
            <a:endParaRPr lang="en-US" sz="620" dirty="0"/>
          </a:p>
        </p:txBody>
      </p:sp>
      <p:sp>
        <p:nvSpPr>
          <p:cNvPr id="11" name="Text 9"/>
          <p:cNvSpPr/>
          <p:nvPr/>
        </p:nvSpPr>
        <p:spPr>
          <a:xfrm>
            <a:off x="400050" y="404961"/>
            <a:ext cx="4039277" cy="278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97"/>
              </a:lnSpc>
              <a:buNone/>
            </a:pPr>
            <a:r>
              <a:rPr lang="en-US" sz="1910" kern="0" spc="-2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Three-Year </a:t>
            </a:r>
            <a:r>
              <a:rPr lang="en-US" sz="1910" b="1" kern="0" spc="-2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Case Volume</a:t>
            </a:r>
            <a:r>
              <a:rPr lang="en-US" sz="1910" kern="0" spc="-2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Overview</a:t>
            </a:r>
            <a:endParaRPr lang="en-US" sz="191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3590" y="299302"/>
            <a:ext cx="132588" cy="13258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110835" y="300930"/>
            <a:ext cx="69642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680" dirty="0"/>
          </a:p>
        </p:txBody>
      </p:sp>
      <p:sp>
        <p:nvSpPr>
          <p:cNvPr id="14" name="Text 11"/>
          <p:cNvSpPr/>
          <p:nvPr/>
        </p:nvSpPr>
        <p:spPr>
          <a:xfrm>
            <a:off x="400050" y="827336"/>
            <a:ext cx="2000250" cy="1330276"/>
          </a:xfrm>
          <a:prstGeom prst="roundRect">
            <a:avLst>
              <a:gd name="adj" fmla="val 6492"/>
            </a:avLst>
          </a:prstGeom>
          <a:solidFill>
            <a:srgbClr val="132040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lIns="143510" tIns="143510" rIns="143510" bIns="128270" rtlCol="0" anchor="t"/>
          <a:lstStyle/>
          <a:p>
            <a:pPr marL="0" indent="0" algn="l"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  <a:p>
            <a:pPr marL="0" indent="0" algn="l">
              <a:buNone/>
            </a:pPr>
            <a:r>
              <a:rPr lang="en-US" sz="3260" kern="0" spc="-11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641</a:t>
            </a:r>
            <a:endParaRPr lang="en-US" sz="620" dirty="0"/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730" b="1" kern="0" spc="15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 Filed</a:t>
            </a:r>
            <a:endParaRPr lang="en-US" sz="620" dirty="0"/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Year</a:t>
            </a:r>
            <a:endParaRPr lang="en-US" sz="620" dirty="0"/>
          </a:p>
        </p:txBody>
      </p:sp>
      <p:sp>
        <p:nvSpPr>
          <p:cNvPr id="15" name="Text 12"/>
          <p:cNvSpPr/>
          <p:nvPr/>
        </p:nvSpPr>
        <p:spPr>
          <a:xfrm>
            <a:off x="2514600" y="827336"/>
            <a:ext cx="2000250" cy="1291530"/>
          </a:xfrm>
          <a:prstGeom prst="roundRect">
            <a:avLst>
              <a:gd name="adj" fmla="val 6687"/>
            </a:avLst>
          </a:prstGeom>
          <a:solidFill>
            <a:srgbClr val="132040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2667595" y="1017687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2667595" y="1155502"/>
            <a:ext cx="1778972" cy="414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60"/>
              </a:lnSpc>
              <a:buNone/>
            </a:pPr>
            <a:r>
              <a:rPr lang="en-US" sz="3260" kern="0" spc="-11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647</a:t>
            </a:r>
            <a:endParaRPr lang="en-US" sz="3260" dirty="0"/>
          </a:p>
        </p:txBody>
      </p:sp>
      <p:sp>
        <p:nvSpPr>
          <p:cNvPr id="18" name="Text 15"/>
          <p:cNvSpPr/>
          <p:nvPr/>
        </p:nvSpPr>
        <p:spPr>
          <a:xfrm>
            <a:off x="2667595" y="1598712"/>
            <a:ext cx="186368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15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 Filed</a:t>
            </a:r>
            <a:endParaRPr lang="en-US" sz="730" dirty="0"/>
          </a:p>
        </p:txBody>
      </p:sp>
      <p:sp>
        <p:nvSpPr>
          <p:cNvPr id="19" name="Text 16"/>
          <p:cNvSpPr/>
          <p:nvPr/>
        </p:nvSpPr>
        <p:spPr>
          <a:xfrm>
            <a:off x="2667595" y="1824038"/>
            <a:ext cx="897925" cy="157163"/>
          </a:xfrm>
          <a:prstGeom prst="roundRect">
            <a:avLst>
              <a:gd name="adj" fmla="val 91313"/>
            </a:avLst>
          </a:prstGeom>
          <a:solidFill>
            <a:srgbClr val="4ADE80">
              <a:alpha val="10000"/>
            </a:srgbClr>
          </a:solidFill>
          <a:ln/>
        </p:spPr>
        <p:txBody>
          <a:bodyPr wrap="none" lIns="145296" tIns="13970" rIns="57150" bIns="13970" rtlCol="0" anchor="ctr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+1.1% from 2023</a:t>
            </a:r>
            <a:endParaRPr lang="en-US" sz="68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7919" y="1836325"/>
            <a:ext cx="132588" cy="13258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4629150" y="827336"/>
            <a:ext cx="2000250" cy="1291530"/>
          </a:xfrm>
          <a:prstGeom prst="roundRect">
            <a:avLst>
              <a:gd name="adj" fmla="val 6687"/>
            </a:avLst>
          </a:prstGeom>
          <a:gradFill rotWithShape="1">
            <a:gsLst>
              <a:gs pos="0">
                <a:srgbClr val="1A2D50"/>
              </a:gs>
              <a:gs pos="100000">
                <a:srgbClr val="132040"/>
              </a:gs>
            </a:gsLst>
            <a:lin ang="2700000" scaled="1"/>
          </a:gradFill>
          <a:ln w="9525">
            <a:solidFill>
              <a:srgbClr val="C9A84C">
                <a:alpha val="40000"/>
              </a:srgbClr>
            </a:solidFill>
          </a:ln>
          <a:effectLst>
            <a:outerShdw blurRad="200660" dist="50800" dir="16200000" algn="bl" rotWithShape="0">
              <a:srgbClr val="C9A84C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4782145" y="1017687"/>
            <a:ext cx="43160" cy="43160"/>
          </a:xfrm>
          <a:prstGeom prst="ellipse">
            <a:avLst/>
          </a:prstGeom>
          <a:solidFill>
            <a:srgbClr val="E2C47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4782145" y="1155502"/>
            <a:ext cx="177897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30"/>
              </a:lnSpc>
              <a:buNone/>
            </a:pPr>
            <a:r>
              <a:rPr lang="en-US" sz="2930" kern="0" spc="-110" dirty="0">
                <a:solidFill>
                  <a:srgbClr val="E2C4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732</a:t>
            </a:r>
            <a:endParaRPr lang="en-US" sz="2930" dirty="0"/>
          </a:p>
        </p:txBody>
      </p:sp>
      <p:sp>
        <p:nvSpPr>
          <p:cNvPr id="24" name="Text 20"/>
          <p:cNvSpPr/>
          <p:nvPr/>
        </p:nvSpPr>
        <p:spPr>
          <a:xfrm>
            <a:off x="4782145" y="1556742"/>
            <a:ext cx="186368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15" dirty="0">
                <a:solidFill>
                  <a:srgbClr val="E2C4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 Filed</a:t>
            </a:r>
            <a:endParaRPr lang="en-US" sz="730" dirty="0"/>
          </a:p>
        </p:txBody>
      </p:sp>
      <p:sp>
        <p:nvSpPr>
          <p:cNvPr id="25" name="Text 21"/>
          <p:cNvSpPr/>
          <p:nvPr/>
        </p:nvSpPr>
        <p:spPr>
          <a:xfrm>
            <a:off x="4782145" y="1782068"/>
            <a:ext cx="946806" cy="157163"/>
          </a:xfrm>
          <a:prstGeom prst="roundRect">
            <a:avLst>
              <a:gd name="adj" fmla="val 91313"/>
            </a:avLst>
          </a:prstGeom>
          <a:solidFill>
            <a:srgbClr val="4ADE80">
              <a:alpha val="15000"/>
            </a:srgbClr>
          </a:solidFill>
          <a:ln/>
        </p:spPr>
        <p:txBody>
          <a:bodyPr wrap="none" lIns="145296" tIns="13970" rIns="57150" bIns="13970" rtlCol="0" anchor="ctr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+13.1% from 2024</a:t>
            </a:r>
            <a:endParaRPr lang="en-US" sz="680" dirty="0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02469" y="1794355"/>
            <a:ext cx="132588" cy="132588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6743700" y="827336"/>
            <a:ext cx="2000250" cy="1330276"/>
          </a:xfrm>
          <a:prstGeom prst="roundRect">
            <a:avLst>
              <a:gd name="adj" fmla="val 6492"/>
            </a:avLst>
          </a:prstGeom>
          <a:gradFill rotWithShape="1">
            <a:gsLst>
              <a:gs pos="0">
                <a:srgbClr val="1C2E50"/>
              </a:gs>
              <a:gs pos="100000">
                <a:srgbClr val="132040"/>
              </a:gs>
            </a:gsLst>
            <a:lin ang="2700000" scaled="1"/>
          </a:gra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lIns="143510" tIns="143510" rIns="143510" bIns="128270" rtlCol="0" anchor="t"/>
          <a:lstStyle/>
          <a:p>
            <a:pPr marL="0" indent="0" algn="l">
              <a:buNone/>
            </a:pPr>
            <a:r>
              <a:rPr lang="en-US" sz="620" b="1" kern="0" spc="50" dirty="0">
                <a:solidFill>
                  <a:srgbClr val="E2C4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COMBINED</a:t>
            </a:r>
            <a:endParaRPr lang="en-US" sz="620" dirty="0"/>
          </a:p>
          <a:p>
            <a:pPr marL="0" indent="0" algn="l">
              <a:buNone/>
            </a:pPr>
            <a:r>
              <a:rPr lang="en-US" sz="2700" kern="0" spc="-6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2,020</a:t>
            </a:r>
            <a:endParaRPr lang="en-US" sz="620" dirty="0"/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730" b="1" kern="0" spc="15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Three-Year Total Cases</a:t>
            </a:r>
            <a:endParaRPr lang="en-US" sz="620" dirty="0"/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· 2024 · 2025</a:t>
            </a:r>
            <a:endParaRPr lang="en-US" sz="620" dirty="0"/>
          </a:p>
        </p:txBody>
      </p:sp>
      <p:sp>
        <p:nvSpPr>
          <p:cNvPr id="28" name="Text 23"/>
          <p:cNvSpPr/>
          <p:nvPr/>
        </p:nvSpPr>
        <p:spPr>
          <a:xfrm>
            <a:off x="400050" y="2262336"/>
            <a:ext cx="8343900" cy="2680543"/>
          </a:xfrm>
          <a:prstGeom prst="roundRect">
            <a:avLst>
              <a:gd name="adj" fmla="val 3222"/>
            </a:avLst>
          </a:prstGeom>
          <a:solidFill>
            <a:srgbClr val="0F1C38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581025" y="2515344"/>
            <a:ext cx="260480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CASE VOLUME — COMPARATIVE GROWTH</a:t>
            </a:r>
            <a:endParaRPr lang="en-US" sz="620" dirty="0"/>
          </a:p>
        </p:txBody>
      </p:sp>
      <p:sp>
        <p:nvSpPr>
          <p:cNvPr id="30" name="Text 25"/>
          <p:cNvSpPr/>
          <p:nvPr/>
        </p:nvSpPr>
        <p:spPr>
          <a:xfrm>
            <a:off x="4562475" y="2400002"/>
            <a:ext cx="4000500" cy="348853"/>
          </a:xfrm>
          <a:prstGeom prst="roundRect">
            <a:avLst>
              <a:gd name="adj" fmla="val 49147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6"/>
          <p:cNvSpPr/>
          <p:nvPr/>
        </p:nvSpPr>
        <p:spPr>
          <a:xfrm>
            <a:off x="4804618" y="2454473"/>
            <a:ext cx="3608853" cy="235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80" dirty="0">
                <a:solidFill>
                  <a:srgbClr val="E2C4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increased  from 2023 to 2025, with the sharpest single-year jump occurring in 2025.</a:t>
            </a:r>
            <a:endParaRPr lang="en-US" sz="680" dirty="0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43595" y="2508060"/>
            <a:ext cx="132588" cy="132588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556781" y="2879973"/>
            <a:ext cx="26668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730" dirty="0"/>
          </a:p>
        </p:txBody>
      </p:sp>
      <p:sp>
        <p:nvSpPr>
          <p:cNvPr id="34" name="Text 28"/>
          <p:cNvSpPr/>
          <p:nvPr/>
        </p:nvSpPr>
        <p:spPr>
          <a:xfrm>
            <a:off x="909786" y="2849166"/>
            <a:ext cx="6637288" cy="200620"/>
          </a:xfrm>
          <a:prstGeom prst="roundRect">
            <a:avLst>
              <a:gd name="adj" fmla="val 21523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9"/>
          <p:cNvSpPr/>
          <p:nvPr/>
        </p:nvSpPr>
        <p:spPr>
          <a:xfrm>
            <a:off x="909786" y="2849166"/>
            <a:ext cx="5807571" cy="206639"/>
          </a:xfrm>
          <a:prstGeom prst="roundRect">
            <a:avLst>
              <a:gd name="adj" fmla="val 20896"/>
            </a:avLst>
          </a:prstGeom>
          <a:gradFill rotWithShape="1">
            <a:gsLst>
              <a:gs pos="0">
                <a:srgbClr val="A07D30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lIns="0" tIns="0" rIns="86360" bIns="0" rtlCol="0" anchor="ctr"/>
          <a:lstStyle/>
          <a:p>
            <a:pPr marL="0" indent="0" algn="r">
              <a:buNone/>
            </a:pPr>
            <a:r>
              <a:rPr lang="en-US" sz="73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641</a:t>
            </a:r>
            <a:endParaRPr lang="en-US" sz="730" dirty="0"/>
          </a:p>
        </p:txBody>
      </p:sp>
      <p:sp>
        <p:nvSpPr>
          <p:cNvPr id="36" name="Text 30"/>
          <p:cNvSpPr/>
          <p:nvPr/>
        </p:nvSpPr>
        <p:spPr>
          <a:xfrm>
            <a:off x="7633395" y="2879973"/>
            <a:ext cx="29893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641</a:t>
            </a:r>
            <a:endParaRPr lang="en-US" sz="730" dirty="0"/>
          </a:p>
        </p:txBody>
      </p:sp>
      <p:sp>
        <p:nvSpPr>
          <p:cNvPr id="37" name="Text 31"/>
          <p:cNvSpPr/>
          <p:nvPr/>
        </p:nvSpPr>
        <p:spPr>
          <a:xfrm>
            <a:off x="7991475" y="2890391"/>
            <a:ext cx="62865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620" dirty="0"/>
          </a:p>
        </p:txBody>
      </p:sp>
      <p:sp>
        <p:nvSpPr>
          <p:cNvPr id="38" name="Text 32"/>
          <p:cNvSpPr/>
          <p:nvPr/>
        </p:nvSpPr>
        <p:spPr>
          <a:xfrm>
            <a:off x="556781" y="3151584"/>
            <a:ext cx="26668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730" dirty="0"/>
          </a:p>
        </p:txBody>
      </p:sp>
      <p:sp>
        <p:nvSpPr>
          <p:cNvPr id="39" name="Text 33"/>
          <p:cNvSpPr/>
          <p:nvPr/>
        </p:nvSpPr>
        <p:spPr>
          <a:xfrm>
            <a:off x="909786" y="3120777"/>
            <a:ext cx="6637288" cy="200620"/>
          </a:xfrm>
          <a:prstGeom prst="roundRect">
            <a:avLst>
              <a:gd name="adj" fmla="val 21523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4"/>
          <p:cNvSpPr/>
          <p:nvPr/>
        </p:nvSpPr>
        <p:spPr>
          <a:xfrm>
            <a:off x="909786" y="3120777"/>
            <a:ext cx="5867251" cy="206639"/>
          </a:xfrm>
          <a:prstGeom prst="roundRect">
            <a:avLst>
              <a:gd name="adj" fmla="val 20896"/>
            </a:avLst>
          </a:prstGeom>
          <a:gradFill rotWithShape="1">
            <a:gsLst>
              <a:gs pos="0">
                <a:srgbClr val="A07D30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lIns="0" tIns="0" rIns="86360" bIns="0" rtlCol="0" anchor="ctr"/>
          <a:lstStyle/>
          <a:p>
            <a:pPr marL="0" indent="0" algn="r">
              <a:buNone/>
            </a:pPr>
            <a:r>
              <a:rPr lang="en-US" sz="73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</a:t>
            </a:r>
            <a:endParaRPr lang="en-US" sz="730" dirty="0"/>
          </a:p>
        </p:txBody>
      </p:sp>
      <p:sp>
        <p:nvSpPr>
          <p:cNvPr id="41" name="Text 35"/>
          <p:cNvSpPr/>
          <p:nvPr/>
        </p:nvSpPr>
        <p:spPr>
          <a:xfrm>
            <a:off x="7633395" y="3151584"/>
            <a:ext cx="29893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</a:t>
            </a:r>
            <a:endParaRPr lang="en-US" sz="730" dirty="0"/>
          </a:p>
        </p:txBody>
      </p:sp>
      <p:sp>
        <p:nvSpPr>
          <p:cNvPr id="42" name="Text 36"/>
          <p:cNvSpPr/>
          <p:nvPr/>
        </p:nvSpPr>
        <p:spPr>
          <a:xfrm>
            <a:off x="7991475" y="3162002"/>
            <a:ext cx="62865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+1.1%</a:t>
            </a:r>
            <a:endParaRPr lang="en-US" sz="620" dirty="0"/>
          </a:p>
        </p:txBody>
      </p:sp>
      <p:sp>
        <p:nvSpPr>
          <p:cNvPr id="43" name="Text 37"/>
          <p:cNvSpPr/>
          <p:nvPr/>
        </p:nvSpPr>
        <p:spPr>
          <a:xfrm>
            <a:off x="556781" y="3423196"/>
            <a:ext cx="26668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730" dirty="0"/>
          </a:p>
        </p:txBody>
      </p:sp>
      <p:sp>
        <p:nvSpPr>
          <p:cNvPr id="44" name="Text 38"/>
          <p:cNvSpPr/>
          <p:nvPr/>
        </p:nvSpPr>
        <p:spPr>
          <a:xfrm>
            <a:off x="909786" y="3392388"/>
            <a:ext cx="6637288" cy="200620"/>
          </a:xfrm>
          <a:prstGeom prst="roundRect">
            <a:avLst>
              <a:gd name="adj" fmla="val 21523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9"/>
          <p:cNvSpPr/>
          <p:nvPr/>
        </p:nvSpPr>
        <p:spPr>
          <a:xfrm>
            <a:off x="909786" y="3392388"/>
            <a:ext cx="6637288" cy="206639"/>
          </a:xfrm>
          <a:prstGeom prst="roundRect">
            <a:avLst>
              <a:gd name="adj" fmla="val 20896"/>
            </a:avLst>
          </a:prstGeom>
          <a:gradFill rotWithShape="1">
            <a:gsLst>
              <a:gs pos="0">
                <a:srgbClr val="B8922E"/>
              </a:gs>
              <a:gs pos="100000">
                <a:srgbClr val="E2C47A"/>
              </a:gs>
            </a:gsLst>
            <a:lin ang="0" scaled="1"/>
          </a:gradFill>
          <a:ln/>
        </p:spPr>
        <p:txBody>
          <a:bodyPr wrap="none" lIns="0" tIns="0" rIns="86360" bIns="0" rtlCol="0" anchor="ctr"/>
          <a:lstStyle/>
          <a:p>
            <a:pPr marL="0" indent="0" algn="r">
              <a:buNone/>
            </a:pPr>
            <a:r>
              <a:rPr lang="en-US" sz="73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730" dirty="0"/>
          </a:p>
        </p:txBody>
      </p:sp>
      <p:sp>
        <p:nvSpPr>
          <p:cNvPr id="46" name="Text 40"/>
          <p:cNvSpPr/>
          <p:nvPr/>
        </p:nvSpPr>
        <p:spPr>
          <a:xfrm>
            <a:off x="7633395" y="3423196"/>
            <a:ext cx="29893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2C4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730" dirty="0"/>
          </a:p>
        </p:txBody>
      </p:sp>
      <p:sp>
        <p:nvSpPr>
          <p:cNvPr id="47" name="Text 41"/>
          <p:cNvSpPr/>
          <p:nvPr/>
        </p:nvSpPr>
        <p:spPr>
          <a:xfrm>
            <a:off x="7991475" y="3433614"/>
            <a:ext cx="62865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+13.1%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316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29500" y="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070" y="200620"/>
            <a:ext cx="1422499" cy="195411"/>
          </a:xfrm>
          <a:prstGeom prst="roundRect">
            <a:avLst>
              <a:gd name="adj" fmla="val 7344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044" y="232032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71500" y="239316"/>
            <a:ext cx="122455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REPORT · 2023</a:t>
            </a:r>
            <a:endParaRPr lang="en-US" sz="620" dirty="0"/>
          </a:p>
        </p:txBody>
      </p:sp>
      <p:sp>
        <p:nvSpPr>
          <p:cNvPr id="7" name="Text 4"/>
          <p:cNvSpPr/>
          <p:nvPr/>
        </p:nvSpPr>
        <p:spPr>
          <a:xfrm>
            <a:off x="372070" y="439192"/>
            <a:ext cx="8987850" cy="2835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33"/>
              </a:lnSpc>
              <a:buNone/>
            </a:pPr>
            <a:r>
              <a:rPr lang="en-US" sz="2030" kern="0" spc="-2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2023 </a:t>
            </a:r>
            <a:r>
              <a:rPr lang="en-US" sz="2030" b="1" kern="0" spc="-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in Review</a:t>
            </a:r>
            <a:endParaRPr lang="en-US" sz="2030" dirty="0"/>
          </a:p>
        </p:txBody>
      </p:sp>
      <p:sp>
        <p:nvSpPr>
          <p:cNvPr id="8" name="Text 5"/>
          <p:cNvSpPr/>
          <p:nvPr/>
        </p:nvSpPr>
        <p:spPr>
          <a:xfrm>
            <a:off x="372070" y="751880"/>
            <a:ext cx="923984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kern="0" spc="1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641 Total Criminal Cases Filed  ·  Pinal County Attorney's Office — Apache Junction</a:t>
            </a:r>
            <a:endParaRPr lang="en-US" sz="840" dirty="0"/>
          </a:p>
        </p:txBody>
      </p:sp>
      <p:sp>
        <p:nvSpPr>
          <p:cNvPr id="9" name="Text 6"/>
          <p:cNvSpPr/>
          <p:nvPr/>
        </p:nvSpPr>
        <p:spPr>
          <a:xfrm>
            <a:off x="372070" y="982861"/>
            <a:ext cx="8399859" cy="759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3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72070" y="1061442"/>
            <a:ext cx="4164360" cy="1021110"/>
          </a:xfrm>
          <a:prstGeom prst="roundRect">
            <a:avLst>
              <a:gd name="adj" fmla="val 6965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95895" y="1171277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906" y="1212288"/>
            <a:ext cx="132588" cy="1325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5246" y="1213842"/>
            <a:ext cx="163874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SEVERITY BREAKDOWN</a:t>
            </a:r>
            <a:endParaRPr lang="en-US" sz="680" dirty="0"/>
          </a:p>
        </p:txBody>
      </p:sp>
      <p:sp>
        <p:nvSpPr>
          <p:cNvPr id="14" name="Text 10"/>
          <p:cNvSpPr/>
          <p:nvPr/>
        </p:nvSpPr>
        <p:spPr>
          <a:xfrm>
            <a:off x="495895" y="1456879"/>
            <a:ext cx="78646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</a:t>
            </a:r>
            <a:endParaRPr lang="en-US" sz="730" dirty="0"/>
          </a:p>
        </p:txBody>
      </p:sp>
      <p:sp>
        <p:nvSpPr>
          <p:cNvPr id="15" name="Text 11"/>
          <p:cNvSpPr/>
          <p:nvPr/>
        </p:nvSpPr>
        <p:spPr>
          <a:xfrm>
            <a:off x="1268016" y="1501676"/>
            <a:ext cx="223033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1268016" y="1501676"/>
            <a:ext cx="1851124" cy="49411"/>
          </a:xfrm>
          <a:prstGeom prst="roundRect">
            <a:avLst>
              <a:gd name="adj" fmla="val 59116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3505468" y="1456879"/>
            <a:ext cx="55039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532</a:t>
            </a:r>
            <a:endParaRPr lang="en-US" sz="730" dirty="0"/>
          </a:p>
        </p:txBody>
      </p:sp>
      <p:sp>
        <p:nvSpPr>
          <p:cNvPr id="18" name="Text 14"/>
          <p:cNvSpPr/>
          <p:nvPr/>
        </p:nvSpPr>
        <p:spPr>
          <a:xfrm>
            <a:off x="4083055" y="1461641"/>
            <a:ext cx="32955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83.0%</a:t>
            </a:r>
            <a:endParaRPr lang="en-US" sz="680" dirty="0"/>
          </a:p>
        </p:txBody>
      </p:sp>
      <p:sp>
        <p:nvSpPr>
          <p:cNvPr id="19" name="Text 15"/>
          <p:cNvSpPr/>
          <p:nvPr/>
        </p:nvSpPr>
        <p:spPr>
          <a:xfrm>
            <a:off x="495895" y="1645295"/>
            <a:ext cx="78646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</a:t>
            </a:r>
            <a:endParaRPr lang="en-US" sz="730" dirty="0"/>
          </a:p>
        </p:txBody>
      </p:sp>
      <p:sp>
        <p:nvSpPr>
          <p:cNvPr id="20" name="Text 16"/>
          <p:cNvSpPr/>
          <p:nvPr/>
        </p:nvSpPr>
        <p:spPr>
          <a:xfrm>
            <a:off x="1268016" y="1690092"/>
            <a:ext cx="223033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1268016" y="1690092"/>
            <a:ext cx="334417" cy="49411"/>
          </a:xfrm>
          <a:prstGeom prst="roundRect">
            <a:avLst>
              <a:gd name="adj" fmla="val 59116"/>
            </a:avLst>
          </a:prstGeom>
          <a:gradFill rotWithShape="1">
            <a:gsLst>
              <a:gs pos="0">
                <a:srgbClr val="5B8FD4"/>
              </a:gs>
              <a:gs pos="100000">
                <a:srgbClr val="5B8FD4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3505468" y="1645295"/>
            <a:ext cx="55039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730" dirty="0"/>
          </a:p>
        </p:txBody>
      </p:sp>
      <p:sp>
        <p:nvSpPr>
          <p:cNvPr id="23" name="Text 19"/>
          <p:cNvSpPr/>
          <p:nvPr/>
        </p:nvSpPr>
        <p:spPr>
          <a:xfrm>
            <a:off x="4083055" y="1650057"/>
            <a:ext cx="32955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15.0%</a:t>
            </a:r>
            <a:endParaRPr lang="en-US" sz="680" dirty="0"/>
          </a:p>
        </p:txBody>
      </p:sp>
      <p:sp>
        <p:nvSpPr>
          <p:cNvPr id="24" name="Text 20"/>
          <p:cNvSpPr/>
          <p:nvPr/>
        </p:nvSpPr>
        <p:spPr>
          <a:xfrm>
            <a:off x="495895" y="1833711"/>
            <a:ext cx="78646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Traffic/Other</a:t>
            </a:r>
            <a:endParaRPr lang="en-US" sz="730" dirty="0"/>
          </a:p>
        </p:txBody>
      </p:sp>
      <p:sp>
        <p:nvSpPr>
          <p:cNvPr id="25" name="Text 21"/>
          <p:cNvSpPr/>
          <p:nvPr/>
        </p:nvSpPr>
        <p:spPr>
          <a:xfrm>
            <a:off x="1268016" y="1878509"/>
            <a:ext cx="223033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1268016" y="1878509"/>
            <a:ext cx="44500" cy="49411"/>
          </a:xfrm>
          <a:prstGeom prst="ellipse">
            <a:avLst/>
          </a:prstGeom>
          <a:gradFill rotWithShape="1">
            <a:gsLst>
              <a:gs pos="0">
                <a:srgbClr val="6B7FA8"/>
              </a:gs>
              <a:gs pos="100000">
                <a:srgbClr val="6B7FA8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3505468" y="1833711"/>
            <a:ext cx="55039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730" dirty="0"/>
          </a:p>
        </p:txBody>
      </p:sp>
      <p:sp>
        <p:nvSpPr>
          <p:cNvPr id="28" name="Text 24"/>
          <p:cNvSpPr/>
          <p:nvPr/>
        </p:nvSpPr>
        <p:spPr>
          <a:xfrm>
            <a:off x="4083055" y="1838474"/>
            <a:ext cx="32955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2.0%</a:t>
            </a:r>
            <a:endParaRPr lang="en-US" sz="680" dirty="0"/>
          </a:p>
        </p:txBody>
      </p:sp>
      <p:sp>
        <p:nvSpPr>
          <p:cNvPr id="29" name="Text 25"/>
          <p:cNvSpPr/>
          <p:nvPr/>
        </p:nvSpPr>
        <p:spPr>
          <a:xfrm>
            <a:off x="4607421" y="1061442"/>
            <a:ext cx="4164509" cy="1021110"/>
          </a:xfrm>
          <a:prstGeom prst="roundRect">
            <a:avLst>
              <a:gd name="adj" fmla="val 6965"/>
            </a:avLst>
          </a:prstGeom>
          <a:solidFill>
            <a:srgbClr val="132040"/>
          </a:solidFill>
          <a:ln w="9525">
            <a:solidFill>
              <a:srgbClr val="C9A84C">
                <a:alpha val="2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6"/>
          <p:cNvSpPr/>
          <p:nvPr/>
        </p:nvSpPr>
        <p:spPr>
          <a:xfrm>
            <a:off x="4731246" y="1171277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2257" y="1212288"/>
            <a:ext cx="132588" cy="132588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5010596" y="1213842"/>
            <a:ext cx="85850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CATEGORY</a:t>
            </a:r>
            <a:endParaRPr lang="en-US" sz="680" dirty="0"/>
          </a:p>
        </p:txBody>
      </p:sp>
      <p:sp>
        <p:nvSpPr>
          <p:cNvPr id="33" name="Text 28"/>
          <p:cNvSpPr/>
          <p:nvPr/>
        </p:nvSpPr>
        <p:spPr>
          <a:xfrm>
            <a:off x="8443317" y="1211312"/>
            <a:ext cx="204788" cy="147831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560" dirty="0"/>
          </a:p>
        </p:txBody>
      </p:sp>
      <p:sp>
        <p:nvSpPr>
          <p:cNvPr id="34" name="Text 29"/>
          <p:cNvSpPr/>
          <p:nvPr/>
        </p:nvSpPr>
        <p:spPr>
          <a:xfrm>
            <a:off x="4731246" y="1541711"/>
            <a:ext cx="534908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206</a:t>
            </a:r>
            <a:endParaRPr lang="en-US" sz="2360" dirty="0"/>
          </a:p>
        </p:txBody>
      </p:sp>
      <p:sp>
        <p:nvSpPr>
          <p:cNvPr id="35" name="Text 30"/>
          <p:cNvSpPr/>
          <p:nvPr/>
        </p:nvSpPr>
        <p:spPr>
          <a:xfrm>
            <a:off x="5331470" y="1456879"/>
            <a:ext cx="122537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840" dirty="0"/>
          </a:p>
        </p:txBody>
      </p:sp>
      <p:sp>
        <p:nvSpPr>
          <p:cNvPr id="36" name="Text 31"/>
          <p:cNvSpPr/>
          <p:nvPr/>
        </p:nvSpPr>
        <p:spPr>
          <a:xfrm>
            <a:off x="5331470" y="1682651"/>
            <a:ext cx="357336" cy="35421"/>
          </a:xfrm>
          <a:prstGeom prst="roundRect">
            <a:avLst>
              <a:gd name="adj" fmla="val 6095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2"/>
          <p:cNvSpPr/>
          <p:nvPr/>
        </p:nvSpPr>
        <p:spPr>
          <a:xfrm>
            <a:off x="5331470" y="1682651"/>
            <a:ext cx="357336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3"/>
          <p:cNvSpPr/>
          <p:nvPr/>
        </p:nvSpPr>
        <p:spPr>
          <a:xfrm>
            <a:off x="5745956" y="1635621"/>
            <a:ext cx="76944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32.2% of all cases</a:t>
            </a:r>
            <a:endParaRPr lang="en-US" sz="680" dirty="0"/>
          </a:p>
        </p:txBody>
      </p:sp>
      <p:sp>
        <p:nvSpPr>
          <p:cNvPr id="39" name="Text 34"/>
          <p:cNvSpPr/>
          <p:nvPr/>
        </p:nvSpPr>
        <p:spPr>
          <a:xfrm>
            <a:off x="5331470" y="1808262"/>
            <a:ext cx="122537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1 in 3 cases filed in 2023</a:t>
            </a:r>
            <a:endParaRPr lang="en-US" sz="620" dirty="0"/>
          </a:p>
        </p:txBody>
      </p:sp>
      <p:sp>
        <p:nvSpPr>
          <p:cNvPr id="40" name="Text 35"/>
          <p:cNvSpPr/>
          <p:nvPr/>
        </p:nvSpPr>
        <p:spPr>
          <a:xfrm>
            <a:off x="372070" y="2153543"/>
            <a:ext cx="4164360" cy="813495"/>
          </a:xfrm>
          <a:prstGeom prst="roundRect">
            <a:avLst>
              <a:gd name="adj" fmla="val 8743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6"/>
          <p:cNvSpPr/>
          <p:nvPr/>
        </p:nvSpPr>
        <p:spPr>
          <a:xfrm>
            <a:off x="495895" y="2263378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6906" y="2304389"/>
            <a:ext cx="132588" cy="132588"/>
          </a:xfrm>
          <a:prstGeom prst="rect">
            <a:avLst/>
          </a:prstGeom>
        </p:spPr>
      </p:pic>
      <p:sp>
        <p:nvSpPr>
          <p:cNvPr id="43" name="Text 37"/>
          <p:cNvSpPr/>
          <p:nvPr/>
        </p:nvSpPr>
        <p:spPr>
          <a:xfrm>
            <a:off x="775246" y="2305943"/>
            <a:ext cx="76289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 CATEGORY</a:t>
            </a:r>
            <a:endParaRPr lang="en-US" sz="680" dirty="0"/>
          </a:p>
        </p:txBody>
      </p:sp>
      <p:sp>
        <p:nvSpPr>
          <p:cNvPr id="44" name="Text 38"/>
          <p:cNvSpPr/>
          <p:nvPr/>
        </p:nvSpPr>
        <p:spPr>
          <a:xfrm>
            <a:off x="4207818" y="2303413"/>
            <a:ext cx="204788" cy="147831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</a:t>
            </a:r>
            <a:endParaRPr lang="en-US" sz="560" dirty="0"/>
          </a:p>
        </p:txBody>
      </p:sp>
      <p:sp>
        <p:nvSpPr>
          <p:cNvPr id="45" name="Text 39"/>
          <p:cNvSpPr/>
          <p:nvPr/>
        </p:nvSpPr>
        <p:spPr>
          <a:xfrm>
            <a:off x="495895" y="2553146"/>
            <a:ext cx="356711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2360" dirty="0"/>
          </a:p>
        </p:txBody>
      </p:sp>
      <p:sp>
        <p:nvSpPr>
          <p:cNvPr id="46" name="Text 40"/>
          <p:cNvSpPr/>
          <p:nvPr/>
        </p:nvSpPr>
        <p:spPr>
          <a:xfrm>
            <a:off x="929580" y="2548979"/>
            <a:ext cx="83230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840" dirty="0"/>
          </a:p>
        </p:txBody>
      </p:sp>
      <p:sp>
        <p:nvSpPr>
          <p:cNvPr id="47" name="Text 41"/>
          <p:cNvSpPr/>
          <p:nvPr/>
        </p:nvSpPr>
        <p:spPr>
          <a:xfrm>
            <a:off x="986730" y="2727722"/>
            <a:ext cx="76944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14.2% of all cases</a:t>
            </a:r>
            <a:endParaRPr lang="en-US" sz="680" dirty="0"/>
          </a:p>
        </p:txBody>
      </p:sp>
      <p:sp>
        <p:nvSpPr>
          <p:cNvPr id="48" name="Text 42"/>
          <p:cNvSpPr/>
          <p:nvPr/>
        </p:nvSpPr>
        <p:spPr>
          <a:xfrm>
            <a:off x="4607421" y="2153543"/>
            <a:ext cx="4164509" cy="813495"/>
          </a:xfrm>
          <a:prstGeom prst="roundRect">
            <a:avLst>
              <a:gd name="adj" fmla="val 8743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3"/>
          <p:cNvSpPr/>
          <p:nvPr/>
        </p:nvSpPr>
        <p:spPr>
          <a:xfrm>
            <a:off x="4731246" y="2263378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0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72257" y="2304389"/>
            <a:ext cx="132588" cy="132588"/>
          </a:xfrm>
          <a:prstGeom prst="rect">
            <a:avLst/>
          </a:prstGeom>
        </p:spPr>
      </p:pic>
      <p:sp>
        <p:nvSpPr>
          <p:cNvPr id="51" name="Text 44"/>
          <p:cNvSpPr/>
          <p:nvPr/>
        </p:nvSpPr>
        <p:spPr>
          <a:xfrm>
            <a:off x="5010596" y="2305943"/>
            <a:ext cx="76289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 CATEGORY</a:t>
            </a:r>
            <a:endParaRPr lang="en-US" sz="680" dirty="0"/>
          </a:p>
        </p:txBody>
      </p:sp>
      <p:sp>
        <p:nvSpPr>
          <p:cNvPr id="52" name="Text 45"/>
          <p:cNvSpPr/>
          <p:nvPr/>
        </p:nvSpPr>
        <p:spPr>
          <a:xfrm>
            <a:off x="8443317" y="2303413"/>
            <a:ext cx="204788" cy="147831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</a:t>
            </a:r>
            <a:endParaRPr lang="en-US" sz="560" dirty="0"/>
          </a:p>
        </p:txBody>
      </p:sp>
      <p:sp>
        <p:nvSpPr>
          <p:cNvPr id="53" name="Text 46"/>
          <p:cNvSpPr/>
          <p:nvPr/>
        </p:nvSpPr>
        <p:spPr>
          <a:xfrm>
            <a:off x="4731246" y="2553146"/>
            <a:ext cx="356711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2360" dirty="0"/>
          </a:p>
        </p:txBody>
      </p:sp>
      <p:sp>
        <p:nvSpPr>
          <p:cNvPr id="54" name="Text 47"/>
          <p:cNvSpPr/>
          <p:nvPr/>
        </p:nvSpPr>
        <p:spPr>
          <a:xfrm>
            <a:off x="5164931" y="2548979"/>
            <a:ext cx="779428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</a:t>
            </a:r>
            <a:endParaRPr lang="en-US" sz="840" dirty="0"/>
          </a:p>
        </p:txBody>
      </p:sp>
      <p:sp>
        <p:nvSpPr>
          <p:cNvPr id="55" name="Text 48"/>
          <p:cNvSpPr/>
          <p:nvPr/>
        </p:nvSpPr>
        <p:spPr>
          <a:xfrm>
            <a:off x="5222081" y="2727722"/>
            <a:ext cx="71656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8.3% of all cases</a:t>
            </a:r>
            <a:endParaRPr lang="en-US" sz="680" dirty="0"/>
          </a:p>
        </p:txBody>
      </p:sp>
      <p:sp>
        <p:nvSpPr>
          <p:cNvPr id="56" name="Text 49"/>
          <p:cNvSpPr/>
          <p:nvPr/>
        </p:nvSpPr>
        <p:spPr>
          <a:xfrm>
            <a:off x="372070" y="3038029"/>
            <a:ext cx="4164360" cy="813495"/>
          </a:xfrm>
          <a:prstGeom prst="roundRect">
            <a:avLst>
              <a:gd name="adj" fmla="val 8743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50"/>
          <p:cNvSpPr/>
          <p:nvPr/>
        </p:nvSpPr>
        <p:spPr>
          <a:xfrm>
            <a:off x="495895" y="3147864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8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6906" y="3188875"/>
            <a:ext cx="132588" cy="132588"/>
          </a:xfrm>
          <a:prstGeom prst="rect">
            <a:avLst/>
          </a:prstGeom>
        </p:spPr>
      </p:pic>
      <p:sp>
        <p:nvSpPr>
          <p:cNvPr id="59" name="Text 51"/>
          <p:cNvSpPr/>
          <p:nvPr/>
        </p:nvSpPr>
        <p:spPr>
          <a:xfrm>
            <a:off x="775246" y="3190429"/>
            <a:ext cx="76289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 CATEGORY</a:t>
            </a:r>
            <a:endParaRPr lang="en-US" sz="680" dirty="0"/>
          </a:p>
        </p:txBody>
      </p:sp>
      <p:sp>
        <p:nvSpPr>
          <p:cNvPr id="60" name="Text 52"/>
          <p:cNvSpPr/>
          <p:nvPr/>
        </p:nvSpPr>
        <p:spPr>
          <a:xfrm>
            <a:off x="4207818" y="3187898"/>
            <a:ext cx="204788" cy="147831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</a:t>
            </a:r>
            <a:endParaRPr lang="en-US" sz="560" dirty="0"/>
          </a:p>
        </p:txBody>
      </p:sp>
      <p:sp>
        <p:nvSpPr>
          <p:cNvPr id="61" name="Text 53"/>
          <p:cNvSpPr/>
          <p:nvPr/>
        </p:nvSpPr>
        <p:spPr>
          <a:xfrm>
            <a:off x="495895" y="3437632"/>
            <a:ext cx="356711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2360" dirty="0"/>
          </a:p>
        </p:txBody>
      </p:sp>
      <p:sp>
        <p:nvSpPr>
          <p:cNvPr id="62" name="Text 54"/>
          <p:cNvSpPr/>
          <p:nvPr/>
        </p:nvSpPr>
        <p:spPr>
          <a:xfrm>
            <a:off x="929580" y="3433465"/>
            <a:ext cx="779428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840" dirty="0"/>
          </a:p>
        </p:txBody>
      </p:sp>
      <p:sp>
        <p:nvSpPr>
          <p:cNvPr id="63" name="Text 55"/>
          <p:cNvSpPr/>
          <p:nvPr/>
        </p:nvSpPr>
        <p:spPr>
          <a:xfrm>
            <a:off x="986730" y="3612207"/>
            <a:ext cx="71656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7.7% of all cases</a:t>
            </a:r>
            <a:endParaRPr lang="en-US" sz="680" dirty="0"/>
          </a:p>
        </p:txBody>
      </p:sp>
      <p:sp>
        <p:nvSpPr>
          <p:cNvPr id="64" name="Text 56"/>
          <p:cNvSpPr/>
          <p:nvPr/>
        </p:nvSpPr>
        <p:spPr>
          <a:xfrm>
            <a:off x="4607421" y="3038029"/>
            <a:ext cx="4164509" cy="813495"/>
          </a:xfrm>
          <a:prstGeom prst="roundRect">
            <a:avLst>
              <a:gd name="adj" fmla="val 8743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7"/>
          <p:cNvSpPr/>
          <p:nvPr/>
        </p:nvSpPr>
        <p:spPr>
          <a:xfrm>
            <a:off x="4731246" y="3147864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6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72257" y="3188875"/>
            <a:ext cx="132588" cy="132588"/>
          </a:xfrm>
          <a:prstGeom prst="rect">
            <a:avLst/>
          </a:prstGeom>
        </p:spPr>
      </p:pic>
      <p:sp>
        <p:nvSpPr>
          <p:cNvPr id="67" name="Text 58"/>
          <p:cNvSpPr/>
          <p:nvPr/>
        </p:nvSpPr>
        <p:spPr>
          <a:xfrm>
            <a:off x="5010596" y="3190429"/>
            <a:ext cx="76289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#5 CATEGORY</a:t>
            </a:r>
            <a:endParaRPr lang="en-US" sz="680" dirty="0"/>
          </a:p>
        </p:txBody>
      </p:sp>
      <p:sp>
        <p:nvSpPr>
          <p:cNvPr id="68" name="Text 59"/>
          <p:cNvSpPr/>
          <p:nvPr/>
        </p:nvSpPr>
        <p:spPr>
          <a:xfrm>
            <a:off x="8443317" y="3187898"/>
            <a:ext cx="204788" cy="147831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#5</a:t>
            </a:r>
            <a:endParaRPr lang="en-US" sz="560" dirty="0"/>
          </a:p>
        </p:txBody>
      </p:sp>
      <p:sp>
        <p:nvSpPr>
          <p:cNvPr id="69" name="Text 60"/>
          <p:cNvSpPr/>
          <p:nvPr/>
        </p:nvSpPr>
        <p:spPr>
          <a:xfrm>
            <a:off x="4731246" y="3437632"/>
            <a:ext cx="356711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2360" dirty="0"/>
          </a:p>
        </p:txBody>
      </p:sp>
      <p:sp>
        <p:nvSpPr>
          <p:cNvPr id="70" name="Text 61"/>
          <p:cNvSpPr/>
          <p:nvPr/>
        </p:nvSpPr>
        <p:spPr>
          <a:xfrm>
            <a:off x="5164931" y="3433465"/>
            <a:ext cx="1630561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Offense Against Public Order</a:t>
            </a:r>
            <a:endParaRPr lang="en-US" sz="840" dirty="0"/>
          </a:p>
        </p:txBody>
      </p:sp>
      <p:sp>
        <p:nvSpPr>
          <p:cNvPr id="71" name="Text 62"/>
          <p:cNvSpPr/>
          <p:nvPr/>
        </p:nvSpPr>
        <p:spPr>
          <a:xfrm>
            <a:off x="5164931" y="3659237"/>
            <a:ext cx="773757" cy="35421"/>
          </a:xfrm>
          <a:prstGeom prst="roundRect">
            <a:avLst>
              <a:gd name="adj" fmla="val 6095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5164931" y="3659237"/>
            <a:ext cx="139154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5995839" y="3612207"/>
            <a:ext cx="71656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5.8% of all cases</a:t>
            </a:r>
            <a:endParaRPr lang="en-US" sz="680" dirty="0"/>
          </a:p>
        </p:txBody>
      </p:sp>
      <p:sp>
        <p:nvSpPr>
          <p:cNvPr id="74" name="Text 65"/>
          <p:cNvSpPr/>
          <p:nvPr/>
        </p:nvSpPr>
        <p:spPr>
          <a:xfrm>
            <a:off x="0" y="4865489"/>
            <a:ext cx="9144000" cy="278011"/>
          </a:xfrm>
          <a:prstGeom prst="rect">
            <a:avLst/>
          </a:prstGeom>
          <a:gradFill rotWithShape="1">
            <a:gsLst>
              <a:gs pos="0">
                <a:srgbClr val="C9A84C">
                  <a:alpha val="18000"/>
                </a:srgbClr>
              </a:gs>
              <a:gs pos="60000">
                <a:srgbClr val="C9A84C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6"/>
          <p:cNvSpPr/>
          <p:nvPr/>
        </p:nvSpPr>
        <p:spPr>
          <a:xfrm>
            <a:off x="0" y="4865489"/>
            <a:ext cx="9144000" cy="9525"/>
          </a:xfrm>
          <a:prstGeom prst="rect">
            <a:avLst/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6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3716" y="4942889"/>
            <a:ext cx="132588" cy="132588"/>
          </a:xfrm>
          <a:prstGeom prst="rect">
            <a:avLst/>
          </a:prstGeom>
        </p:spPr>
      </p:pic>
      <p:sp>
        <p:nvSpPr>
          <p:cNvPr id="77" name="Text 67"/>
          <p:cNvSpPr/>
          <p:nvPr/>
        </p:nvSpPr>
        <p:spPr>
          <a:xfrm>
            <a:off x="550962" y="4939754"/>
            <a:ext cx="602472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offenses account for nearly one-third of all 2023 cases — the single largest charge category by a substantial margin.</a:t>
            </a:r>
            <a:endParaRPr lang="en-US" sz="730" dirty="0"/>
          </a:p>
        </p:txBody>
      </p:sp>
      <p:sp>
        <p:nvSpPr>
          <p:cNvPr id="78" name="Text 68"/>
          <p:cNvSpPr/>
          <p:nvPr/>
        </p:nvSpPr>
        <p:spPr>
          <a:xfrm>
            <a:off x="381595" y="1070967"/>
            <a:ext cx="4145309" cy="13841"/>
          </a:xfrm>
          <a:custGeom>
            <a:avLst/>
            <a:gdLst/>
            <a:ahLst/>
            <a:cxnLst/>
            <a:rect l="l" t="t" r="r" b="b"/>
            <a:pathLst>
              <a:path w="4145309" h="13841">
                <a:moveTo>
                  <a:pt x="71120" y="0"/>
                </a:moveTo>
                <a:lnTo>
                  <a:pt x="4074189" y="0"/>
                </a:lnTo>
                <a:lnTo>
                  <a:pt x="4089780" y="1730"/>
                </a:lnTo>
                <a:lnTo>
                  <a:pt x="4096102" y="3460"/>
                </a:lnTo>
                <a:lnTo>
                  <a:pt x="4100859" y="5190"/>
                </a:lnTo>
                <a:lnTo>
                  <a:pt x="4104790" y="6920"/>
                </a:lnTo>
                <a:lnTo>
                  <a:pt x="4108183" y="8651"/>
                </a:lnTo>
                <a:lnTo>
                  <a:pt x="4111186" y="10381"/>
                </a:lnTo>
                <a:lnTo>
                  <a:pt x="4113887" y="12111"/>
                </a:lnTo>
                <a:lnTo>
                  <a:pt x="4116345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69"/>
          <p:cNvSpPr/>
          <p:nvPr/>
        </p:nvSpPr>
        <p:spPr>
          <a:xfrm>
            <a:off x="4616946" y="1070967"/>
            <a:ext cx="4145461" cy="13841"/>
          </a:xfrm>
          <a:custGeom>
            <a:avLst/>
            <a:gdLst/>
            <a:ahLst/>
            <a:cxnLst/>
            <a:rect l="l" t="t" r="r" b="b"/>
            <a:pathLst>
              <a:path w="4145461" h="13841">
                <a:moveTo>
                  <a:pt x="71120" y="0"/>
                </a:moveTo>
                <a:lnTo>
                  <a:pt x="4074341" y="0"/>
                </a:lnTo>
                <a:lnTo>
                  <a:pt x="4089933" y="1730"/>
                </a:lnTo>
                <a:lnTo>
                  <a:pt x="4096255" y="3460"/>
                </a:lnTo>
                <a:lnTo>
                  <a:pt x="4101012" y="5190"/>
                </a:lnTo>
                <a:lnTo>
                  <a:pt x="4104943" y="6920"/>
                </a:lnTo>
                <a:lnTo>
                  <a:pt x="4108335" y="8651"/>
                </a:lnTo>
                <a:lnTo>
                  <a:pt x="4111338" y="10381"/>
                </a:lnTo>
                <a:lnTo>
                  <a:pt x="4114039" y="12111"/>
                </a:lnTo>
                <a:lnTo>
                  <a:pt x="4116497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70"/>
          <p:cNvSpPr/>
          <p:nvPr/>
        </p:nvSpPr>
        <p:spPr>
          <a:xfrm>
            <a:off x="381595" y="2163068"/>
            <a:ext cx="4145309" cy="13841"/>
          </a:xfrm>
          <a:custGeom>
            <a:avLst/>
            <a:gdLst/>
            <a:ahLst/>
            <a:cxnLst/>
            <a:rect l="l" t="t" r="r" b="b"/>
            <a:pathLst>
              <a:path w="4145309" h="13841">
                <a:moveTo>
                  <a:pt x="71120" y="0"/>
                </a:moveTo>
                <a:lnTo>
                  <a:pt x="4074189" y="0"/>
                </a:lnTo>
                <a:lnTo>
                  <a:pt x="4089780" y="1730"/>
                </a:lnTo>
                <a:lnTo>
                  <a:pt x="4096102" y="3460"/>
                </a:lnTo>
                <a:lnTo>
                  <a:pt x="4100859" y="5190"/>
                </a:lnTo>
                <a:lnTo>
                  <a:pt x="4104790" y="6920"/>
                </a:lnTo>
                <a:lnTo>
                  <a:pt x="4108183" y="8651"/>
                </a:lnTo>
                <a:lnTo>
                  <a:pt x="4111186" y="10381"/>
                </a:lnTo>
                <a:lnTo>
                  <a:pt x="4113887" y="12111"/>
                </a:lnTo>
                <a:lnTo>
                  <a:pt x="4116345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71"/>
          <p:cNvSpPr/>
          <p:nvPr/>
        </p:nvSpPr>
        <p:spPr>
          <a:xfrm>
            <a:off x="4616946" y="2163068"/>
            <a:ext cx="4145461" cy="13841"/>
          </a:xfrm>
          <a:custGeom>
            <a:avLst/>
            <a:gdLst/>
            <a:ahLst/>
            <a:cxnLst/>
            <a:rect l="l" t="t" r="r" b="b"/>
            <a:pathLst>
              <a:path w="4145461" h="13841">
                <a:moveTo>
                  <a:pt x="71120" y="0"/>
                </a:moveTo>
                <a:lnTo>
                  <a:pt x="4074341" y="0"/>
                </a:lnTo>
                <a:lnTo>
                  <a:pt x="4089933" y="1730"/>
                </a:lnTo>
                <a:lnTo>
                  <a:pt x="4096255" y="3460"/>
                </a:lnTo>
                <a:lnTo>
                  <a:pt x="4101012" y="5190"/>
                </a:lnTo>
                <a:lnTo>
                  <a:pt x="4104943" y="6920"/>
                </a:lnTo>
                <a:lnTo>
                  <a:pt x="4108335" y="8651"/>
                </a:lnTo>
                <a:lnTo>
                  <a:pt x="4111338" y="10381"/>
                </a:lnTo>
                <a:lnTo>
                  <a:pt x="4114039" y="12111"/>
                </a:lnTo>
                <a:lnTo>
                  <a:pt x="4116497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72"/>
          <p:cNvSpPr/>
          <p:nvPr/>
        </p:nvSpPr>
        <p:spPr>
          <a:xfrm>
            <a:off x="381595" y="3047554"/>
            <a:ext cx="4145309" cy="13841"/>
          </a:xfrm>
          <a:custGeom>
            <a:avLst/>
            <a:gdLst/>
            <a:ahLst/>
            <a:cxnLst/>
            <a:rect l="l" t="t" r="r" b="b"/>
            <a:pathLst>
              <a:path w="4145309" h="13841">
                <a:moveTo>
                  <a:pt x="71120" y="0"/>
                </a:moveTo>
                <a:lnTo>
                  <a:pt x="4074189" y="0"/>
                </a:lnTo>
                <a:lnTo>
                  <a:pt x="4089780" y="1730"/>
                </a:lnTo>
                <a:lnTo>
                  <a:pt x="4096102" y="3460"/>
                </a:lnTo>
                <a:lnTo>
                  <a:pt x="4100859" y="5190"/>
                </a:lnTo>
                <a:lnTo>
                  <a:pt x="4104790" y="6920"/>
                </a:lnTo>
                <a:lnTo>
                  <a:pt x="4108183" y="8651"/>
                </a:lnTo>
                <a:lnTo>
                  <a:pt x="4111186" y="10381"/>
                </a:lnTo>
                <a:lnTo>
                  <a:pt x="4113887" y="12111"/>
                </a:lnTo>
                <a:lnTo>
                  <a:pt x="4116345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3" name="Text 73"/>
          <p:cNvSpPr/>
          <p:nvPr/>
        </p:nvSpPr>
        <p:spPr>
          <a:xfrm>
            <a:off x="4616946" y="3047554"/>
            <a:ext cx="4145461" cy="13841"/>
          </a:xfrm>
          <a:custGeom>
            <a:avLst/>
            <a:gdLst/>
            <a:ahLst/>
            <a:cxnLst/>
            <a:rect l="l" t="t" r="r" b="b"/>
            <a:pathLst>
              <a:path w="4145461" h="13841">
                <a:moveTo>
                  <a:pt x="71120" y="0"/>
                </a:moveTo>
                <a:lnTo>
                  <a:pt x="4074341" y="0"/>
                </a:lnTo>
                <a:lnTo>
                  <a:pt x="4089933" y="1730"/>
                </a:lnTo>
                <a:lnTo>
                  <a:pt x="4096255" y="3460"/>
                </a:lnTo>
                <a:lnTo>
                  <a:pt x="4101012" y="5190"/>
                </a:lnTo>
                <a:lnTo>
                  <a:pt x="4104943" y="6920"/>
                </a:lnTo>
                <a:lnTo>
                  <a:pt x="4108335" y="8651"/>
                </a:lnTo>
                <a:lnTo>
                  <a:pt x="4111338" y="10381"/>
                </a:lnTo>
                <a:lnTo>
                  <a:pt x="4114039" y="12111"/>
                </a:lnTo>
                <a:lnTo>
                  <a:pt x="4116497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8">
            <a:extLst>
              <a:ext uri="{FF2B5EF4-FFF2-40B4-BE49-F238E27FC236}">
                <a16:creationId xmlns:a16="http://schemas.microsoft.com/office/drawing/2014/main" id="{D6C78DC8-29CE-370D-42AC-00A63386B707}"/>
              </a:ext>
            </a:extLst>
          </p:cNvPr>
          <p:cNvSpPr/>
          <p:nvPr/>
        </p:nvSpPr>
        <p:spPr>
          <a:xfrm>
            <a:off x="7910006" y="257770"/>
            <a:ext cx="83394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kern="0" spc="7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</a:t>
            </a:r>
            <a:endParaRPr lang="en-US" sz="620" dirty="0"/>
          </a:p>
        </p:txBody>
      </p:sp>
      <p:sp>
        <p:nvSpPr>
          <p:cNvPr id="85" name="Text 9">
            <a:extLst>
              <a:ext uri="{FF2B5EF4-FFF2-40B4-BE49-F238E27FC236}">
                <a16:creationId xmlns:a16="http://schemas.microsoft.com/office/drawing/2014/main" id="{495057DF-669D-E7DD-D6F2-FCB91D88EB2F}"/>
              </a:ext>
            </a:extLst>
          </p:cNvPr>
          <p:cNvSpPr/>
          <p:nvPr/>
        </p:nvSpPr>
        <p:spPr>
          <a:xfrm>
            <a:off x="7947913" y="389632"/>
            <a:ext cx="79603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30"/>
              </a:lnSpc>
              <a:buNone/>
            </a:pPr>
            <a:r>
              <a:rPr lang="en-US" sz="29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641</a:t>
            </a:r>
            <a:endParaRPr lang="en-US" sz="2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6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287220" y="0"/>
            <a:ext cx="1856780" cy="171450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571280"/>
            <a:ext cx="1143000" cy="1428750"/>
          </a:xfrm>
          <a:prstGeom prst="ellipse">
            <a:avLst/>
          </a:prstGeom>
          <a:gradFill rotWithShape="1">
            <a:gsLst>
              <a:gs pos="0">
                <a:srgbClr val="132040">
                  <a:alpha val="8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0050" y="257770"/>
            <a:ext cx="1470868" cy="191691"/>
          </a:xfrm>
          <a:prstGeom prst="roundRect">
            <a:avLst>
              <a:gd name="adj" fmla="val 74865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6725" y="325041"/>
            <a:ext cx="57150" cy="5715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73286" y="288875"/>
            <a:ext cx="132196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ANNUAL REVIEW · 2024</a:t>
            </a:r>
            <a:endParaRPr lang="en-US" sz="680" dirty="0"/>
          </a:p>
        </p:txBody>
      </p:sp>
      <p:sp>
        <p:nvSpPr>
          <p:cNvPr id="8" name="Text 6"/>
          <p:cNvSpPr/>
          <p:nvPr/>
        </p:nvSpPr>
        <p:spPr>
          <a:xfrm>
            <a:off x="400050" y="492621"/>
            <a:ext cx="2732504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buNone/>
            </a:pPr>
            <a:r>
              <a:rPr lang="en-US" sz="2140" b="1" kern="0" spc="-2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2024</a:t>
            </a:r>
            <a:r>
              <a:rPr lang="en-US" sz="2140" kern="0" spc="-2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Year in Review</a:t>
            </a:r>
            <a:endParaRPr lang="en-US" sz="2140" dirty="0"/>
          </a:p>
        </p:txBody>
      </p:sp>
      <p:sp>
        <p:nvSpPr>
          <p:cNvPr id="9" name="Text 7"/>
          <p:cNvSpPr/>
          <p:nvPr/>
        </p:nvSpPr>
        <p:spPr>
          <a:xfrm>
            <a:off x="400050" y="820638"/>
            <a:ext cx="2809116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230"/>
              </a:spcBef>
              <a:buNone/>
            </a:pPr>
            <a:r>
              <a:rPr lang="en-US" sz="840" b="1" kern="0" spc="8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 Total Criminal Cases Filed</a:t>
            </a:r>
            <a:r>
              <a:rPr lang="en-US" sz="840" kern="0" spc="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+1.1% from 2023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7910006" y="257770"/>
            <a:ext cx="83394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kern="0" spc="7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</a:t>
            </a:r>
            <a:endParaRPr lang="en-US" sz="620" dirty="0"/>
          </a:p>
        </p:txBody>
      </p:sp>
      <p:sp>
        <p:nvSpPr>
          <p:cNvPr id="11" name="Text 9"/>
          <p:cNvSpPr/>
          <p:nvPr/>
        </p:nvSpPr>
        <p:spPr>
          <a:xfrm>
            <a:off x="7947913" y="389632"/>
            <a:ext cx="79603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30"/>
              </a:lnSpc>
              <a:buNone/>
            </a:pPr>
            <a:r>
              <a:rPr lang="en-US" sz="29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647</a:t>
            </a:r>
            <a:endParaRPr lang="en-US" sz="2930" dirty="0"/>
          </a:p>
        </p:txBody>
      </p:sp>
      <p:sp>
        <p:nvSpPr>
          <p:cNvPr id="12" name="Text 10"/>
          <p:cNvSpPr/>
          <p:nvPr/>
        </p:nvSpPr>
        <p:spPr>
          <a:xfrm>
            <a:off x="7910006" y="775543"/>
            <a:ext cx="83394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+1.1% vs. 2023</a:t>
            </a:r>
            <a:endParaRPr lang="en-US" sz="730" dirty="0"/>
          </a:p>
        </p:txBody>
      </p:sp>
      <p:sp>
        <p:nvSpPr>
          <p:cNvPr id="13" name="Text 11"/>
          <p:cNvSpPr/>
          <p:nvPr/>
        </p:nvSpPr>
        <p:spPr>
          <a:xfrm>
            <a:off x="400050" y="1108770"/>
            <a:ext cx="8343900" cy="759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80000">
                <a:srgbClr val="C9A84C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00050" y="1230660"/>
            <a:ext cx="4128790" cy="1020068"/>
          </a:xfrm>
          <a:prstGeom prst="roundRect">
            <a:avLst>
              <a:gd name="adj" fmla="val 6972"/>
            </a:avLst>
          </a:prstGeom>
          <a:gradFill rotWithShape="1">
            <a:gsLst>
              <a:gs pos="80000">
                <a:srgbClr val="132040"/>
              </a:gs>
              <a:gs pos="100000">
                <a:srgbClr val="C9A84C">
                  <a:alpha val="5000"/>
                </a:srgbClr>
              </a:gs>
            </a:gsLst>
            <a:lin ang="2700000" scaled="1"/>
          </a:gradFill>
          <a:ln w="9525">
            <a:solidFill>
              <a:srgbClr val="C9A84C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23875" y="1340495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886" y="1381506"/>
            <a:ext cx="132588" cy="13258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803225" y="1383060"/>
            <a:ext cx="163874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CASE SEVERITY BREAKDOWN</a:t>
            </a:r>
            <a:endParaRPr lang="en-US" sz="680" dirty="0"/>
          </a:p>
        </p:txBody>
      </p:sp>
      <p:sp>
        <p:nvSpPr>
          <p:cNvPr id="18" name="Text 15"/>
          <p:cNvSpPr/>
          <p:nvPr/>
        </p:nvSpPr>
        <p:spPr>
          <a:xfrm>
            <a:off x="523875" y="1612106"/>
            <a:ext cx="86472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</a:t>
            </a:r>
            <a:endParaRPr lang="en-US" sz="730" dirty="0"/>
          </a:p>
        </p:txBody>
      </p:sp>
      <p:sp>
        <p:nvSpPr>
          <p:cNvPr id="19" name="Text 16"/>
          <p:cNvSpPr/>
          <p:nvPr/>
        </p:nvSpPr>
        <p:spPr>
          <a:xfrm>
            <a:off x="1367135" y="1660029"/>
            <a:ext cx="2423220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1367135" y="1660029"/>
            <a:ext cx="1974800" cy="43160"/>
          </a:xfrm>
          <a:prstGeom prst="roundRect">
            <a:avLst>
              <a:gd name="adj" fmla="val 50023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3824645" y="1612106"/>
            <a:ext cx="25146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527</a:t>
            </a:r>
            <a:endParaRPr lang="en-US" sz="730" dirty="0"/>
          </a:p>
        </p:txBody>
      </p:sp>
      <p:sp>
        <p:nvSpPr>
          <p:cNvPr id="22" name="Text 19"/>
          <p:cNvSpPr/>
          <p:nvPr/>
        </p:nvSpPr>
        <p:spPr>
          <a:xfrm>
            <a:off x="4133255" y="1622524"/>
            <a:ext cx="2989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81.5%</a:t>
            </a:r>
            <a:endParaRPr lang="en-US" sz="620" dirty="0"/>
          </a:p>
        </p:txBody>
      </p:sp>
      <p:sp>
        <p:nvSpPr>
          <p:cNvPr id="23" name="Text 20"/>
          <p:cNvSpPr/>
          <p:nvPr/>
        </p:nvSpPr>
        <p:spPr>
          <a:xfrm>
            <a:off x="523875" y="1786533"/>
            <a:ext cx="86472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</a:t>
            </a:r>
            <a:endParaRPr lang="en-US" sz="730" dirty="0"/>
          </a:p>
        </p:txBody>
      </p:sp>
      <p:sp>
        <p:nvSpPr>
          <p:cNvPr id="24" name="Text 21"/>
          <p:cNvSpPr/>
          <p:nvPr/>
        </p:nvSpPr>
        <p:spPr>
          <a:xfrm>
            <a:off x="1367135" y="1834455"/>
            <a:ext cx="2423220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1367135" y="1834455"/>
            <a:ext cx="440978" cy="43160"/>
          </a:xfrm>
          <a:prstGeom prst="roundRect">
            <a:avLst>
              <a:gd name="adj" fmla="val 50023"/>
            </a:avLst>
          </a:prstGeom>
          <a:solidFill>
            <a:srgbClr val="5B8DD9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3824645" y="1786533"/>
            <a:ext cx="25146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118</a:t>
            </a:r>
            <a:endParaRPr lang="en-US" sz="730" dirty="0"/>
          </a:p>
        </p:txBody>
      </p:sp>
      <p:sp>
        <p:nvSpPr>
          <p:cNvPr id="27" name="Text 24"/>
          <p:cNvSpPr/>
          <p:nvPr/>
        </p:nvSpPr>
        <p:spPr>
          <a:xfrm>
            <a:off x="4133255" y="1796951"/>
            <a:ext cx="2989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18.2%</a:t>
            </a:r>
            <a:endParaRPr lang="en-US" sz="620" dirty="0"/>
          </a:p>
        </p:txBody>
      </p:sp>
      <p:sp>
        <p:nvSpPr>
          <p:cNvPr id="28" name="Text 25"/>
          <p:cNvSpPr/>
          <p:nvPr/>
        </p:nvSpPr>
        <p:spPr>
          <a:xfrm>
            <a:off x="523875" y="1960959"/>
            <a:ext cx="86472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/ Other</a:t>
            </a:r>
            <a:endParaRPr lang="en-US" sz="730" dirty="0"/>
          </a:p>
        </p:txBody>
      </p:sp>
      <p:sp>
        <p:nvSpPr>
          <p:cNvPr id="29" name="Text 26"/>
          <p:cNvSpPr/>
          <p:nvPr/>
        </p:nvSpPr>
        <p:spPr>
          <a:xfrm>
            <a:off x="1367135" y="2008882"/>
            <a:ext cx="2423220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7"/>
          <p:cNvSpPr/>
          <p:nvPr/>
        </p:nvSpPr>
        <p:spPr>
          <a:xfrm>
            <a:off x="1367135" y="2008882"/>
            <a:ext cx="48369" cy="43160"/>
          </a:xfrm>
          <a:prstGeom prst="ellipse">
            <a:avLst/>
          </a:prstGeom>
          <a:solidFill>
            <a:srgbClr val="3D5A8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3824645" y="1960959"/>
            <a:ext cx="25146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30" dirty="0"/>
          </a:p>
        </p:txBody>
      </p:sp>
      <p:sp>
        <p:nvSpPr>
          <p:cNvPr id="32" name="Text 29"/>
          <p:cNvSpPr/>
          <p:nvPr/>
        </p:nvSpPr>
        <p:spPr>
          <a:xfrm>
            <a:off x="4133255" y="1971377"/>
            <a:ext cx="2989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0.2%</a:t>
            </a:r>
            <a:endParaRPr lang="en-US" sz="620" dirty="0"/>
          </a:p>
        </p:txBody>
      </p:sp>
      <p:sp>
        <p:nvSpPr>
          <p:cNvPr id="33" name="Text 30"/>
          <p:cNvSpPr/>
          <p:nvPr/>
        </p:nvSpPr>
        <p:spPr>
          <a:xfrm>
            <a:off x="4615160" y="1230660"/>
            <a:ext cx="4128790" cy="1020068"/>
          </a:xfrm>
          <a:prstGeom prst="roundRect">
            <a:avLst>
              <a:gd name="adj" fmla="val 6972"/>
            </a:avLst>
          </a:prstGeom>
          <a:solidFill>
            <a:srgbClr val="132040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31"/>
          <p:cNvSpPr/>
          <p:nvPr/>
        </p:nvSpPr>
        <p:spPr>
          <a:xfrm>
            <a:off x="4738985" y="1340495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9996" y="1381506"/>
            <a:ext cx="132588" cy="132588"/>
          </a:xfrm>
          <a:prstGeom prst="rect">
            <a:avLst/>
          </a:prstGeom>
        </p:spPr>
      </p:pic>
      <p:sp>
        <p:nvSpPr>
          <p:cNvPr id="36" name="Text 32"/>
          <p:cNvSpPr/>
          <p:nvPr/>
        </p:nvSpPr>
        <p:spPr>
          <a:xfrm>
            <a:off x="5018336" y="1383060"/>
            <a:ext cx="85850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TOP CATEGORY</a:t>
            </a:r>
            <a:endParaRPr lang="en-US" sz="680" dirty="0"/>
          </a:p>
        </p:txBody>
      </p:sp>
      <p:sp>
        <p:nvSpPr>
          <p:cNvPr id="37" name="Text 33"/>
          <p:cNvSpPr/>
          <p:nvPr/>
        </p:nvSpPr>
        <p:spPr>
          <a:xfrm>
            <a:off x="8186462" y="1381125"/>
            <a:ext cx="437957" cy="133201"/>
          </a:xfrm>
          <a:prstGeom prst="roundRect">
            <a:avLst>
              <a:gd name="adj" fmla="val 53393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of All</a:t>
            </a:r>
            <a:endParaRPr lang="en-US" sz="620" dirty="0"/>
          </a:p>
        </p:txBody>
      </p:sp>
      <p:sp>
        <p:nvSpPr>
          <p:cNvPr id="38" name="Text 34"/>
          <p:cNvSpPr/>
          <p:nvPr/>
        </p:nvSpPr>
        <p:spPr>
          <a:xfrm>
            <a:off x="4738985" y="1598265"/>
            <a:ext cx="4152820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20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210</a:t>
            </a:r>
            <a:endParaRPr lang="en-US" sz="2030" dirty="0"/>
          </a:p>
        </p:txBody>
      </p:sp>
      <p:sp>
        <p:nvSpPr>
          <p:cNvPr id="39" name="Text 35"/>
          <p:cNvSpPr/>
          <p:nvPr/>
        </p:nvSpPr>
        <p:spPr>
          <a:xfrm>
            <a:off x="4738985" y="1899196"/>
            <a:ext cx="426925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730" dirty="0"/>
          </a:p>
        </p:txBody>
      </p:sp>
      <p:sp>
        <p:nvSpPr>
          <p:cNvPr id="40" name="Text 36"/>
          <p:cNvSpPr/>
          <p:nvPr/>
        </p:nvSpPr>
        <p:spPr>
          <a:xfrm>
            <a:off x="4738985" y="2082680"/>
            <a:ext cx="42692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32.5% of all 2024 cases</a:t>
            </a:r>
            <a:endParaRPr lang="en-US" sz="620" dirty="0"/>
          </a:p>
        </p:txBody>
      </p:sp>
      <p:sp>
        <p:nvSpPr>
          <p:cNvPr id="41" name="Text 37"/>
          <p:cNvSpPr/>
          <p:nvPr/>
        </p:nvSpPr>
        <p:spPr>
          <a:xfrm>
            <a:off x="5622520" y="2079283"/>
            <a:ext cx="426925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Consistently #1 across all three years</a:t>
            </a:r>
            <a:endParaRPr lang="en-US" sz="680" dirty="0"/>
          </a:p>
        </p:txBody>
      </p:sp>
      <p:sp>
        <p:nvSpPr>
          <p:cNvPr id="42" name="Text 38"/>
          <p:cNvSpPr/>
          <p:nvPr/>
        </p:nvSpPr>
        <p:spPr>
          <a:xfrm>
            <a:off x="400050" y="2337048"/>
            <a:ext cx="4128790" cy="1020068"/>
          </a:xfrm>
          <a:prstGeom prst="roundRect">
            <a:avLst>
              <a:gd name="adj" fmla="val 6972"/>
            </a:avLst>
          </a:prstGeom>
          <a:solidFill>
            <a:srgbClr val="132040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9"/>
          <p:cNvSpPr/>
          <p:nvPr/>
        </p:nvSpPr>
        <p:spPr>
          <a:xfrm>
            <a:off x="523875" y="2446883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886" y="2487894"/>
            <a:ext cx="132588" cy="132588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803225" y="2489448"/>
            <a:ext cx="50717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ASSAULT</a:t>
            </a:r>
            <a:endParaRPr lang="en-US" sz="680" dirty="0"/>
          </a:p>
        </p:txBody>
      </p:sp>
      <p:sp>
        <p:nvSpPr>
          <p:cNvPr id="46" name="Text 41"/>
          <p:cNvSpPr/>
          <p:nvPr/>
        </p:nvSpPr>
        <p:spPr>
          <a:xfrm>
            <a:off x="4193219" y="2487513"/>
            <a:ext cx="213893" cy="133201"/>
          </a:xfrm>
          <a:prstGeom prst="ellipse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</a:t>
            </a:r>
            <a:endParaRPr lang="en-US" sz="620" dirty="0"/>
          </a:p>
        </p:txBody>
      </p:sp>
      <p:sp>
        <p:nvSpPr>
          <p:cNvPr id="47" name="Text 42"/>
          <p:cNvSpPr/>
          <p:nvPr/>
        </p:nvSpPr>
        <p:spPr>
          <a:xfrm>
            <a:off x="523875" y="2704654"/>
            <a:ext cx="4152820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20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91</a:t>
            </a:r>
            <a:endParaRPr lang="en-US" sz="2030" dirty="0"/>
          </a:p>
        </p:txBody>
      </p:sp>
      <p:sp>
        <p:nvSpPr>
          <p:cNvPr id="48" name="Text 43"/>
          <p:cNvSpPr/>
          <p:nvPr/>
        </p:nvSpPr>
        <p:spPr>
          <a:xfrm>
            <a:off x="523875" y="3005584"/>
            <a:ext cx="426925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Cases</a:t>
            </a:r>
            <a:endParaRPr lang="en-US" sz="730" dirty="0"/>
          </a:p>
        </p:txBody>
      </p:sp>
      <p:sp>
        <p:nvSpPr>
          <p:cNvPr id="49" name="Text 44"/>
          <p:cNvSpPr/>
          <p:nvPr/>
        </p:nvSpPr>
        <p:spPr>
          <a:xfrm>
            <a:off x="536163" y="3175512"/>
            <a:ext cx="42692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14.1% of all 2024 cases</a:t>
            </a:r>
            <a:endParaRPr lang="en-US" sz="620" dirty="0"/>
          </a:p>
        </p:txBody>
      </p:sp>
      <p:sp>
        <p:nvSpPr>
          <p:cNvPr id="50" name="Text 45"/>
          <p:cNvSpPr/>
          <p:nvPr/>
        </p:nvSpPr>
        <p:spPr>
          <a:xfrm>
            <a:off x="1440413" y="3172932"/>
            <a:ext cx="426925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year-over-year (91 in both 2023 &amp; 2024)</a:t>
            </a:r>
            <a:endParaRPr lang="en-US" sz="680" dirty="0"/>
          </a:p>
        </p:txBody>
      </p:sp>
      <p:sp>
        <p:nvSpPr>
          <p:cNvPr id="51" name="Text 46"/>
          <p:cNvSpPr/>
          <p:nvPr/>
        </p:nvSpPr>
        <p:spPr>
          <a:xfrm>
            <a:off x="4615160" y="2350889"/>
            <a:ext cx="4128790" cy="1006227"/>
          </a:xfrm>
          <a:prstGeom prst="roundRect">
            <a:avLst>
              <a:gd name="adj" fmla="val 6972"/>
            </a:avLst>
          </a:prstGeom>
          <a:solidFill>
            <a:srgbClr val="132040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7"/>
          <p:cNvSpPr/>
          <p:nvPr/>
        </p:nvSpPr>
        <p:spPr>
          <a:xfrm>
            <a:off x="4738985" y="2446883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9996" y="2487894"/>
            <a:ext cx="132588" cy="132588"/>
          </a:xfrm>
          <a:prstGeom prst="rect">
            <a:avLst/>
          </a:prstGeom>
        </p:spPr>
      </p:pic>
      <p:sp>
        <p:nvSpPr>
          <p:cNvPr id="54" name="Text 48"/>
          <p:cNvSpPr/>
          <p:nvPr/>
        </p:nvSpPr>
        <p:spPr>
          <a:xfrm>
            <a:off x="5018336" y="2489448"/>
            <a:ext cx="35296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THEFT</a:t>
            </a:r>
            <a:endParaRPr lang="en-US" sz="680" dirty="0"/>
          </a:p>
        </p:txBody>
      </p:sp>
      <p:sp>
        <p:nvSpPr>
          <p:cNvPr id="55" name="Text 49"/>
          <p:cNvSpPr/>
          <p:nvPr/>
        </p:nvSpPr>
        <p:spPr>
          <a:xfrm>
            <a:off x="8408329" y="2487513"/>
            <a:ext cx="213893" cy="133201"/>
          </a:xfrm>
          <a:prstGeom prst="ellipse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</a:t>
            </a:r>
            <a:endParaRPr lang="en-US" sz="620" dirty="0"/>
          </a:p>
        </p:txBody>
      </p:sp>
      <p:sp>
        <p:nvSpPr>
          <p:cNvPr id="56" name="Text 50"/>
          <p:cNvSpPr/>
          <p:nvPr/>
        </p:nvSpPr>
        <p:spPr>
          <a:xfrm>
            <a:off x="4738985" y="2704654"/>
            <a:ext cx="4152820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20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59</a:t>
            </a:r>
            <a:endParaRPr lang="en-US" sz="2030" dirty="0"/>
          </a:p>
        </p:txBody>
      </p:sp>
      <p:sp>
        <p:nvSpPr>
          <p:cNvPr id="57" name="Text 51"/>
          <p:cNvSpPr/>
          <p:nvPr/>
        </p:nvSpPr>
        <p:spPr>
          <a:xfrm>
            <a:off x="4738985" y="3005584"/>
            <a:ext cx="426925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 Cases</a:t>
            </a:r>
            <a:endParaRPr lang="en-US" sz="730" dirty="0"/>
          </a:p>
        </p:txBody>
      </p:sp>
      <p:sp>
        <p:nvSpPr>
          <p:cNvPr id="58" name="Text 52"/>
          <p:cNvSpPr/>
          <p:nvPr/>
        </p:nvSpPr>
        <p:spPr>
          <a:xfrm>
            <a:off x="4738985" y="3189068"/>
            <a:ext cx="42692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9.1% of all 2024 cases</a:t>
            </a:r>
            <a:endParaRPr lang="en-US" sz="620" dirty="0"/>
          </a:p>
        </p:txBody>
      </p:sp>
      <p:sp>
        <p:nvSpPr>
          <p:cNvPr id="59" name="Text 53"/>
          <p:cNvSpPr/>
          <p:nvPr/>
        </p:nvSpPr>
        <p:spPr>
          <a:xfrm>
            <a:off x="5536770" y="3252201"/>
            <a:ext cx="1260586" cy="0"/>
          </a:xfrm>
          <a:prstGeom prst="roundRect">
            <a:avLst>
              <a:gd name="adj" fmla="val -71430"/>
            </a:avLst>
          </a:prstGeom>
          <a:solidFill>
            <a:srgbClr val="5B8DD9">
              <a:alpha val="15000"/>
            </a:srgbClr>
          </a:solidFill>
          <a:ln w="9525">
            <a:solidFill>
              <a:srgbClr val="5B8DD9">
                <a:alpha val="30000"/>
              </a:srgbClr>
            </a:solidFill>
          </a:ln>
        </p:spPr>
        <p:txBody>
          <a:bodyPr wrap="none" lIns="129223" tIns="13970" rIns="57150" bIns="13970" rtlCol="0" anchor="ctr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8BBA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+20.4% FROM 2023 (49→59)</a:t>
            </a:r>
            <a:endParaRPr lang="en-US" sz="560" dirty="0"/>
          </a:p>
        </p:txBody>
      </p:sp>
      <p:pic>
        <p:nvPicPr>
          <p:cNvPr id="60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0797" y="3467035"/>
            <a:ext cx="132588" cy="132588"/>
          </a:xfrm>
          <a:prstGeom prst="rect">
            <a:avLst/>
          </a:prstGeom>
        </p:spPr>
      </p:pic>
      <p:sp>
        <p:nvSpPr>
          <p:cNvPr id="61" name="Text 54"/>
          <p:cNvSpPr/>
          <p:nvPr/>
        </p:nvSpPr>
        <p:spPr>
          <a:xfrm>
            <a:off x="400050" y="3467035"/>
            <a:ext cx="4128790" cy="996618"/>
          </a:xfrm>
          <a:prstGeom prst="roundRect">
            <a:avLst>
              <a:gd name="adj" fmla="val 6971"/>
            </a:avLst>
          </a:prstGeom>
          <a:solidFill>
            <a:srgbClr val="132040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5"/>
          <p:cNvSpPr/>
          <p:nvPr/>
        </p:nvSpPr>
        <p:spPr>
          <a:xfrm>
            <a:off x="523875" y="3553271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3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4886" y="3594283"/>
            <a:ext cx="132588" cy="132588"/>
          </a:xfrm>
          <a:prstGeom prst="rect">
            <a:avLst/>
          </a:prstGeom>
        </p:spPr>
      </p:pic>
      <p:sp>
        <p:nvSpPr>
          <p:cNvPr id="64" name="Text 56"/>
          <p:cNvSpPr/>
          <p:nvPr/>
        </p:nvSpPr>
        <p:spPr>
          <a:xfrm>
            <a:off x="803225" y="3595836"/>
            <a:ext cx="83558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PUBLIC ORDER</a:t>
            </a:r>
            <a:endParaRPr lang="en-US" sz="680" dirty="0"/>
          </a:p>
        </p:txBody>
      </p:sp>
      <p:sp>
        <p:nvSpPr>
          <p:cNvPr id="65" name="Text 57"/>
          <p:cNvSpPr/>
          <p:nvPr/>
        </p:nvSpPr>
        <p:spPr>
          <a:xfrm>
            <a:off x="4193219" y="3593902"/>
            <a:ext cx="213893" cy="133201"/>
          </a:xfrm>
          <a:prstGeom prst="ellipse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</a:t>
            </a:r>
            <a:endParaRPr lang="en-US" sz="620" dirty="0"/>
          </a:p>
        </p:txBody>
      </p:sp>
      <p:sp>
        <p:nvSpPr>
          <p:cNvPr id="66" name="Text 58"/>
          <p:cNvSpPr/>
          <p:nvPr/>
        </p:nvSpPr>
        <p:spPr>
          <a:xfrm>
            <a:off x="523875" y="3811042"/>
            <a:ext cx="4152820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20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42</a:t>
            </a:r>
            <a:endParaRPr lang="en-US" sz="2030" dirty="0"/>
          </a:p>
        </p:txBody>
      </p:sp>
      <p:sp>
        <p:nvSpPr>
          <p:cNvPr id="67" name="Text 59"/>
          <p:cNvSpPr/>
          <p:nvPr/>
        </p:nvSpPr>
        <p:spPr>
          <a:xfrm>
            <a:off x="523875" y="4088217"/>
            <a:ext cx="426925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Offense Against Public Order</a:t>
            </a:r>
            <a:endParaRPr lang="en-US" sz="730" dirty="0"/>
          </a:p>
        </p:txBody>
      </p:sp>
      <p:sp>
        <p:nvSpPr>
          <p:cNvPr id="68" name="Text 60"/>
          <p:cNvSpPr/>
          <p:nvPr/>
        </p:nvSpPr>
        <p:spPr>
          <a:xfrm>
            <a:off x="523875" y="4261768"/>
            <a:ext cx="42692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6.5% of all 2024 cases</a:t>
            </a:r>
            <a:endParaRPr lang="en-US" sz="620" dirty="0"/>
          </a:p>
        </p:txBody>
      </p:sp>
      <p:sp>
        <p:nvSpPr>
          <p:cNvPr id="69" name="Text 61"/>
          <p:cNvSpPr/>
          <p:nvPr/>
        </p:nvSpPr>
        <p:spPr>
          <a:xfrm>
            <a:off x="1353266" y="4259668"/>
            <a:ext cx="426925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+13.5% from 2023 (37→42)</a:t>
            </a:r>
            <a:endParaRPr lang="en-US" sz="680" dirty="0"/>
          </a:p>
        </p:txBody>
      </p:sp>
      <p:sp>
        <p:nvSpPr>
          <p:cNvPr id="70" name="Text 62"/>
          <p:cNvSpPr/>
          <p:nvPr/>
        </p:nvSpPr>
        <p:spPr>
          <a:xfrm>
            <a:off x="4615160" y="3443436"/>
            <a:ext cx="4128790" cy="1020217"/>
          </a:xfrm>
          <a:prstGeom prst="roundRect">
            <a:avLst>
              <a:gd name="adj" fmla="val 6971"/>
            </a:avLst>
          </a:prstGeom>
          <a:solidFill>
            <a:srgbClr val="132040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3"/>
          <p:cNvSpPr/>
          <p:nvPr/>
        </p:nvSpPr>
        <p:spPr>
          <a:xfrm>
            <a:off x="4738985" y="3553271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2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79996" y="3594283"/>
            <a:ext cx="132588" cy="132588"/>
          </a:xfrm>
          <a:prstGeom prst="rect">
            <a:avLst/>
          </a:prstGeom>
        </p:spPr>
      </p:pic>
      <p:sp>
        <p:nvSpPr>
          <p:cNvPr id="73" name="Text 64"/>
          <p:cNvSpPr/>
          <p:nvPr/>
        </p:nvSpPr>
        <p:spPr>
          <a:xfrm>
            <a:off x="5018336" y="3595836"/>
            <a:ext cx="13391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TRESPASS &amp; BURGLARY</a:t>
            </a:r>
            <a:endParaRPr lang="en-US" sz="680" dirty="0"/>
          </a:p>
        </p:txBody>
      </p:sp>
      <p:sp>
        <p:nvSpPr>
          <p:cNvPr id="74" name="Text 65"/>
          <p:cNvSpPr/>
          <p:nvPr/>
        </p:nvSpPr>
        <p:spPr>
          <a:xfrm>
            <a:off x="8408329" y="3593902"/>
            <a:ext cx="213893" cy="133201"/>
          </a:xfrm>
          <a:prstGeom prst="ellipse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#5</a:t>
            </a:r>
            <a:endParaRPr lang="en-US" sz="620" dirty="0"/>
          </a:p>
        </p:txBody>
      </p:sp>
      <p:sp>
        <p:nvSpPr>
          <p:cNvPr id="75" name="Text 66"/>
          <p:cNvSpPr/>
          <p:nvPr/>
        </p:nvSpPr>
        <p:spPr>
          <a:xfrm>
            <a:off x="4738985" y="3811042"/>
            <a:ext cx="4152820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20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36</a:t>
            </a:r>
            <a:endParaRPr lang="en-US" sz="2030" dirty="0"/>
          </a:p>
        </p:txBody>
      </p:sp>
      <p:sp>
        <p:nvSpPr>
          <p:cNvPr id="76" name="Text 67"/>
          <p:cNvSpPr/>
          <p:nvPr/>
        </p:nvSpPr>
        <p:spPr>
          <a:xfrm>
            <a:off x="4738985" y="4111972"/>
            <a:ext cx="426925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Trespass &amp; Burglary</a:t>
            </a:r>
            <a:endParaRPr lang="en-US" sz="730" dirty="0"/>
          </a:p>
        </p:txBody>
      </p:sp>
      <p:sp>
        <p:nvSpPr>
          <p:cNvPr id="77" name="Text 68"/>
          <p:cNvSpPr/>
          <p:nvPr/>
        </p:nvSpPr>
        <p:spPr>
          <a:xfrm>
            <a:off x="4738985" y="4307127"/>
            <a:ext cx="42692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5.6% of all 2024 cases</a:t>
            </a:r>
            <a:endParaRPr lang="en-US" sz="620" dirty="0"/>
          </a:p>
        </p:txBody>
      </p:sp>
      <p:sp>
        <p:nvSpPr>
          <p:cNvPr id="78" name="Text 69"/>
          <p:cNvSpPr/>
          <p:nvPr/>
        </p:nvSpPr>
        <p:spPr>
          <a:xfrm>
            <a:off x="5561543" y="4366137"/>
            <a:ext cx="1260586" cy="0"/>
          </a:xfrm>
          <a:prstGeom prst="roundRect">
            <a:avLst>
              <a:gd name="adj" fmla="val -71537"/>
            </a:avLst>
          </a:prstGeom>
          <a:solidFill>
            <a:srgbClr val="5B8DD9">
              <a:alpha val="15000"/>
            </a:srgbClr>
          </a:solidFill>
          <a:ln w="9525">
            <a:solidFill>
              <a:srgbClr val="5B8DD9">
                <a:alpha val="30000"/>
              </a:srgbClr>
            </a:solidFill>
          </a:ln>
        </p:spPr>
        <p:txBody>
          <a:bodyPr wrap="none" lIns="129223" tIns="13970" rIns="57150" bIns="13970" rtlCol="0" anchor="ctr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8BBA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+38.5% FROM 2023 (26→36)</a:t>
            </a:r>
            <a:endParaRPr lang="en-US" sz="560" dirty="0"/>
          </a:p>
        </p:txBody>
      </p:sp>
      <p:pic>
        <p:nvPicPr>
          <p:cNvPr id="79" name="Image 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505706" y="4506814"/>
            <a:ext cx="132588" cy="132588"/>
          </a:xfrm>
          <a:prstGeom prst="rect">
            <a:avLst/>
          </a:prstGeom>
        </p:spPr>
      </p:pic>
      <p:sp>
        <p:nvSpPr>
          <p:cNvPr id="80" name="Text 70"/>
          <p:cNvSpPr/>
          <p:nvPr/>
        </p:nvSpPr>
        <p:spPr>
          <a:xfrm>
            <a:off x="400050" y="4519804"/>
            <a:ext cx="8343900" cy="423076"/>
          </a:xfrm>
          <a:prstGeom prst="roundRect">
            <a:avLst>
              <a:gd name="adj" fmla="val 14545"/>
            </a:avLst>
          </a:prstGeom>
          <a:solidFill>
            <a:srgbClr val="C9A84C">
              <a:alpha val="8000"/>
            </a:srgbClr>
          </a:solidFill>
          <a:ln w="9525">
            <a:solidFill>
              <a:srgbClr val="C9A84C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1" name="Image 8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05652" y="4680133"/>
            <a:ext cx="132588" cy="132588"/>
          </a:xfrm>
          <a:prstGeom prst="rect">
            <a:avLst/>
          </a:prstGeom>
        </p:spPr>
      </p:pic>
      <p:sp>
        <p:nvSpPr>
          <p:cNvPr id="82" name="Text 71"/>
          <p:cNvSpPr/>
          <p:nvPr/>
        </p:nvSpPr>
        <p:spPr>
          <a:xfrm>
            <a:off x="691009" y="4577442"/>
            <a:ext cx="8087698" cy="31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volume remained relatively stable year-over-year — but Theft (+20.4%), Criminal Trespass &amp; Burglary (+38.5%), and Weapons offenses saw notable increases, signaling emerging property and safety concerns.</a:t>
            </a:r>
            <a:endParaRPr lang="en-US" sz="730" dirty="0"/>
          </a:p>
        </p:txBody>
      </p:sp>
      <p:sp>
        <p:nvSpPr>
          <p:cNvPr id="85" name="Text 74"/>
          <p:cNvSpPr/>
          <p:nvPr/>
        </p:nvSpPr>
        <p:spPr>
          <a:xfrm>
            <a:off x="409575" y="1240185"/>
            <a:ext cx="21580" cy="1001020"/>
          </a:xfrm>
          <a:custGeom>
            <a:avLst/>
            <a:gdLst/>
            <a:ahLst/>
            <a:cxnLst/>
            <a:rect l="l" t="t" r="r" b="b"/>
            <a:pathLst>
              <a:path w="21580" h="1001020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980928"/>
                </a:lnTo>
                <a:lnTo>
                  <a:pt x="18883" y="978163"/>
                </a:lnTo>
                <a:lnTo>
                  <a:pt x="16185" y="975069"/>
                </a:lnTo>
                <a:lnTo>
                  <a:pt x="13488" y="971572"/>
                </a:lnTo>
                <a:lnTo>
                  <a:pt x="10790" y="967561"/>
                </a:lnTo>
                <a:lnTo>
                  <a:pt x="8093" y="962849"/>
                </a:lnTo>
                <a:lnTo>
                  <a:pt x="5395" y="957072"/>
                </a:lnTo>
                <a:lnTo>
                  <a:pt x="2698" y="949302"/>
                </a:lnTo>
                <a:lnTo>
                  <a:pt x="0" y="92990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6" name="Text 75"/>
          <p:cNvSpPr/>
          <p:nvPr/>
        </p:nvSpPr>
        <p:spPr>
          <a:xfrm>
            <a:off x="4624685" y="1240185"/>
            <a:ext cx="21580" cy="1001020"/>
          </a:xfrm>
          <a:custGeom>
            <a:avLst/>
            <a:gdLst/>
            <a:ahLst/>
            <a:cxnLst/>
            <a:rect l="l" t="t" r="r" b="b"/>
            <a:pathLst>
              <a:path w="21580" h="1001020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980928"/>
                </a:lnTo>
                <a:lnTo>
                  <a:pt x="18883" y="978163"/>
                </a:lnTo>
                <a:lnTo>
                  <a:pt x="16185" y="975069"/>
                </a:lnTo>
                <a:lnTo>
                  <a:pt x="13488" y="971572"/>
                </a:lnTo>
                <a:lnTo>
                  <a:pt x="10790" y="967561"/>
                </a:lnTo>
                <a:lnTo>
                  <a:pt x="8093" y="962849"/>
                </a:lnTo>
                <a:lnTo>
                  <a:pt x="5395" y="957072"/>
                </a:lnTo>
                <a:lnTo>
                  <a:pt x="2698" y="949302"/>
                </a:lnTo>
                <a:lnTo>
                  <a:pt x="0" y="92990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76"/>
          <p:cNvSpPr/>
          <p:nvPr/>
        </p:nvSpPr>
        <p:spPr>
          <a:xfrm>
            <a:off x="409575" y="2346573"/>
            <a:ext cx="21580" cy="1001020"/>
          </a:xfrm>
          <a:custGeom>
            <a:avLst/>
            <a:gdLst/>
            <a:ahLst/>
            <a:cxnLst/>
            <a:rect l="l" t="t" r="r" b="b"/>
            <a:pathLst>
              <a:path w="21580" h="1001020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980928"/>
                </a:lnTo>
                <a:lnTo>
                  <a:pt x="18883" y="978163"/>
                </a:lnTo>
                <a:lnTo>
                  <a:pt x="16185" y="975069"/>
                </a:lnTo>
                <a:lnTo>
                  <a:pt x="13488" y="971572"/>
                </a:lnTo>
                <a:lnTo>
                  <a:pt x="10790" y="967561"/>
                </a:lnTo>
                <a:lnTo>
                  <a:pt x="8093" y="962849"/>
                </a:lnTo>
                <a:lnTo>
                  <a:pt x="5395" y="957072"/>
                </a:lnTo>
                <a:lnTo>
                  <a:pt x="2698" y="949302"/>
                </a:lnTo>
                <a:lnTo>
                  <a:pt x="0" y="92990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8" name="Text 77"/>
          <p:cNvSpPr/>
          <p:nvPr/>
        </p:nvSpPr>
        <p:spPr>
          <a:xfrm>
            <a:off x="4624685" y="2346573"/>
            <a:ext cx="21580" cy="1001020"/>
          </a:xfrm>
          <a:custGeom>
            <a:avLst/>
            <a:gdLst/>
            <a:ahLst/>
            <a:cxnLst/>
            <a:rect l="l" t="t" r="r" b="b"/>
            <a:pathLst>
              <a:path w="21580" h="1001020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980928"/>
                </a:lnTo>
                <a:lnTo>
                  <a:pt x="18883" y="978163"/>
                </a:lnTo>
                <a:lnTo>
                  <a:pt x="16185" y="975069"/>
                </a:lnTo>
                <a:lnTo>
                  <a:pt x="13488" y="971572"/>
                </a:lnTo>
                <a:lnTo>
                  <a:pt x="10790" y="967561"/>
                </a:lnTo>
                <a:lnTo>
                  <a:pt x="8093" y="962849"/>
                </a:lnTo>
                <a:lnTo>
                  <a:pt x="5395" y="957072"/>
                </a:lnTo>
                <a:lnTo>
                  <a:pt x="2698" y="949302"/>
                </a:lnTo>
                <a:lnTo>
                  <a:pt x="0" y="92990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9" name="Text 78"/>
          <p:cNvSpPr/>
          <p:nvPr/>
        </p:nvSpPr>
        <p:spPr>
          <a:xfrm>
            <a:off x="409575" y="3452961"/>
            <a:ext cx="21580" cy="1001163"/>
          </a:xfrm>
          <a:custGeom>
            <a:avLst/>
            <a:gdLst/>
            <a:ahLst/>
            <a:cxnLst/>
            <a:rect l="l" t="t" r="r" b="b"/>
            <a:pathLst>
              <a:path w="21580" h="1001163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981071"/>
                </a:lnTo>
                <a:lnTo>
                  <a:pt x="18883" y="978306"/>
                </a:lnTo>
                <a:lnTo>
                  <a:pt x="16185" y="975212"/>
                </a:lnTo>
                <a:lnTo>
                  <a:pt x="13488" y="971715"/>
                </a:lnTo>
                <a:lnTo>
                  <a:pt x="10790" y="967704"/>
                </a:lnTo>
                <a:lnTo>
                  <a:pt x="8093" y="962991"/>
                </a:lnTo>
                <a:lnTo>
                  <a:pt x="5395" y="957215"/>
                </a:lnTo>
                <a:lnTo>
                  <a:pt x="2698" y="949445"/>
                </a:lnTo>
                <a:lnTo>
                  <a:pt x="0" y="93004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0" name="Text 79"/>
          <p:cNvSpPr/>
          <p:nvPr/>
        </p:nvSpPr>
        <p:spPr>
          <a:xfrm>
            <a:off x="4624685" y="3452961"/>
            <a:ext cx="21580" cy="1001163"/>
          </a:xfrm>
          <a:custGeom>
            <a:avLst/>
            <a:gdLst/>
            <a:ahLst/>
            <a:cxnLst/>
            <a:rect l="l" t="t" r="r" b="b"/>
            <a:pathLst>
              <a:path w="21580" h="1001163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981071"/>
                </a:lnTo>
                <a:lnTo>
                  <a:pt x="18883" y="978306"/>
                </a:lnTo>
                <a:lnTo>
                  <a:pt x="16185" y="975212"/>
                </a:lnTo>
                <a:lnTo>
                  <a:pt x="13488" y="971715"/>
                </a:lnTo>
                <a:lnTo>
                  <a:pt x="10790" y="967704"/>
                </a:lnTo>
                <a:lnTo>
                  <a:pt x="8093" y="962991"/>
                </a:lnTo>
                <a:lnTo>
                  <a:pt x="5395" y="957215"/>
                </a:lnTo>
                <a:lnTo>
                  <a:pt x="2698" y="949445"/>
                </a:lnTo>
                <a:lnTo>
                  <a:pt x="0" y="93004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50000">
                <a:srgbClr val="E8C96A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7530" y="1642765"/>
            <a:ext cx="1286470" cy="185797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070" y="157460"/>
            <a:ext cx="1594253" cy="209848"/>
          </a:xfrm>
          <a:prstGeom prst="roundRect">
            <a:avLst>
              <a:gd name="adj" fmla="val 13920"/>
            </a:avLst>
          </a:prstGeom>
          <a:solidFill>
            <a:srgbClr val="C9A84C"/>
          </a:solidFill>
          <a:ln/>
        </p:spPr>
        <p:txBody>
          <a:bodyPr wrap="none" lIns="240953" tIns="35560" rIns="114300" bIns="35560" rtlCol="0" anchor="ctr"/>
          <a:lstStyle/>
          <a:p>
            <a:pPr marL="0" indent="0" algn="l">
              <a:buNone/>
            </a:pPr>
            <a:r>
              <a:rPr lang="en-US" sz="730" b="1" kern="0" spc="88" dirty="0">
                <a:solidFill>
                  <a:srgbClr val="0A162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 YEAR IN REVIEW</a:t>
            </a:r>
            <a:endParaRPr lang="en-US" sz="73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828" y="196016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72070" y="424458"/>
            <a:ext cx="5203048" cy="266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1"/>
              </a:lnSpc>
              <a:spcAft>
                <a:spcPts val="170"/>
              </a:spcAft>
              <a:buNone/>
            </a:pPr>
            <a:r>
              <a:rPr lang="en-US" sz="191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</a:t>
            </a:r>
            <a:r>
              <a:rPr lang="en-US" sz="191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Year in Review</a:t>
            </a:r>
            <a:endParaRPr lang="en-US" sz="1910" dirty="0"/>
          </a:p>
        </p:txBody>
      </p:sp>
      <p:sp>
        <p:nvSpPr>
          <p:cNvPr id="7" name="Text 4"/>
          <p:cNvSpPr/>
          <p:nvPr/>
        </p:nvSpPr>
        <p:spPr>
          <a:xfrm>
            <a:off x="372070" y="712887"/>
            <a:ext cx="5348927" cy="135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 Total Criminal Cases Filed ·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+13.1% from 2024 — sharpest single-year increase in the three-year period</a:t>
            </a:r>
            <a:endParaRPr lang="en-US" sz="760" dirty="0"/>
          </a:p>
        </p:txBody>
      </p:sp>
      <p:sp>
        <p:nvSpPr>
          <p:cNvPr id="8" name="Text 5"/>
          <p:cNvSpPr/>
          <p:nvPr/>
        </p:nvSpPr>
        <p:spPr>
          <a:xfrm>
            <a:off x="7800677" y="157460"/>
            <a:ext cx="971252" cy="558403"/>
          </a:xfrm>
          <a:prstGeom prst="roundRect">
            <a:avLst>
              <a:gd name="adj" fmla="val 12736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1247" y="237976"/>
            <a:ext cx="460062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20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2030" dirty="0"/>
          </a:p>
        </p:txBody>
      </p:sp>
      <p:sp>
        <p:nvSpPr>
          <p:cNvPr id="10" name="Text 7"/>
          <p:cNvSpPr/>
          <p:nvPr/>
        </p:nvSpPr>
        <p:spPr>
          <a:xfrm>
            <a:off x="7981652" y="517327"/>
            <a:ext cx="67023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</a:t>
            </a:r>
            <a:endParaRPr lang="en-US" sz="620" dirty="0"/>
          </a:p>
        </p:txBody>
      </p:sp>
      <p:sp>
        <p:nvSpPr>
          <p:cNvPr id="11" name="Text 8"/>
          <p:cNvSpPr/>
          <p:nvPr/>
        </p:nvSpPr>
        <p:spPr>
          <a:xfrm>
            <a:off x="372070" y="919014"/>
            <a:ext cx="4167485" cy="1126034"/>
          </a:xfrm>
          <a:prstGeom prst="roundRect">
            <a:avLst>
              <a:gd name="adj" fmla="val 631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2070" y="919014"/>
            <a:ext cx="19050" cy="1126034"/>
          </a:xfrm>
          <a:custGeom>
            <a:avLst/>
            <a:gdLst/>
            <a:ahLst/>
            <a:cxnLst/>
            <a:rect l="l" t="t" r="r" b="b"/>
            <a:pathLst>
              <a:path w="19050" h="1126034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1103357"/>
                </a:lnTo>
                <a:lnTo>
                  <a:pt x="16669" y="1100664"/>
                </a:lnTo>
                <a:lnTo>
                  <a:pt x="14288" y="1097670"/>
                </a:lnTo>
                <a:lnTo>
                  <a:pt x="11906" y="1094306"/>
                </a:lnTo>
                <a:lnTo>
                  <a:pt x="9525" y="1090468"/>
                </a:lnTo>
                <a:lnTo>
                  <a:pt x="7144" y="1085980"/>
                </a:lnTo>
                <a:lnTo>
                  <a:pt x="4763" y="1080501"/>
                </a:lnTo>
                <a:lnTo>
                  <a:pt x="2381" y="1073163"/>
                </a:lnTo>
                <a:lnTo>
                  <a:pt x="0" y="1054914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91430" y="1014859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942" y="1084371"/>
            <a:ext cx="132588" cy="1325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55762" y="1007269"/>
            <a:ext cx="391596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SEVERITY CLASSIFICATION</a:t>
            </a:r>
            <a:endParaRPr lang="en-US" sz="620" dirty="0"/>
          </a:p>
        </p:txBody>
      </p:sp>
      <p:sp>
        <p:nvSpPr>
          <p:cNvPr id="16" name="Text 12"/>
          <p:cNvSpPr/>
          <p:nvPr/>
        </p:nvSpPr>
        <p:spPr>
          <a:xfrm>
            <a:off x="855762" y="1213991"/>
            <a:ext cx="70674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</a:t>
            </a:r>
            <a:endParaRPr lang="en-US" sz="680" dirty="0"/>
          </a:p>
        </p:txBody>
      </p:sp>
      <p:sp>
        <p:nvSpPr>
          <p:cNvPr id="17" name="Text 13"/>
          <p:cNvSpPr/>
          <p:nvPr/>
        </p:nvSpPr>
        <p:spPr>
          <a:xfrm>
            <a:off x="1555403" y="1254026"/>
            <a:ext cx="253141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1555403" y="1254026"/>
            <a:ext cx="1999804" cy="49411"/>
          </a:xfrm>
          <a:prstGeom prst="roundRect">
            <a:avLst>
              <a:gd name="adj" fmla="val 5911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4138535" y="1160711"/>
            <a:ext cx="277195" cy="2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578 79.0%</a:t>
            </a:r>
            <a:endParaRPr lang="en-US" sz="680" dirty="0"/>
          </a:p>
        </p:txBody>
      </p:sp>
      <p:sp>
        <p:nvSpPr>
          <p:cNvPr id="20" name="Text 16"/>
          <p:cNvSpPr/>
          <p:nvPr/>
        </p:nvSpPr>
        <p:spPr>
          <a:xfrm>
            <a:off x="855762" y="1479352"/>
            <a:ext cx="70674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</a:t>
            </a:r>
            <a:endParaRPr lang="en-US" sz="680" dirty="0"/>
          </a:p>
        </p:txBody>
      </p:sp>
      <p:sp>
        <p:nvSpPr>
          <p:cNvPr id="21" name="Text 17"/>
          <p:cNvSpPr/>
          <p:nvPr/>
        </p:nvSpPr>
        <p:spPr>
          <a:xfrm>
            <a:off x="1555403" y="1519386"/>
            <a:ext cx="253141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1555403" y="1519386"/>
            <a:ext cx="528935" cy="49411"/>
          </a:xfrm>
          <a:prstGeom prst="roundRect">
            <a:avLst>
              <a:gd name="adj" fmla="val 59116"/>
            </a:avLst>
          </a:prstGeom>
          <a:solidFill>
            <a:srgbClr val="4A6FA5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4138535" y="1426071"/>
            <a:ext cx="277195" cy="2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153 20.9%</a:t>
            </a:r>
            <a:endParaRPr lang="en-US" sz="680" dirty="0"/>
          </a:p>
        </p:txBody>
      </p:sp>
      <p:sp>
        <p:nvSpPr>
          <p:cNvPr id="24" name="Text 20"/>
          <p:cNvSpPr/>
          <p:nvPr/>
        </p:nvSpPr>
        <p:spPr>
          <a:xfrm>
            <a:off x="855762" y="1744712"/>
            <a:ext cx="70674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/ Other</a:t>
            </a:r>
            <a:endParaRPr lang="en-US" sz="680" dirty="0"/>
          </a:p>
        </p:txBody>
      </p:sp>
      <p:sp>
        <p:nvSpPr>
          <p:cNvPr id="25" name="Text 21"/>
          <p:cNvSpPr/>
          <p:nvPr/>
        </p:nvSpPr>
        <p:spPr>
          <a:xfrm>
            <a:off x="1555403" y="1784747"/>
            <a:ext cx="253141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1555403" y="1784747"/>
            <a:ext cx="25301" cy="49411"/>
          </a:xfrm>
          <a:prstGeom prst="ellipse">
            <a:avLst/>
          </a:prstGeom>
          <a:solidFill>
            <a:srgbClr val="2A407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4138535" y="1691432"/>
            <a:ext cx="277195" cy="2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&lt;0.1%</a:t>
            </a:r>
            <a:endParaRPr lang="en-US" sz="680" dirty="0"/>
          </a:p>
        </p:txBody>
      </p:sp>
      <p:sp>
        <p:nvSpPr>
          <p:cNvPr id="28" name="Text 24"/>
          <p:cNvSpPr/>
          <p:nvPr/>
        </p:nvSpPr>
        <p:spPr>
          <a:xfrm>
            <a:off x="4604296" y="919014"/>
            <a:ext cx="4167634" cy="1126034"/>
          </a:xfrm>
          <a:prstGeom prst="roundRect">
            <a:avLst>
              <a:gd name="adj" fmla="val 631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5"/>
          <p:cNvSpPr/>
          <p:nvPr/>
        </p:nvSpPr>
        <p:spPr>
          <a:xfrm>
            <a:off x="4604296" y="919014"/>
            <a:ext cx="19050" cy="1126034"/>
          </a:xfrm>
          <a:custGeom>
            <a:avLst/>
            <a:gdLst/>
            <a:ahLst/>
            <a:cxnLst/>
            <a:rect l="l" t="t" r="r" b="b"/>
            <a:pathLst>
              <a:path w="19050" h="1126034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1103357"/>
                </a:lnTo>
                <a:lnTo>
                  <a:pt x="16669" y="1100664"/>
                </a:lnTo>
                <a:lnTo>
                  <a:pt x="14288" y="1097670"/>
                </a:lnTo>
                <a:lnTo>
                  <a:pt x="11906" y="1094306"/>
                </a:lnTo>
                <a:lnTo>
                  <a:pt x="9525" y="1090468"/>
                </a:lnTo>
                <a:lnTo>
                  <a:pt x="7144" y="1085980"/>
                </a:lnTo>
                <a:lnTo>
                  <a:pt x="4763" y="1080501"/>
                </a:lnTo>
                <a:lnTo>
                  <a:pt x="2381" y="1073163"/>
                </a:lnTo>
                <a:lnTo>
                  <a:pt x="0" y="1054914"/>
                </a:lnTo>
                <a:close/>
              </a:path>
            </a:pathLst>
          </a:custGeom>
          <a:solidFill>
            <a:srgbClr val="C9A84C">
              <a:alpha val="4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6"/>
          <p:cNvSpPr/>
          <p:nvPr/>
        </p:nvSpPr>
        <p:spPr>
          <a:xfrm>
            <a:off x="4723656" y="1014859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93168" y="1084371"/>
            <a:ext cx="132588" cy="132588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8026003" y="993279"/>
            <a:ext cx="663083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CATEGORY</a:t>
            </a:r>
            <a:endParaRPr lang="en-US" sz="560" dirty="0"/>
          </a:p>
        </p:txBody>
      </p:sp>
      <p:sp>
        <p:nvSpPr>
          <p:cNvPr id="33" name="Text 28"/>
          <p:cNvSpPr/>
          <p:nvPr/>
        </p:nvSpPr>
        <p:spPr>
          <a:xfrm>
            <a:off x="5087987" y="1007269"/>
            <a:ext cx="39161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DRUG OFFENSE</a:t>
            </a:r>
            <a:endParaRPr lang="en-US" sz="620" dirty="0"/>
          </a:p>
        </p:txBody>
      </p:sp>
      <p:sp>
        <p:nvSpPr>
          <p:cNvPr id="34" name="Text 29"/>
          <p:cNvSpPr/>
          <p:nvPr/>
        </p:nvSpPr>
        <p:spPr>
          <a:xfrm>
            <a:off x="5087987" y="1160711"/>
            <a:ext cx="357985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5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184</a:t>
            </a:r>
            <a:endParaRPr lang="en-US" sz="1580" dirty="0"/>
          </a:p>
        </p:txBody>
      </p:sp>
      <p:sp>
        <p:nvSpPr>
          <p:cNvPr id="35" name="Text 30"/>
          <p:cNvSpPr/>
          <p:nvPr/>
        </p:nvSpPr>
        <p:spPr>
          <a:xfrm>
            <a:off x="5107429" y="1377139"/>
            <a:ext cx="44791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80" dirty="0"/>
          </a:p>
        </p:txBody>
      </p:sp>
      <p:sp>
        <p:nvSpPr>
          <p:cNvPr id="36" name="Text 31"/>
          <p:cNvSpPr/>
          <p:nvPr/>
        </p:nvSpPr>
        <p:spPr>
          <a:xfrm>
            <a:off x="5087987" y="1718458"/>
            <a:ext cx="655141" cy="167476"/>
          </a:xfrm>
          <a:prstGeom prst="roundRect">
            <a:avLst>
              <a:gd name="adj" fmla="val 51566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25.1% of total</a:t>
            </a:r>
            <a:endParaRPr lang="en-US" sz="620" dirty="0"/>
          </a:p>
        </p:txBody>
      </p:sp>
      <p:sp>
        <p:nvSpPr>
          <p:cNvPr id="37" name="Text 32"/>
          <p:cNvSpPr/>
          <p:nvPr/>
        </p:nvSpPr>
        <p:spPr>
          <a:xfrm>
            <a:off x="5828705" y="1745098"/>
            <a:ext cx="816918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from 32.5% in 2024</a:t>
            </a:r>
            <a:endParaRPr lang="en-US" sz="620" dirty="0"/>
          </a:p>
        </p:txBody>
      </p:sp>
      <p:sp>
        <p:nvSpPr>
          <p:cNvPr id="38" name="Text 33"/>
          <p:cNvSpPr/>
          <p:nvPr/>
        </p:nvSpPr>
        <p:spPr>
          <a:xfrm>
            <a:off x="372070" y="2109788"/>
            <a:ext cx="4167485" cy="1126034"/>
          </a:xfrm>
          <a:prstGeom prst="roundRect">
            <a:avLst>
              <a:gd name="adj" fmla="val 631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4"/>
          <p:cNvSpPr/>
          <p:nvPr/>
        </p:nvSpPr>
        <p:spPr>
          <a:xfrm>
            <a:off x="372070" y="2109788"/>
            <a:ext cx="19050" cy="1126034"/>
          </a:xfrm>
          <a:custGeom>
            <a:avLst/>
            <a:gdLst/>
            <a:ahLst/>
            <a:cxnLst/>
            <a:rect l="l" t="t" r="r" b="b"/>
            <a:pathLst>
              <a:path w="19050" h="1126034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1103357"/>
                </a:lnTo>
                <a:lnTo>
                  <a:pt x="16669" y="1100664"/>
                </a:lnTo>
                <a:lnTo>
                  <a:pt x="14288" y="1097670"/>
                </a:lnTo>
                <a:lnTo>
                  <a:pt x="11906" y="1094306"/>
                </a:lnTo>
                <a:lnTo>
                  <a:pt x="9525" y="1090468"/>
                </a:lnTo>
                <a:lnTo>
                  <a:pt x="7144" y="1085980"/>
                </a:lnTo>
                <a:lnTo>
                  <a:pt x="4763" y="1080501"/>
                </a:lnTo>
                <a:lnTo>
                  <a:pt x="2381" y="1073163"/>
                </a:lnTo>
                <a:lnTo>
                  <a:pt x="0" y="1054914"/>
                </a:lnTo>
                <a:close/>
              </a:path>
            </a:pathLst>
          </a:custGeom>
          <a:solidFill>
            <a:srgbClr val="C9A84C">
              <a:alpha val="4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5"/>
          <p:cNvSpPr/>
          <p:nvPr/>
        </p:nvSpPr>
        <p:spPr>
          <a:xfrm>
            <a:off x="491430" y="2205633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0942" y="2275144"/>
            <a:ext cx="132588" cy="132588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3793629" y="2184053"/>
            <a:ext cx="663083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 CATEGORY</a:t>
            </a:r>
            <a:endParaRPr lang="en-US" sz="560" dirty="0"/>
          </a:p>
        </p:txBody>
      </p:sp>
      <p:sp>
        <p:nvSpPr>
          <p:cNvPr id="43" name="Text 37"/>
          <p:cNvSpPr/>
          <p:nvPr/>
        </p:nvSpPr>
        <p:spPr>
          <a:xfrm>
            <a:off x="855762" y="2198043"/>
            <a:ext cx="391596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ASSAULT</a:t>
            </a:r>
            <a:endParaRPr lang="en-US" sz="620" dirty="0"/>
          </a:p>
        </p:txBody>
      </p:sp>
      <p:sp>
        <p:nvSpPr>
          <p:cNvPr id="44" name="Text 38"/>
          <p:cNvSpPr/>
          <p:nvPr/>
        </p:nvSpPr>
        <p:spPr>
          <a:xfrm>
            <a:off x="855762" y="2351484"/>
            <a:ext cx="238710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5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</a:t>
            </a:r>
            <a:endParaRPr lang="en-US" sz="1580" dirty="0"/>
          </a:p>
        </p:txBody>
      </p:sp>
      <p:sp>
        <p:nvSpPr>
          <p:cNvPr id="45" name="Text 39"/>
          <p:cNvSpPr/>
          <p:nvPr/>
        </p:nvSpPr>
        <p:spPr>
          <a:xfrm>
            <a:off x="855762" y="2576691"/>
            <a:ext cx="44791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80" dirty="0"/>
          </a:p>
        </p:txBody>
      </p:sp>
      <p:sp>
        <p:nvSpPr>
          <p:cNvPr id="46" name="Text 40"/>
          <p:cNvSpPr/>
          <p:nvPr/>
        </p:nvSpPr>
        <p:spPr>
          <a:xfrm>
            <a:off x="855762" y="2867112"/>
            <a:ext cx="655141" cy="167476"/>
          </a:xfrm>
          <a:prstGeom prst="roundRect">
            <a:avLst>
              <a:gd name="adj" fmla="val 51566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13.5% of total</a:t>
            </a:r>
            <a:endParaRPr lang="en-US" sz="620" dirty="0"/>
          </a:p>
        </p:txBody>
      </p:sp>
      <p:sp>
        <p:nvSpPr>
          <p:cNvPr id="47" name="Text 41"/>
          <p:cNvSpPr/>
          <p:nvPr/>
        </p:nvSpPr>
        <p:spPr>
          <a:xfrm>
            <a:off x="1596479" y="2893752"/>
            <a:ext cx="72802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+8.8% from 2024</a:t>
            </a:r>
            <a:endParaRPr lang="en-US" sz="620" dirty="0"/>
          </a:p>
        </p:txBody>
      </p:sp>
      <p:sp>
        <p:nvSpPr>
          <p:cNvPr id="48" name="Text 42"/>
          <p:cNvSpPr/>
          <p:nvPr/>
        </p:nvSpPr>
        <p:spPr>
          <a:xfrm>
            <a:off x="4604296" y="2109788"/>
            <a:ext cx="4167634" cy="1126034"/>
          </a:xfrm>
          <a:prstGeom prst="roundRect">
            <a:avLst>
              <a:gd name="adj" fmla="val 631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3"/>
          <p:cNvSpPr/>
          <p:nvPr/>
        </p:nvSpPr>
        <p:spPr>
          <a:xfrm>
            <a:off x="4604296" y="2109788"/>
            <a:ext cx="19050" cy="1126034"/>
          </a:xfrm>
          <a:custGeom>
            <a:avLst/>
            <a:gdLst/>
            <a:ahLst/>
            <a:cxnLst/>
            <a:rect l="l" t="t" r="r" b="b"/>
            <a:pathLst>
              <a:path w="19050" h="1126034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1103357"/>
                </a:lnTo>
                <a:lnTo>
                  <a:pt x="16669" y="1100664"/>
                </a:lnTo>
                <a:lnTo>
                  <a:pt x="14288" y="1097670"/>
                </a:lnTo>
                <a:lnTo>
                  <a:pt x="11906" y="1094306"/>
                </a:lnTo>
                <a:lnTo>
                  <a:pt x="9525" y="1090468"/>
                </a:lnTo>
                <a:lnTo>
                  <a:pt x="7144" y="1085980"/>
                </a:lnTo>
                <a:lnTo>
                  <a:pt x="4763" y="1080501"/>
                </a:lnTo>
                <a:lnTo>
                  <a:pt x="2381" y="1073163"/>
                </a:lnTo>
                <a:lnTo>
                  <a:pt x="0" y="1054914"/>
                </a:lnTo>
                <a:close/>
              </a:path>
            </a:pathLst>
          </a:custGeom>
          <a:solidFill>
            <a:srgbClr val="C9A84C">
              <a:alpha val="4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4"/>
          <p:cNvSpPr/>
          <p:nvPr/>
        </p:nvSpPr>
        <p:spPr>
          <a:xfrm>
            <a:off x="4723656" y="2205633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3168" y="2275144"/>
            <a:ext cx="132588" cy="132588"/>
          </a:xfrm>
          <a:prstGeom prst="rect">
            <a:avLst/>
          </a:prstGeom>
        </p:spPr>
      </p:pic>
      <p:sp>
        <p:nvSpPr>
          <p:cNvPr id="52" name="Text 45"/>
          <p:cNvSpPr/>
          <p:nvPr/>
        </p:nvSpPr>
        <p:spPr>
          <a:xfrm>
            <a:off x="8026003" y="2184053"/>
            <a:ext cx="663083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 CATEGORY</a:t>
            </a:r>
            <a:endParaRPr lang="en-US" sz="560" dirty="0"/>
          </a:p>
        </p:txBody>
      </p:sp>
      <p:sp>
        <p:nvSpPr>
          <p:cNvPr id="53" name="Text 46"/>
          <p:cNvSpPr/>
          <p:nvPr/>
        </p:nvSpPr>
        <p:spPr>
          <a:xfrm>
            <a:off x="5087987" y="2198043"/>
            <a:ext cx="39161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TRAFFIC</a:t>
            </a:r>
            <a:endParaRPr lang="en-US" sz="620" dirty="0"/>
          </a:p>
        </p:txBody>
      </p:sp>
      <p:sp>
        <p:nvSpPr>
          <p:cNvPr id="54" name="Text 47"/>
          <p:cNvSpPr/>
          <p:nvPr/>
        </p:nvSpPr>
        <p:spPr>
          <a:xfrm>
            <a:off x="5087987" y="2351484"/>
            <a:ext cx="238710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5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1580" dirty="0"/>
          </a:p>
        </p:txBody>
      </p:sp>
      <p:sp>
        <p:nvSpPr>
          <p:cNvPr id="55" name="Text 48"/>
          <p:cNvSpPr/>
          <p:nvPr/>
        </p:nvSpPr>
        <p:spPr>
          <a:xfrm>
            <a:off x="5107429" y="2614174"/>
            <a:ext cx="44791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80" dirty="0"/>
          </a:p>
        </p:txBody>
      </p:sp>
      <p:sp>
        <p:nvSpPr>
          <p:cNvPr id="56" name="Text 49"/>
          <p:cNvSpPr/>
          <p:nvPr/>
        </p:nvSpPr>
        <p:spPr>
          <a:xfrm>
            <a:off x="5087987" y="2886082"/>
            <a:ext cx="655141" cy="167476"/>
          </a:xfrm>
          <a:prstGeom prst="roundRect">
            <a:avLst>
              <a:gd name="adj" fmla="val 51566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10.5% of total</a:t>
            </a:r>
            <a:endParaRPr lang="en-US" sz="620" dirty="0"/>
          </a:p>
        </p:txBody>
      </p:sp>
      <p:sp>
        <p:nvSpPr>
          <p:cNvPr id="57" name="Text 50"/>
          <p:cNvSpPr/>
          <p:nvPr/>
        </p:nvSpPr>
        <p:spPr>
          <a:xfrm>
            <a:off x="5828705" y="2912722"/>
            <a:ext cx="88174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+79% from 2024 (43)</a:t>
            </a:r>
            <a:endParaRPr lang="en-US" sz="620" dirty="0"/>
          </a:p>
        </p:txBody>
      </p:sp>
      <p:sp>
        <p:nvSpPr>
          <p:cNvPr id="58" name="Text 51"/>
          <p:cNvSpPr/>
          <p:nvPr/>
        </p:nvSpPr>
        <p:spPr>
          <a:xfrm>
            <a:off x="372070" y="3300561"/>
            <a:ext cx="4167485" cy="1126034"/>
          </a:xfrm>
          <a:prstGeom prst="roundRect">
            <a:avLst>
              <a:gd name="adj" fmla="val 631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2"/>
          <p:cNvSpPr/>
          <p:nvPr/>
        </p:nvSpPr>
        <p:spPr>
          <a:xfrm>
            <a:off x="372070" y="3300561"/>
            <a:ext cx="19050" cy="1126034"/>
          </a:xfrm>
          <a:custGeom>
            <a:avLst/>
            <a:gdLst/>
            <a:ahLst/>
            <a:cxnLst/>
            <a:rect l="l" t="t" r="r" b="b"/>
            <a:pathLst>
              <a:path w="19050" h="1126034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1103357"/>
                </a:lnTo>
                <a:lnTo>
                  <a:pt x="16669" y="1100664"/>
                </a:lnTo>
                <a:lnTo>
                  <a:pt x="14288" y="1097670"/>
                </a:lnTo>
                <a:lnTo>
                  <a:pt x="11906" y="1094306"/>
                </a:lnTo>
                <a:lnTo>
                  <a:pt x="9525" y="1090468"/>
                </a:lnTo>
                <a:lnTo>
                  <a:pt x="7144" y="1085980"/>
                </a:lnTo>
                <a:lnTo>
                  <a:pt x="4763" y="1080501"/>
                </a:lnTo>
                <a:lnTo>
                  <a:pt x="2381" y="1073163"/>
                </a:lnTo>
                <a:lnTo>
                  <a:pt x="0" y="1054914"/>
                </a:lnTo>
                <a:close/>
              </a:path>
            </a:pathLst>
          </a:custGeom>
          <a:solidFill>
            <a:srgbClr val="C9A84C">
              <a:alpha val="4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3"/>
          <p:cNvSpPr/>
          <p:nvPr/>
        </p:nvSpPr>
        <p:spPr>
          <a:xfrm>
            <a:off x="491430" y="3396407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0942" y="3465918"/>
            <a:ext cx="132588" cy="132588"/>
          </a:xfrm>
          <a:prstGeom prst="rect">
            <a:avLst/>
          </a:prstGeom>
        </p:spPr>
      </p:pic>
      <p:sp>
        <p:nvSpPr>
          <p:cNvPr id="62" name="Text 54"/>
          <p:cNvSpPr/>
          <p:nvPr/>
        </p:nvSpPr>
        <p:spPr>
          <a:xfrm>
            <a:off x="3793629" y="3374827"/>
            <a:ext cx="663083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 CATEGORY</a:t>
            </a:r>
            <a:endParaRPr lang="en-US" sz="560" dirty="0"/>
          </a:p>
        </p:txBody>
      </p:sp>
      <p:sp>
        <p:nvSpPr>
          <p:cNvPr id="63" name="Text 55"/>
          <p:cNvSpPr/>
          <p:nvPr/>
        </p:nvSpPr>
        <p:spPr>
          <a:xfrm>
            <a:off x="855762" y="3388816"/>
            <a:ext cx="391596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THEFT</a:t>
            </a:r>
            <a:endParaRPr lang="en-US" sz="620" dirty="0"/>
          </a:p>
        </p:txBody>
      </p:sp>
      <p:sp>
        <p:nvSpPr>
          <p:cNvPr id="64" name="Text 56"/>
          <p:cNvSpPr/>
          <p:nvPr/>
        </p:nvSpPr>
        <p:spPr>
          <a:xfrm>
            <a:off x="855762" y="3542258"/>
            <a:ext cx="238710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5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1580" dirty="0"/>
          </a:p>
        </p:txBody>
      </p:sp>
      <p:sp>
        <p:nvSpPr>
          <p:cNvPr id="65" name="Text 57"/>
          <p:cNvSpPr/>
          <p:nvPr/>
        </p:nvSpPr>
        <p:spPr>
          <a:xfrm>
            <a:off x="855761" y="3794847"/>
            <a:ext cx="44791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80" dirty="0"/>
          </a:p>
        </p:txBody>
      </p:sp>
      <p:sp>
        <p:nvSpPr>
          <p:cNvPr id="66" name="Text 58"/>
          <p:cNvSpPr/>
          <p:nvPr/>
        </p:nvSpPr>
        <p:spPr>
          <a:xfrm>
            <a:off x="855762" y="4116729"/>
            <a:ext cx="611386" cy="167476"/>
          </a:xfrm>
          <a:prstGeom prst="roundRect">
            <a:avLst>
              <a:gd name="adj" fmla="val 51566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9.6% of total</a:t>
            </a:r>
            <a:endParaRPr lang="en-US" sz="620" dirty="0"/>
          </a:p>
        </p:txBody>
      </p:sp>
      <p:sp>
        <p:nvSpPr>
          <p:cNvPr id="67" name="Text 59"/>
          <p:cNvSpPr/>
          <p:nvPr/>
        </p:nvSpPr>
        <p:spPr>
          <a:xfrm>
            <a:off x="1552724" y="4143370"/>
            <a:ext cx="77615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+18.6% from 2024</a:t>
            </a:r>
            <a:endParaRPr lang="en-US" sz="620" dirty="0"/>
          </a:p>
        </p:txBody>
      </p:sp>
      <p:sp>
        <p:nvSpPr>
          <p:cNvPr id="68" name="Text 60"/>
          <p:cNvSpPr/>
          <p:nvPr/>
        </p:nvSpPr>
        <p:spPr>
          <a:xfrm>
            <a:off x="4604296" y="3300561"/>
            <a:ext cx="4167634" cy="1126034"/>
          </a:xfrm>
          <a:prstGeom prst="roundRect">
            <a:avLst>
              <a:gd name="adj" fmla="val 6316"/>
            </a:avLst>
          </a:prstGeom>
          <a:gradFill rotWithShape="1">
            <a:gsLst>
              <a:gs pos="0">
                <a:srgbClr val="C9A84C">
                  <a:alpha val="10000"/>
                </a:srgbClr>
              </a:gs>
              <a:gs pos="60000">
                <a:srgbClr val="132040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1"/>
          <p:cNvSpPr/>
          <p:nvPr/>
        </p:nvSpPr>
        <p:spPr>
          <a:xfrm>
            <a:off x="4604296" y="3300561"/>
            <a:ext cx="19050" cy="1126034"/>
          </a:xfrm>
          <a:custGeom>
            <a:avLst/>
            <a:gdLst/>
            <a:ahLst/>
            <a:cxnLst/>
            <a:rect l="l" t="t" r="r" b="b"/>
            <a:pathLst>
              <a:path w="19050" h="1126034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1103357"/>
                </a:lnTo>
                <a:lnTo>
                  <a:pt x="16669" y="1100664"/>
                </a:lnTo>
                <a:lnTo>
                  <a:pt x="14288" y="1097670"/>
                </a:lnTo>
                <a:lnTo>
                  <a:pt x="11906" y="1094306"/>
                </a:lnTo>
                <a:lnTo>
                  <a:pt x="9525" y="1090468"/>
                </a:lnTo>
                <a:lnTo>
                  <a:pt x="7144" y="1085980"/>
                </a:lnTo>
                <a:lnTo>
                  <a:pt x="4763" y="1080501"/>
                </a:lnTo>
                <a:lnTo>
                  <a:pt x="2381" y="1073163"/>
                </a:lnTo>
                <a:lnTo>
                  <a:pt x="0" y="1054914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2"/>
          <p:cNvSpPr/>
          <p:nvPr/>
        </p:nvSpPr>
        <p:spPr>
          <a:xfrm>
            <a:off x="4723656" y="3396407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2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93168" y="3465918"/>
            <a:ext cx="132588" cy="132588"/>
          </a:xfrm>
          <a:prstGeom prst="rect">
            <a:avLst/>
          </a:prstGeom>
        </p:spPr>
      </p:pic>
      <p:sp>
        <p:nvSpPr>
          <p:cNvPr id="72" name="Text 63"/>
          <p:cNvSpPr/>
          <p:nvPr/>
        </p:nvSpPr>
        <p:spPr>
          <a:xfrm>
            <a:off x="8026003" y="3374827"/>
            <a:ext cx="663083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28000"/>
            </a:srgbClr>
          </a:solidFill>
          <a:ln w="9525">
            <a:solidFill>
              <a:srgbClr val="C9A84C">
                <a:alpha val="55000"/>
              </a:srgbClr>
            </a:solidFill>
          </a:ln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560" b="1" kern="0" spc="2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#5 CATEGORY</a:t>
            </a:r>
            <a:endParaRPr lang="en-US" sz="560" dirty="0"/>
          </a:p>
        </p:txBody>
      </p:sp>
      <p:sp>
        <p:nvSpPr>
          <p:cNvPr id="73" name="Text 64"/>
          <p:cNvSpPr/>
          <p:nvPr/>
        </p:nvSpPr>
        <p:spPr>
          <a:xfrm>
            <a:off x="5087987" y="3388816"/>
            <a:ext cx="39161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DRIVING UNDER THE INFLUENCE</a:t>
            </a:r>
            <a:endParaRPr lang="en-US" sz="620" dirty="0"/>
          </a:p>
        </p:txBody>
      </p:sp>
      <p:sp>
        <p:nvSpPr>
          <p:cNvPr id="74" name="Text 65"/>
          <p:cNvSpPr/>
          <p:nvPr/>
        </p:nvSpPr>
        <p:spPr>
          <a:xfrm>
            <a:off x="5087987" y="3542258"/>
            <a:ext cx="27215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800" dirty="0"/>
          </a:p>
        </p:txBody>
      </p:sp>
      <p:sp>
        <p:nvSpPr>
          <p:cNvPr id="75" name="Text 66"/>
          <p:cNvSpPr/>
          <p:nvPr/>
        </p:nvSpPr>
        <p:spPr>
          <a:xfrm>
            <a:off x="5087987" y="3780732"/>
            <a:ext cx="44791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80" dirty="0"/>
          </a:p>
        </p:txBody>
      </p:sp>
      <p:sp>
        <p:nvSpPr>
          <p:cNvPr id="76" name="Text 67"/>
          <p:cNvSpPr/>
          <p:nvPr/>
        </p:nvSpPr>
        <p:spPr>
          <a:xfrm>
            <a:off x="5087987" y="4048871"/>
            <a:ext cx="611386" cy="167476"/>
          </a:xfrm>
          <a:prstGeom prst="roundRect">
            <a:avLst>
              <a:gd name="adj" fmla="val 51566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6.0% of total</a:t>
            </a:r>
            <a:endParaRPr lang="en-US" sz="620" dirty="0"/>
          </a:p>
        </p:txBody>
      </p:sp>
      <p:sp>
        <p:nvSpPr>
          <p:cNvPr id="77" name="Text 68"/>
          <p:cNvSpPr/>
          <p:nvPr/>
        </p:nvSpPr>
        <p:spPr>
          <a:xfrm>
            <a:off x="5756374" y="4055122"/>
            <a:ext cx="145326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+46.7% from 2024 — Notable Rise</a:t>
            </a:r>
            <a:endParaRPr lang="en-US" sz="620" dirty="0"/>
          </a:p>
        </p:txBody>
      </p:sp>
      <p:sp>
        <p:nvSpPr>
          <p:cNvPr id="78" name="Text 69"/>
          <p:cNvSpPr/>
          <p:nvPr/>
        </p:nvSpPr>
        <p:spPr>
          <a:xfrm>
            <a:off x="0" y="4755952"/>
            <a:ext cx="9144000" cy="387548"/>
          </a:xfrm>
          <a:prstGeom prst="rect">
            <a:avLst/>
          </a:prstGeom>
          <a:gradFill rotWithShape="1">
            <a:gsLst>
              <a:gs pos="0">
                <a:srgbClr val="C9A84C">
                  <a:alpha val="13000"/>
                </a:srgbClr>
              </a:gs>
              <a:gs pos="100000">
                <a:srgbClr val="C9A84C">
                  <a:alpha val="6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0"/>
          <p:cNvSpPr/>
          <p:nvPr/>
        </p:nvSpPr>
        <p:spPr>
          <a:xfrm>
            <a:off x="0" y="4755952"/>
            <a:ext cx="9144000" cy="9525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0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3848" y="4888194"/>
            <a:ext cx="132588" cy="132588"/>
          </a:xfrm>
          <a:prstGeom prst="rect">
            <a:avLst/>
          </a:prstGeom>
        </p:spPr>
      </p:pic>
      <p:sp>
        <p:nvSpPr>
          <p:cNvPr id="81" name="Text 71"/>
          <p:cNvSpPr/>
          <p:nvPr/>
        </p:nvSpPr>
        <p:spPr>
          <a:xfrm>
            <a:off x="554534" y="4830217"/>
            <a:ext cx="8381744" cy="260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Insight:</a:t>
            </a: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Despite a drop in drug offense share, overall case volume surged — with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sharp rises in DUI (+46.7%), Family Offense (+76%), Theft (+18.6%), and Sexual Offenses (+69%)</a:t>
            </a: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New categories including Child Sex Trafficking and Prostitution also emerged for the first time.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00620"/>
            <a:ext cx="3817766" cy="266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910" kern="0" spc="38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Three-Year Severity Breakdown</a:t>
            </a:r>
            <a:endParaRPr lang="en-US" sz="1910" dirty="0"/>
          </a:p>
        </p:txBody>
      </p:sp>
      <p:sp>
        <p:nvSpPr>
          <p:cNvPr id="3" name="Text 1"/>
          <p:cNvSpPr/>
          <p:nvPr/>
        </p:nvSpPr>
        <p:spPr>
          <a:xfrm>
            <a:off x="400050" y="496639"/>
            <a:ext cx="392480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kern="0" spc="9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 cases dominate — but Misdemeanor share is rising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21066" y="391120"/>
            <a:ext cx="86320" cy="86320"/>
          </a:xfrm>
          <a:prstGeom prst="ellipse">
            <a:avLst/>
          </a:prstGeom>
          <a:solidFill>
            <a:srgbClr val="6BA3E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756797" y="364778"/>
            <a:ext cx="30564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</a:t>
            </a:r>
            <a:endParaRPr lang="en-US" sz="730" dirty="0"/>
          </a:p>
        </p:txBody>
      </p:sp>
      <p:sp>
        <p:nvSpPr>
          <p:cNvPr id="6" name="Text 4"/>
          <p:cNvSpPr/>
          <p:nvPr/>
        </p:nvSpPr>
        <p:spPr>
          <a:xfrm>
            <a:off x="7178129" y="391120"/>
            <a:ext cx="86320" cy="8632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3861" y="364778"/>
            <a:ext cx="61702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</a:t>
            </a:r>
            <a:endParaRPr lang="en-US" sz="730" dirty="0"/>
          </a:p>
        </p:txBody>
      </p:sp>
      <p:sp>
        <p:nvSpPr>
          <p:cNvPr id="8" name="Text 6"/>
          <p:cNvSpPr/>
          <p:nvPr/>
        </p:nvSpPr>
        <p:spPr>
          <a:xfrm>
            <a:off x="8018264" y="391120"/>
            <a:ext cx="86320" cy="86320"/>
          </a:xfrm>
          <a:prstGeom prst="ellipse">
            <a:avLst/>
          </a:prstGeom>
          <a:solidFill>
            <a:srgbClr val="8FA3C8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53995" y="364778"/>
            <a:ext cx="61686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/ Other</a:t>
            </a:r>
            <a:endParaRPr lang="en-US" sz="730" dirty="0"/>
          </a:p>
        </p:txBody>
      </p:sp>
      <p:sp>
        <p:nvSpPr>
          <p:cNvPr id="10" name="Text 8"/>
          <p:cNvSpPr/>
          <p:nvPr/>
        </p:nvSpPr>
        <p:spPr>
          <a:xfrm>
            <a:off x="400050" y="739080"/>
            <a:ext cx="8343900" cy="13841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50000">
                <a:srgbClr val="C9A84C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0050" y="867221"/>
            <a:ext cx="3899595" cy="2886670"/>
          </a:xfrm>
          <a:prstGeom prst="roundRect">
            <a:avLst>
              <a:gd name="adj" fmla="val 347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0050" y="867221"/>
            <a:ext cx="9525" cy="2886670"/>
          </a:xfrm>
          <a:custGeom>
            <a:avLst/>
            <a:gdLst/>
            <a:ahLst/>
            <a:cxnLst/>
            <a:rect l="l" t="t" r="r" b="b"/>
            <a:pathLst>
              <a:path w="9525" h="2886670">
                <a:moveTo>
                  <a:pt x="0" y="100330"/>
                </a:moveTo>
                <a:lnTo>
                  <a:pt x="1191" y="84919"/>
                </a:lnTo>
                <a:lnTo>
                  <a:pt x="2381" y="78601"/>
                </a:lnTo>
                <a:lnTo>
                  <a:pt x="3572" y="73797"/>
                </a:lnTo>
                <a:lnTo>
                  <a:pt x="4763" y="69785"/>
                </a:lnTo>
                <a:lnTo>
                  <a:pt x="5953" y="66284"/>
                </a:lnTo>
                <a:lnTo>
                  <a:pt x="7144" y="63149"/>
                </a:lnTo>
                <a:lnTo>
                  <a:pt x="8334" y="60293"/>
                </a:lnTo>
                <a:lnTo>
                  <a:pt x="9525" y="57662"/>
                </a:lnTo>
                <a:lnTo>
                  <a:pt x="9525" y="2829009"/>
                </a:lnTo>
                <a:lnTo>
                  <a:pt x="8334" y="2826377"/>
                </a:lnTo>
                <a:lnTo>
                  <a:pt x="7144" y="2823522"/>
                </a:lnTo>
                <a:lnTo>
                  <a:pt x="5953" y="2820386"/>
                </a:lnTo>
                <a:lnTo>
                  <a:pt x="4763" y="2816885"/>
                </a:lnTo>
                <a:lnTo>
                  <a:pt x="3572" y="2812873"/>
                </a:lnTo>
                <a:lnTo>
                  <a:pt x="2381" y="2808070"/>
                </a:lnTo>
                <a:lnTo>
                  <a:pt x="1191" y="2801751"/>
                </a:lnTo>
                <a:lnTo>
                  <a:pt x="0" y="2786341"/>
                </a:lnTo>
                <a:close/>
              </a:path>
            </a:pathLst>
          </a:custGeom>
          <a:solidFill>
            <a:srgbClr val="8FA3C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290120" y="867221"/>
            <a:ext cx="9525" cy="2886670"/>
          </a:xfrm>
          <a:custGeom>
            <a:avLst/>
            <a:gdLst/>
            <a:ahLst/>
            <a:cxnLst/>
            <a:rect l="l" t="t" r="r" b="b"/>
            <a:pathLst>
              <a:path w="9525" h="2886670">
                <a:moveTo>
                  <a:pt x="0" y="57662"/>
                </a:moveTo>
                <a:lnTo>
                  <a:pt x="1191" y="60293"/>
                </a:lnTo>
                <a:lnTo>
                  <a:pt x="2381" y="63149"/>
                </a:lnTo>
                <a:lnTo>
                  <a:pt x="3572" y="66284"/>
                </a:lnTo>
                <a:lnTo>
                  <a:pt x="4763" y="69785"/>
                </a:lnTo>
                <a:lnTo>
                  <a:pt x="5953" y="73797"/>
                </a:lnTo>
                <a:lnTo>
                  <a:pt x="7144" y="78601"/>
                </a:lnTo>
                <a:lnTo>
                  <a:pt x="8334" y="84919"/>
                </a:lnTo>
                <a:lnTo>
                  <a:pt x="9525" y="100330"/>
                </a:lnTo>
                <a:lnTo>
                  <a:pt x="9525" y="2786341"/>
                </a:lnTo>
                <a:lnTo>
                  <a:pt x="8334" y="2801751"/>
                </a:lnTo>
                <a:lnTo>
                  <a:pt x="7144" y="2808070"/>
                </a:lnTo>
                <a:lnTo>
                  <a:pt x="5953" y="2812873"/>
                </a:lnTo>
                <a:lnTo>
                  <a:pt x="4763" y="2816885"/>
                </a:lnTo>
                <a:lnTo>
                  <a:pt x="3572" y="2820386"/>
                </a:lnTo>
                <a:lnTo>
                  <a:pt x="2381" y="2823522"/>
                </a:lnTo>
                <a:lnTo>
                  <a:pt x="1191" y="2826377"/>
                </a:lnTo>
                <a:lnTo>
                  <a:pt x="0" y="2829009"/>
                </a:lnTo>
                <a:close/>
              </a:path>
            </a:pathLst>
          </a:custGeom>
          <a:solidFill>
            <a:srgbClr val="8FA3C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00050" y="867221"/>
            <a:ext cx="3899595" cy="19050"/>
          </a:xfrm>
          <a:custGeom>
            <a:avLst/>
            <a:gdLst/>
            <a:ahLst/>
            <a:cxnLst/>
            <a:rect l="l" t="t" r="r" b="b"/>
            <a:pathLst>
              <a:path w="3899595" h="19050">
                <a:moveTo>
                  <a:pt x="100330" y="0"/>
                </a:moveTo>
                <a:lnTo>
                  <a:pt x="78601" y="2381"/>
                </a:lnTo>
                <a:lnTo>
                  <a:pt x="69785" y="4763"/>
                </a:lnTo>
                <a:lnTo>
                  <a:pt x="63149" y="7144"/>
                </a:lnTo>
                <a:lnTo>
                  <a:pt x="57662" y="9525"/>
                </a:lnTo>
                <a:lnTo>
                  <a:pt x="52924" y="11906"/>
                </a:lnTo>
                <a:lnTo>
                  <a:pt x="48727" y="14288"/>
                </a:lnTo>
                <a:lnTo>
                  <a:pt x="44950" y="16669"/>
                </a:lnTo>
                <a:lnTo>
                  <a:pt x="41511" y="19050"/>
                </a:lnTo>
                <a:lnTo>
                  <a:pt x="3858084" y="19050"/>
                </a:lnTo>
                <a:lnTo>
                  <a:pt x="3854644" y="16669"/>
                </a:lnTo>
                <a:lnTo>
                  <a:pt x="3850867" y="14288"/>
                </a:lnTo>
                <a:lnTo>
                  <a:pt x="3846671" y="11906"/>
                </a:lnTo>
                <a:lnTo>
                  <a:pt x="3841933" y="9525"/>
                </a:lnTo>
                <a:lnTo>
                  <a:pt x="3836446" y="7144"/>
                </a:lnTo>
                <a:lnTo>
                  <a:pt x="3829809" y="4763"/>
                </a:lnTo>
                <a:lnTo>
                  <a:pt x="3820994" y="2381"/>
                </a:lnTo>
                <a:lnTo>
                  <a:pt x="3799265" y="0"/>
                </a:lnTo>
                <a:close/>
              </a:path>
            </a:pathLst>
          </a:custGeom>
          <a:solidFill>
            <a:srgbClr val="4A7FD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81025" y="104373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4A7FD4">
              <a:alpha val="1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542" y="1106248"/>
            <a:ext cx="132588" cy="13258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909786" y="1065014"/>
            <a:ext cx="1035472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130" b="1" kern="0" spc="11" dirty="0">
                <a:solidFill>
                  <a:srgbClr val="6BA3E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Felony Cases</a:t>
            </a:r>
            <a:endParaRPr lang="en-US" sz="1130" dirty="0"/>
          </a:p>
        </p:txBody>
      </p:sp>
      <p:sp>
        <p:nvSpPr>
          <p:cNvPr id="18" name="Text 15"/>
          <p:cNvSpPr/>
          <p:nvPr/>
        </p:nvSpPr>
        <p:spPr>
          <a:xfrm>
            <a:off x="581025" y="1482477"/>
            <a:ext cx="2593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730" dirty="0"/>
          </a:p>
        </p:txBody>
      </p:sp>
      <p:sp>
        <p:nvSpPr>
          <p:cNvPr id="19" name="Text 16"/>
          <p:cNvSpPr/>
          <p:nvPr/>
        </p:nvSpPr>
        <p:spPr>
          <a:xfrm>
            <a:off x="3115866" y="1415802"/>
            <a:ext cx="288786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531</a:t>
            </a:r>
            <a:endParaRPr lang="en-US" sz="1240" dirty="0"/>
          </a:p>
        </p:txBody>
      </p:sp>
      <p:sp>
        <p:nvSpPr>
          <p:cNvPr id="20" name="Text 17"/>
          <p:cNvSpPr/>
          <p:nvPr/>
        </p:nvSpPr>
        <p:spPr>
          <a:xfrm>
            <a:off x="3435548" y="1472952"/>
            <a:ext cx="75143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 |  83.0%</a:t>
            </a:r>
            <a:endParaRPr lang="en-US" sz="790" dirty="0"/>
          </a:p>
        </p:txBody>
      </p:sp>
      <p:sp>
        <p:nvSpPr>
          <p:cNvPr id="21" name="Text 18"/>
          <p:cNvSpPr/>
          <p:nvPr/>
        </p:nvSpPr>
        <p:spPr>
          <a:xfrm>
            <a:off x="581025" y="1681163"/>
            <a:ext cx="3537645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581025" y="1681163"/>
            <a:ext cx="2936230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3A6EC0"/>
              </a:gs>
              <a:gs pos="100000">
                <a:srgbClr val="6BA3E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581025" y="1905149"/>
            <a:ext cx="2593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730" dirty="0"/>
          </a:p>
        </p:txBody>
      </p:sp>
      <p:sp>
        <p:nvSpPr>
          <p:cNvPr id="24" name="Text 21"/>
          <p:cNvSpPr/>
          <p:nvPr/>
        </p:nvSpPr>
        <p:spPr>
          <a:xfrm>
            <a:off x="3115866" y="1838474"/>
            <a:ext cx="288786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527</a:t>
            </a:r>
            <a:endParaRPr lang="en-US" sz="1240" dirty="0"/>
          </a:p>
        </p:txBody>
      </p:sp>
      <p:sp>
        <p:nvSpPr>
          <p:cNvPr id="25" name="Text 22"/>
          <p:cNvSpPr/>
          <p:nvPr/>
        </p:nvSpPr>
        <p:spPr>
          <a:xfrm>
            <a:off x="3435548" y="1895624"/>
            <a:ext cx="75143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 |  81.5%</a:t>
            </a:r>
            <a:endParaRPr lang="en-US" sz="790" dirty="0"/>
          </a:p>
        </p:txBody>
      </p:sp>
      <p:sp>
        <p:nvSpPr>
          <p:cNvPr id="26" name="Text 23"/>
          <p:cNvSpPr/>
          <p:nvPr/>
        </p:nvSpPr>
        <p:spPr>
          <a:xfrm>
            <a:off x="581025" y="2103834"/>
            <a:ext cx="3537645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581025" y="2103834"/>
            <a:ext cx="2883098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3A6EC0"/>
              </a:gs>
              <a:gs pos="100000">
                <a:srgbClr val="6BA3E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581025" y="2327821"/>
            <a:ext cx="2593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730" dirty="0"/>
          </a:p>
        </p:txBody>
      </p:sp>
      <p:sp>
        <p:nvSpPr>
          <p:cNvPr id="29" name="Text 26"/>
          <p:cNvSpPr/>
          <p:nvPr/>
        </p:nvSpPr>
        <p:spPr>
          <a:xfrm>
            <a:off x="3115866" y="2261146"/>
            <a:ext cx="288786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578</a:t>
            </a:r>
            <a:endParaRPr lang="en-US" sz="1240" dirty="0"/>
          </a:p>
        </p:txBody>
      </p:sp>
      <p:sp>
        <p:nvSpPr>
          <p:cNvPr id="30" name="Text 27"/>
          <p:cNvSpPr/>
          <p:nvPr/>
        </p:nvSpPr>
        <p:spPr>
          <a:xfrm>
            <a:off x="3435548" y="2318296"/>
            <a:ext cx="75143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 |  79.0%</a:t>
            </a:r>
            <a:endParaRPr lang="en-US" sz="790" dirty="0"/>
          </a:p>
        </p:txBody>
      </p:sp>
      <p:sp>
        <p:nvSpPr>
          <p:cNvPr id="31" name="Text 28"/>
          <p:cNvSpPr/>
          <p:nvPr/>
        </p:nvSpPr>
        <p:spPr>
          <a:xfrm>
            <a:off x="581025" y="2526506"/>
            <a:ext cx="3537645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581025" y="2526506"/>
            <a:ext cx="2794695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3A6EC0"/>
              </a:gs>
              <a:gs pos="100000">
                <a:srgbClr val="6BA3E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581025" y="2740968"/>
            <a:ext cx="3537645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662" y="2821484"/>
            <a:ext cx="413891" cy="413891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1034653" y="2892475"/>
            <a:ext cx="271760" cy="271760"/>
          </a:xfrm>
          <a:prstGeom prst="ellipse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2"/>
          <p:cNvSpPr/>
          <p:nvPr/>
        </p:nvSpPr>
        <p:spPr>
          <a:xfrm>
            <a:off x="1083171" y="3270796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pic>
        <p:nvPicPr>
          <p:cNvPr id="3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7" y="2821484"/>
            <a:ext cx="413891" cy="413891"/>
          </a:xfrm>
          <a:prstGeom prst="rect">
            <a:avLst/>
          </a:prstGeom>
        </p:spPr>
      </p:pic>
      <p:sp>
        <p:nvSpPr>
          <p:cNvPr id="38" name="Text 33"/>
          <p:cNvSpPr/>
          <p:nvPr/>
        </p:nvSpPr>
        <p:spPr>
          <a:xfrm>
            <a:off x="2213818" y="2892475"/>
            <a:ext cx="271760" cy="271760"/>
          </a:xfrm>
          <a:prstGeom prst="ellipse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4"/>
          <p:cNvSpPr/>
          <p:nvPr/>
        </p:nvSpPr>
        <p:spPr>
          <a:xfrm>
            <a:off x="2262336" y="3270796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pic>
        <p:nvPicPr>
          <p:cNvPr id="4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2141" y="2821484"/>
            <a:ext cx="413891" cy="413891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3393132" y="2892475"/>
            <a:ext cx="271760" cy="271760"/>
          </a:xfrm>
          <a:prstGeom prst="ellipse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6"/>
          <p:cNvSpPr/>
          <p:nvPr/>
        </p:nvSpPr>
        <p:spPr>
          <a:xfrm>
            <a:off x="3441650" y="3270796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43" name="Text 37"/>
          <p:cNvSpPr/>
          <p:nvPr/>
        </p:nvSpPr>
        <p:spPr>
          <a:xfrm>
            <a:off x="581025" y="3504307"/>
            <a:ext cx="3608395" cy="249585"/>
          </a:xfrm>
          <a:prstGeom prst="roundRect">
            <a:avLst>
              <a:gd name="adj" fmla="val 22898"/>
            </a:avLst>
          </a:prstGeom>
          <a:solidFill>
            <a:srgbClr val="4A7FD4">
              <a:alpha val="12000"/>
            </a:srgbClr>
          </a:solidFill>
          <a:ln w="9525">
            <a:solidFill>
              <a:srgbClr val="4A7FD4">
                <a:alpha val="25000"/>
              </a:srgbClr>
            </a:solidFill>
          </a:ln>
        </p:spPr>
        <p:txBody>
          <a:bodyPr wrap="none" lIns="215265" tIns="57150" rIns="86360" bIns="57150" rtlCol="0" anchor="ctr"/>
          <a:lstStyle/>
          <a:p>
            <a:pPr marL="0" indent="0" algn="l">
              <a:buNone/>
            </a:pPr>
            <a:r>
              <a:rPr lang="en-US" sz="730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 share declining slightly as total volume rises</a:t>
            </a:r>
            <a:endParaRPr lang="en-US" sz="730" dirty="0"/>
          </a:p>
        </p:txBody>
      </p:sp>
      <p:pic>
        <p:nvPicPr>
          <p:cNvPr id="44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3439" y="3574191"/>
            <a:ext cx="132588" cy="132588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4568130" y="867221"/>
            <a:ext cx="7590" cy="1341388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9"/>
          <p:cNvSpPr/>
          <p:nvPr/>
        </p:nvSpPr>
        <p:spPr>
          <a:xfrm>
            <a:off x="4512915" y="2251770"/>
            <a:ext cx="129823" cy="1174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620" dirty="0"/>
          </a:p>
        </p:txBody>
      </p:sp>
      <p:sp>
        <p:nvSpPr>
          <p:cNvPr id="47" name="Text 40"/>
          <p:cNvSpPr/>
          <p:nvPr/>
        </p:nvSpPr>
        <p:spPr>
          <a:xfrm>
            <a:off x="4568130" y="2412355"/>
            <a:ext cx="7590" cy="1341537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1"/>
          <p:cNvSpPr/>
          <p:nvPr/>
        </p:nvSpPr>
        <p:spPr>
          <a:xfrm>
            <a:off x="4844355" y="867221"/>
            <a:ext cx="3899595" cy="2886670"/>
          </a:xfrm>
          <a:prstGeom prst="roundRect">
            <a:avLst>
              <a:gd name="adj" fmla="val 3476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2"/>
          <p:cNvSpPr/>
          <p:nvPr/>
        </p:nvSpPr>
        <p:spPr>
          <a:xfrm>
            <a:off x="4844355" y="867221"/>
            <a:ext cx="9525" cy="2886670"/>
          </a:xfrm>
          <a:custGeom>
            <a:avLst/>
            <a:gdLst/>
            <a:ahLst/>
            <a:cxnLst/>
            <a:rect l="l" t="t" r="r" b="b"/>
            <a:pathLst>
              <a:path w="9525" h="2886670">
                <a:moveTo>
                  <a:pt x="0" y="100330"/>
                </a:moveTo>
                <a:lnTo>
                  <a:pt x="1191" y="84919"/>
                </a:lnTo>
                <a:lnTo>
                  <a:pt x="2381" y="78601"/>
                </a:lnTo>
                <a:lnTo>
                  <a:pt x="3572" y="73797"/>
                </a:lnTo>
                <a:lnTo>
                  <a:pt x="4763" y="69785"/>
                </a:lnTo>
                <a:lnTo>
                  <a:pt x="5953" y="66284"/>
                </a:lnTo>
                <a:lnTo>
                  <a:pt x="7144" y="63149"/>
                </a:lnTo>
                <a:lnTo>
                  <a:pt x="8334" y="60293"/>
                </a:lnTo>
                <a:lnTo>
                  <a:pt x="9525" y="57662"/>
                </a:lnTo>
                <a:lnTo>
                  <a:pt x="9525" y="2829009"/>
                </a:lnTo>
                <a:lnTo>
                  <a:pt x="8334" y="2826377"/>
                </a:lnTo>
                <a:lnTo>
                  <a:pt x="7144" y="2823522"/>
                </a:lnTo>
                <a:lnTo>
                  <a:pt x="5953" y="2820386"/>
                </a:lnTo>
                <a:lnTo>
                  <a:pt x="4763" y="2816885"/>
                </a:lnTo>
                <a:lnTo>
                  <a:pt x="3572" y="2812873"/>
                </a:lnTo>
                <a:lnTo>
                  <a:pt x="2381" y="2808070"/>
                </a:lnTo>
                <a:lnTo>
                  <a:pt x="1191" y="2801751"/>
                </a:lnTo>
                <a:lnTo>
                  <a:pt x="0" y="2786341"/>
                </a:lnTo>
                <a:close/>
              </a:path>
            </a:pathLst>
          </a:custGeom>
          <a:solidFill>
            <a:srgbClr val="8FA3C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3"/>
          <p:cNvSpPr/>
          <p:nvPr/>
        </p:nvSpPr>
        <p:spPr>
          <a:xfrm>
            <a:off x="8734425" y="867221"/>
            <a:ext cx="9525" cy="2886670"/>
          </a:xfrm>
          <a:custGeom>
            <a:avLst/>
            <a:gdLst/>
            <a:ahLst/>
            <a:cxnLst/>
            <a:rect l="l" t="t" r="r" b="b"/>
            <a:pathLst>
              <a:path w="9525" h="2886670">
                <a:moveTo>
                  <a:pt x="0" y="57662"/>
                </a:moveTo>
                <a:lnTo>
                  <a:pt x="1191" y="60293"/>
                </a:lnTo>
                <a:lnTo>
                  <a:pt x="2381" y="63149"/>
                </a:lnTo>
                <a:lnTo>
                  <a:pt x="3572" y="66284"/>
                </a:lnTo>
                <a:lnTo>
                  <a:pt x="4763" y="69785"/>
                </a:lnTo>
                <a:lnTo>
                  <a:pt x="5953" y="73797"/>
                </a:lnTo>
                <a:lnTo>
                  <a:pt x="7144" y="78601"/>
                </a:lnTo>
                <a:lnTo>
                  <a:pt x="8334" y="84919"/>
                </a:lnTo>
                <a:lnTo>
                  <a:pt x="9525" y="100330"/>
                </a:lnTo>
                <a:lnTo>
                  <a:pt x="9525" y="2786341"/>
                </a:lnTo>
                <a:lnTo>
                  <a:pt x="8334" y="2801751"/>
                </a:lnTo>
                <a:lnTo>
                  <a:pt x="7144" y="2808070"/>
                </a:lnTo>
                <a:lnTo>
                  <a:pt x="5953" y="2812873"/>
                </a:lnTo>
                <a:lnTo>
                  <a:pt x="4763" y="2816885"/>
                </a:lnTo>
                <a:lnTo>
                  <a:pt x="3572" y="2820386"/>
                </a:lnTo>
                <a:lnTo>
                  <a:pt x="2381" y="2823522"/>
                </a:lnTo>
                <a:lnTo>
                  <a:pt x="1191" y="2826377"/>
                </a:lnTo>
                <a:lnTo>
                  <a:pt x="0" y="2829009"/>
                </a:lnTo>
                <a:close/>
              </a:path>
            </a:pathLst>
          </a:custGeom>
          <a:solidFill>
            <a:srgbClr val="8FA3C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4"/>
          <p:cNvSpPr/>
          <p:nvPr/>
        </p:nvSpPr>
        <p:spPr>
          <a:xfrm>
            <a:off x="4844355" y="867221"/>
            <a:ext cx="3899595" cy="19050"/>
          </a:xfrm>
          <a:custGeom>
            <a:avLst/>
            <a:gdLst/>
            <a:ahLst/>
            <a:cxnLst/>
            <a:rect l="l" t="t" r="r" b="b"/>
            <a:pathLst>
              <a:path w="3899595" h="19050">
                <a:moveTo>
                  <a:pt x="100330" y="0"/>
                </a:moveTo>
                <a:lnTo>
                  <a:pt x="78601" y="2381"/>
                </a:lnTo>
                <a:lnTo>
                  <a:pt x="69785" y="4763"/>
                </a:lnTo>
                <a:lnTo>
                  <a:pt x="63149" y="7144"/>
                </a:lnTo>
                <a:lnTo>
                  <a:pt x="57662" y="9525"/>
                </a:lnTo>
                <a:lnTo>
                  <a:pt x="52924" y="11906"/>
                </a:lnTo>
                <a:lnTo>
                  <a:pt x="48727" y="14288"/>
                </a:lnTo>
                <a:lnTo>
                  <a:pt x="44950" y="16669"/>
                </a:lnTo>
                <a:lnTo>
                  <a:pt x="41511" y="19050"/>
                </a:lnTo>
                <a:lnTo>
                  <a:pt x="3858084" y="19050"/>
                </a:lnTo>
                <a:lnTo>
                  <a:pt x="3854644" y="16669"/>
                </a:lnTo>
                <a:lnTo>
                  <a:pt x="3850867" y="14288"/>
                </a:lnTo>
                <a:lnTo>
                  <a:pt x="3846671" y="11906"/>
                </a:lnTo>
                <a:lnTo>
                  <a:pt x="3841933" y="9525"/>
                </a:lnTo>
                <a:lnTo>
                  <a:pt x="3836446" y="7144"/>
                </a:lnTo>
                <a:lnTo>
                  <a:pt x="3829809" y="4763"/>
                </a:lnTo>
                <a:lnTo>
                  <a:pt x="3820994" y="2381"/>
                </a:lnTo>
                <a:lnTo>
                  <a:pt x="3799265" y="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5"/>
          <p:cNvSpPr/>
          <p:nvPr/>
        </p:nvSpPr>
        <p:spPr>
          <a:xfrm>
            <a:off x="5025330" y="104373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C9A84C">
              <a:alpha val="1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3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87847" y="1106248"/>
            <a:ext cx="132588" cy="132588"/>
          </a:xfrm>
          <a:prstGeom prst="rect">
            <a:avLst/>
          </a:prstGeom>
        </p:spPr>
      </p:pic>
      <p:sp>
        <p:nvSpPr>
          <p:cNvPr id="54" name="Text 46"/>
          <p:cNvSpPr/>
          <p:nvPr/>
        </p:nvSpPr>
        <p:spPr>
          <a:xfrm>
            <a:off x="5354092" y="1065014"/>
            <a:ext cx="1551652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130" b="1" kern="0" spc="1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Misdemeanor Cases</a:t>
            </a:r>
            <a:endParaRPr lang="en-US" sz="1130" dirty="0"/>
          </a:p>
        </p:txBody>
      </p:sp>
      <p:sp>
        <p:nvSpPr>
          <p:cNvPr id="55" name="Text 47"/>
          <p:cNvSpPr/>
          <p:nvPr/>
        </p:nvSpPr>
        <p:spPr>
          <a:xfrm>
            <a:off x="5025330" y="1482477"/>
            <a:ext cx="2593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730" dirty="0"/>
          </a:p>
        </p:txBody>
      </p:sp>
      <p:sp>
        <p:nvSpPr>
          <p:cNvPr id="56" name="Text 48"/>
          <p:cNvSpPr/>
          <p:nvPr/>
        </p:nvSpPr>
        <p:spPr>
          <a:xfrm>
            <a:off x="7647682" y="1415802"/>
            <a:ext cx="192524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1240" dirty="0"/>
          </a:p>
        </p:txBody>
      </p:sp>
      <p:sp>
        <p:nvSpPr>
          <p:cNvPr id="57" name="Text 49"/>
          <p:cNvSpPr/>
          <p:nvPr/>
        </p:nvSpPr>
        <p:spPr>
          <a:xfrm>
            <a:off x="7879854" y="1472952"/>
            <a:ext cx="75143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 |  15.0%</a:t>
            </a:r>
            <a:endParaRPr lang="en-US" sz="790" dirty="0"/>
          </a:p>
        </p:txBody>
      </p:sp>
      <p:sp>
        <p:nvSpPr>
          <p:cNvPr id="58" name="Text 50"/>
          <p:cNvSpPr/>
          <p:nvPr/>
        </p:nvSpPr>
        <p:spPr>
          <a:xfrm>
            <a:off x="5025330" y="1681163"/>
            <a:ext cx="3537645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1"/>
          <p:cNvSpPr/>
          <p:nvPr/>
        </p:nvSpPr>
        <p:spPr>
          <a:xfrm>
            <a:off x="5025330" y="1681163"/>
            <a:ext cx="1131987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A07830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2"/>
          <p:cNvSpPr/>
          <p:nvPr/>
        </p:nvSpPr>
        <p:spPr>
          <a:xfrm>
            <a:off x="5025330" y="1905149"/>
            <a:ext cx="2593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730" dirty="0"/>
          </a:p>
        </p:txBody>
      </p:sp>
      <p:sp>
        <p:nvSpPr>
          <p:cNvPr id="61" name="Text 53"/>
          <p:cNvSpPr/>
          <p:nvPr/>
        </p:nvSpPr>
        <p:spPr>
          <a:xfrm>
            <a:off x="7568803" y="1838474"/>
            <a:ext cx="279291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118</a:t>
            </a:r>
            <a:endParaRPr lang="en-US" sz="1240" dirty="0"/>
          </a:p>
        </p:txBody>
      </p:sp>
      <p:sp>
        <p:nvSpPr>
          <p:cNvPr id="62" name="Text 54"/>
          <p:cNvSpPr/>
          <p:nvPr/>
        </p:nvSpPr>
        <p:spPr>
          <a:xfrm>
            <a:off x="7879854" y="1895624"/>
            <a:ext cx="75143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 |  18.2%</a:t>
            </a:r>
            <a:endParaRPr lang="en-US" sz="790" dirty="0"/>
          </a:p>
        </p:txBody>
      </p:sp>
      <p:sp>
        <p:nvSpPr>
          <p:cNvPr id="63" name="Text 55"/>
          <p:cNvSpPr/>
          <p:nvPr/>
        </p:nvSpPr>
        <p:spPr>
          <a:xfrm>
            <a:off x="5025330" y="2103834"/>
            <a:ext cx="3537645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6"/>
          <p:cNvSpPr/>
          <p:nvPr/>
        </p:nvSpPr>
        <p:spPr>
          <a:xfrm>
            <a:off x="5025330" y="2103834"/>
            <a:ext cx="1839516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A07830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7"/>
          <p:cNvSpPr/>
          <p:nvPr/>
        </p:nvSpPr>
        <p:spPr>
          <a:xfrm>
            <a:off x="5025330" y="2327821"/>
            <a:ext cx="2593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730" dirty="0"/>
          </a:p>
        </p:txBody>
      </p:sp>
      <p:sp>
        <p:nvSpPr>
          <p:cNvPr id="66" name="Text 58"/>
          <p:cNvSpPr/>
          <p:nvPr/>
        </p:nvSpPr>
        <p:spPr>
          <a:xfrm>
            <a:off x="7560171" y="2261146"/>
            <a:ext cx="288786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</a:t>
            </a:r>
            <a:endParaRPr lang="en-US" sz="1240" dirty="0"/>
          </a:p>
        </p:txBody>
      </p:sp>
      <p:sp>
        <p:nvSpPr>
          <p:cNvPr id="67" name="Text 59"/>
          <p:cNvSpPr/>
          <p:nvPr/>
        </p:nvSpPr>
        <p:spPr>
          <a:xfrm>
            <a:off x="7879854" y="2318296"/>
            <a:ext cx="75143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 |  20.9%</a:t>
            </a:r>
            <a:endParaRPr lang="en-US" sz="790" dirty="0"/>
          </a:p>
        </p:txBody>
      </p:sp>
      <p:sp>
        <p:nvSpPr>
          <p:cNvPr id="68" name="Text 60"/>
          <p:cNvSpPr/>
          <p:nvPr/>
        </p:nvSpPr>
        <p:spPr>
          <a:xfrm>
            <a:off x="5025330" y="2526506"/>
            <a:ext cx="3537645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1"/>
          <p:cNvSpPr/>
          <p:nvPr/>
        </p:nvSpPr>
        <p:spPr>
          <a:xfrm>
            <a:off x="5025330" y="2526506"/>
            <a:ext cx="2830116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A07830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2"/>
          <p:cNvSpPr/>
          <p:nvPr/>
        </p:nvSpPr>
        <p:spPr>
          <a:xfrm>
            <a:off x="5025330" y="2740968"/>
            <a:ext cx="3537645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7968" y="2821484"/>
            <a:ext cx="413891" cy="413891"/>
          </a:xfrm>
          <a:prstGeom prst="rect">
            <a:avLst/>
          </a:prstGeom>
        </p:spPr>
      </p:pic>
      <p:sp>
        <p:nvSpPr>
          <p:cNvPr id="72" name="Text 63"/>
          <p:cNvSpPr/>
          <p:nvPr/>
        </p:nvSpPr>
        <p:spPr>
          <a:xfrm>
            <a:off x="5478959" y="2892475"/>
            <a:ext cx="271760" cy="271760"/>
          </a:xfrm>
          <a:prstGeom prst="ellipse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5527477" y="3270796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pic>
        <p:nvPicPr>
          <p:cNvPr id="74" name="Image 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7133" y="2821484"/>
            <a:ext cx="413891" cy="413891"/>
          </a:xfrm>
          <a:prstGeom prst="rect">
            <a:avLst/>
          </a:prstGeom>
        </p:spPr>
      </p:pic>
      <p:sp>
        <p:nvSpPr>
          <p:cNvPr id="75" name="Text 65"/>
          <p:cNvSpPr/>
          <p:nvPr/>
        </p:nvSpPr>
        <p:spPr>
          <a:xfrm>
            <a:off x="6658124" y="2892475"/>
            <a:ext cx="271760" cy="271760"/>
          </a:xfrm>
          <a:prstGeom prst="ellipse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6"/>
          <p:cNvSpPr/>
          <p:nvPr/>
        </p:nvSpPr>
        <p:spPr>
          <a:xfrm>
            <a:off x="6706642" y="3270796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pic>
        <p:nvPicPr>
          <p:cNvPr id="77" name="Image 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66447" y="2821484"/>
            <a:ext cx="413891" cy="413891"/>
          </a:xfrm>
          <a:prstGeom prst="rect">
            <a:avLst/>
          </a:prstGeom>
        </p:spPr>
      </p:pic>
      <p:sp>
        <p:nvSpPr>
          <p:cNvPr id="78" name="Text 67"/>
          <p:cNvSpPr/>
          <p:nvPr/>
        </p:nvSpPr>
        <p:spPr>
          <a:xfrm>
            <a:off x="7837438" y="2892475"/>
            <a:ext cx="271760" cy="271760"/>
          </a:xfrm>
          <a:prstGeom prst="ellipse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68"/>
          <p:cNvSpPr/>
          <p:nvPr/>
        </p:nvSpPr>
        <p:spPr>
          <a:xfrm>
            <a:off x="7885956" y="3270796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80" name="Text 69"/>
          <p:cNvSpPr/>
          <p:nvPr/>
        </p:nvSpPr>
        <p:spPr>
          <a:xfrm>
            <a:off x="5025330" y="3504307"/>
            <a:ext cx="3537642" cy="249585"/>
          </a:xfrm>
          <a:prstGeom prst="roundRect">
            <a:avLst>
              <a:gd name="adj" fmla="val 22898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70"/>
          <p:cNvSpPr/>
          <p:nvPr/>
        </p:nvSpPr>
        <p:spPr>
          <a:xfrm>
            <a:off x="5250061" y="3570982"/>
            <a:ext cx="267896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73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 volume increased  over three years</a:t>
            </a:r>
            <a:endParaRPr lang="en-US" sz="730" dirty="0"/>
          </a:p>
        </p:txBody>
      </p:sp>
      <p:pic>
        <p:nvPicPr>
          <p:cNvPr id="82" name="Image 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097744" y="3574191"/>
            <a:ext cx="132588" cy="132588"/>
          </a:xfrm>
          <a:prstGeom prst="rect">
            <a:avLst/>
          </a:prstGeom>
        </p:spPr>
      </p:pic>
      <p:sp>
        <p:nvSpPr>
          <p:cNvPr id="83" name="Text 71"/>
          <p:cNvSpPr/>
          <p:nvPr/>
        </p:nvSpPr>
        <p:spPr>
          <a:xfrm>
            <a:off x="400050" y="3854202"/>
            <a:ext cx="8343900" cy="686842"/>
          </a:xfrm>
          <a:prstGeom prst="roundRect">
            <a:avLst>
              <a:gd name="adj" fmla="val 10355"/>
            </a:avLst>
          </a:prstGeom>
          <a:gradFill rotWithShape="1">
            <a:gsLst>
              <a:gs pos="0">
                <a:srgbClr val="C9A84C">
                  <a:alpha val="12000"/>
                </a:srgbClr>
              </a:gs>
              <a:gs pos="100000">
                <a:srgbClr val="C9A84C">
                  <a:alpha val="5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72"/>
          <p:cNvSpPr/>
          <p:nvPr/>
        </p:nvSpPr>
        <p:spPr>
          <a:xfrm>
            <a:off x="400050" y="3854202"/>
            <a:ext cx="28575" cy="686842"/>
          </a:xfrm>
          <a:custGeom>
            <a:avLst/>
            <a:gdLst/>
            <a:ahLst/>
            <a:cxnLst/>
            <a:rect l="l" t="t" r="r" b="b"/>
            <a:pathLst>
              <a:path w="28575" h="686842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672713"/>
                </a:lnTo>
                <a:lnTo>
                  <a:pt x="25003" y="669863"/>
                </a:lnTo>
                <a:lnTo>
                  <a:pt x="21431" y="666605"/>
                </a:lnTo>
                <a:lnTo>
                  <a:pt x="17859" y="662853"/>
                </a:lnTo>
                <a:lnTo>
                  <a:pt x="14288" y="658478"/>
                </a:lnTo>
                <a:lnTo>
                  <a:pt x="10716" y="653263"/>
                </a:lnTo>
                <a:lnTo>
                  <a:pt x="7144" y="646788"/>
                </a:lnTo>
                <a:lnTo>
                  <a:pt x="3572" y="637977"/>
                </a:lnTo>
                <a:lnTo>
                  <a:pt x="0" y="615722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73"/>
          <p:cNvSpPr/>
          <p:nvPr/>
        </p:nvSpPr>
        <p:spPr>
          <a:xfrm>
            <a:off x="572095" y="3971627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C9A84C">
              <a:alpha val="1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6" name="Image 10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0101" y="4019633"/>
            <a:ext cx="132588" cy="132588"/>
          </a:xfrm>
          <a:prstGeom prst="rect">
            <a:avLst/>
          </a:prstGeom>
        </p:spPr>
      </p:pic>
      <p:sp>
        <p:nvSpPr>
          <p:cNvPr id="87" name="Text 74"/>
          <p:cNvSpPr/>
          <p:nvPr/>
        </p:nvSpPr>
        <p:spPr>
          <a:xfrm>
            <a:off x="901005" y="3964037"/>
            <a:ext cx="845894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</a:t>
            </a:r>
            <a:endParaRPr lang="en-US" sz="620" dirty="0"/>
          </a:p>
        </p:txBody>
      </p:sp>
      <p:sp>
        <p:nvSpPr>
          <p:cNvPr id="88" name="Text 75"/>
          <p:cNvSpPr/>
          <p:nvPr/>
        </p:nvSpPr>
        <p:spPr>
          <a:xfrm>
            <a:off x="901005" y="4111228"/>
            <a:ext cx="7843748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overall cases grew </a:t>
            </a: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14.4%</a:t>
            </a: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misdemeanor filings grew nearly </a:t>
            </a: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suggesting increased enforcement of lower-level offenses or changing offense patterns across Apache Junction.</a:t>
            </a:r>
            <a:endParaRPr lang="en-US" sz="840" dirty="0"/>
          </a:p>
        </p:txBody>
      </p:sp>
      <p:sp>
        <p:nvSpPr>
          <p:cNvPr id="90" name="Text 77"/>
          <p:cNvSpPr/>
          <p:nvPr/>
        </p:nvSpPr>
        <p:spPr>
          <a:xfrm>
            <a:off x="409575" y="886271"/>
            <a:ext cx="3880542" cy="571500"/>
          </a:xfrm>
          <a:custGeom>
            <a:avLst/>
            <a:gdLst/>
            <a:ahLst/>
            <a:cxnLst/>
            <a:rect l="l" t="t" r="r" b="b"/>
            <a:pathLst>
              <a:path w="3880542" h="571500">
                <a:moveTo>
                  <a:pt x="100330" y="0"/>
                </a:moveTo>
                <a:lnTo>
                  <a:pt x="3780212" y="0"/>
                </a:lnTo>
                <a:lnTo>
                  <a:pt x="3780212" y="0"/>
                </a:lnTo>
                <a:lnTo>
                  <a:pt x="3799786" y="1928"/>
                </a:lnTo>
                <a:lnTo>
                  <a:pt x="3818607" y="7637"/>
                </a:lnTo>
                <a:lnTo>
                  <a:pt x="3835953" y="16909"/>
                </a:lnTo>
                <a:lnTo>
                  <a:pt x="3851156" y="29386"/>
                </a:lnTo>
                <a:lnTo>
                  <a:pt x="3863634" y="44589"/>
                </a:lnTo>
                <a:lnTo>
                  <a:pt x="3872905" y="61935"/>
                </a:lnTo>
                <a:lnTo>
                  <a:pt x="3878614" y="80756"/>
                </a:lnTo>
                <a:lnTo>
                  <a:pt x="3880542" y="100330"/>
                </a:lnTo>
                <a:lnTo>
                  <a:pt x="3880542" y="571500"/>
                </a:lnTo>
                <a:lnTo>
                  <a:pt x="0" y="571500"/>
                </a:lnTo>
                <a:lnTo>
                  <a:pt x="0" y="100330"/>
                </a:lnTo>
                <a:lnTo>
                  <a:pt x="100330" y="0"/>
                </a:lnTo>
                <a:lnTo>
                  <a:pt x="80756" y="1928"/>
                </a:lnTo>
                <a:lnTo>
                  <a:pt x="61935" y="7637"/>
                </a:lnTo>
                <a:lnTo>
                  <a:pt x="44589" y="16909"/>
                </a:lnTo>
                <a:lnTo>
                  <a:pt x="29386" y="29386"/>
                </a:lnTo>
                <a:lnTo>
                  <a:pt x="16909" y="44589"/>
                </a:lnTo>
                <a:lnTo>
                  <a:pt x="7637" y="61935"/>
                </a:lnTo>
                <a:lnTo>
                  <a:pt x="1928" y="80756"/>
                </a:lnTo>
                <a:lnTo>
                  <a:pt x="0" y="100330"/>
                </a:lnTo>
                <a:close/>
              </a:path>
            </a:pathLst>
          </a:custGeom>
          <a:gradFill rotWithShape="1">
            <a:gsLst>
              <a:gs pos="0">
                <a:srgbClr val="4A7FD4">
                  <a:alpha val="8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1" name="Text 78"/>
          <p:cNvSpPr/>
          <p:nvPr/>
        </p:nvSpPr>
        <p:spPr>
          <a:xfrm>
            <a:off x="4853880" y="886271"/>
            <a:ext cx="3880542" cy="571500"/>
          </a:xfrm>
          <a:custGeom>
            <a:avLst/>
            <a:gdLst/>
            <a:ahLst/>
            <a:cxnLst/>
            <a:rect l="l" t="t" r="r" b="b"/>
            <a:pathLst>
              <a:path w="3880542" h="571500">
                <a:moveTo>
                  <a:pt x="100330" y="0"/>
                </a:moveTo>
                <a:lnTo>
                  <a:pt x="3780212" y="0"/>
                </a:lnTo>
                <a:lnTo>
                  <a:pt x="3780212" y="0"/>
                </a:lnTo>
                <a:lnTo>
                  <a:pt x="3799786" y="1928"/>
                </a:lnTo>
                <a:lnTo>
                  <a:pt x="3818607" y="7637"/>
                </a:lnTo>
                <a:lnTo>
                  <a:pt x="3835953" y="16909"/>
                </a:lnTo>
                <a:lnTo>
                  <a:pt x="3851156" y="29386"/>
                </a:lnTo>
                <a:lnTo>
                  <a:pt x="3863634" y="44589"/>
                </a:lnTo>
                <a:lnTo>
                  <a:pt x="3872905" y="61935"/>
                </a:lnTo>
                <a:lnTo>
                  <a:pt x="3878614" y="80756"/>
                </a:lnTo>
                <a:lnTo>
                  <a:pt x="3880542" y="100330"/>
                </a:lnTo>
                <a:lnTo>
                  <a:pt x="3880542" y="571500"/>
                </a:lnTo>
                <a:lnTo>
                  <a:pt x="0" y="571500"/>
                </a:lnTo>
                <a:lnTo>
                  <a:pt x="0" y="100330"/>
                </a:lnTo>
                <a:lnTo>
                  <a:pt x="100330" y="0"/>
                </a:lnTo>
                <a:lnTo>
                  <a:pt x="80756" y="1928"/>
                </a:lnTo>
                <a:lnTo>
                  <a:pt x="61935" y="7637"/>
                </a:lnTo>
                <a:lnTo>
                  <a:pt x="44589" y="16909"/>
                </a:lnTo>
                <a:lnTo>
                  <a:pt x="29386" y="29386"/>
                </a:lnTo>
                <a:lnTo>
                  <a:pt x="16909" y="44589"/>
                </a:lnTo>
                <a:lnTo>
                  <a:pt x="7637" y="61935"/>
                </a:lnTo>
                <a:lnTo>
                  <a:pt x="1928" y="80756"/>
                </a:lnTo>
                <a:lnTo>
                  <a:pt x="0" y="1003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8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2" name="Text 79"/>
          <p:cNvSpPr/>
          <p:nvPr/>
        </p:nvSpPr>
        <p:spPr>
          <a:xfrm>
            <a:off x="1091952" y="2969419"/>
            <a:ext cx="17304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83%</a:t>
            </a:r>
            <a:endParaRPr lang="en-US" sz="620" dirty="0"/>
          </a:p>
        </p:txBody>
      </p:sp>
      <p:sp>
        <p:nvSpPr>
          <p:cNvPr id="93" name="Text 80"/>
          <p:cNvSpPr/>
          <p:nvPr/>
        </p:nvSpPr>
        <p:spPr>
          <a:xfrm>
            <a:off x="2238226" y="2969419"/>
            <a:ext cx="2452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81.5%</a:t>
            </a:r>
            <a:endParaRPr lang="en-US" sz="620" dirty="0"/>
          </a:p>
        </p:txBody>
      </p:sp>
      <p:sp>
        <p:nvSpPr>
          <p:cNvPr id="94" name="Text 81"/>
          <p:cNvSpPr/>
          <p:nvPr/>
        </p:nvSpPr>
        <p:spPr>
          <a:xfrm>
            <a:off x="3450431" y="2969419"/>
            <a:ext cx="17304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6BA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620" dirty="0"/>
          </a:p>
        </p:txBody>
      </p:sp>
      <p:sp>
        <p:nvSpPr>
          <p:cNvPr id="95" name="Text 82"/>
          <p:cNvSpPr/>
          <p:nvPr/>
        </p:nvSpPr>
        <p:spPr>
          <a:xfrm>
            <a:off x="5536257" y="2969419"/>
            <a:ext cx="17304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620" dirty="0"/>
          </a:p>
        </p:txBody>
      </p:sp>
      <p:sp>
        <p:nvSpPr>
          <p:cNvPr id="96" name="Text 83"/>
          <p:cNvSpPr/>
          <p:nvPr/>
        </p:nvSpPr>
        <p:spPr>
          <a:xfrm>
            <a:off x="6682532" y="2969419"/>
            <a:ext cx="2452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18.2%</a:t>
            </a:r>
            <a:endParaRPr lang="en-US" sz="620" dirty="0"/>
          </a:p>
        </p:txBody>
      </p:sp>
      <p:sp>
        <p:nvSpPr>
          <p:cNvPr id="97" name="Text 84"/>
          <p:cNvSpPr/>
          <p:nvPr/>
        </p:nvSpPr>
        <p:spPr>
          <a:xfrm>
            <a:off x="7861846" y="2969419"/>
            <a:ext cx="2452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20.9%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572966" y="3572466"/>
            <a:ext cx="1571034" cy="1571034"/>
          </a:xfrm>
          <a:prstGeom prst="ellipse">
            <a:avLst/>
          </a:prstGeom>
          <a:gradFill rotWithShape="1">
            <a:gsLst>
              <a:gs pos="0">
                <a:srgbClr val="132040">
                  <a:alpha val="9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14920" y="286941"/>
            <a:ext cx="35421" cy="4655939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791" y="298549"/>
            <a:ext cx="139005" cy="13900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7117" y="257770"/>
            <a:ext cx="4738527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738"/>
              </a:lnSpc>
              <a:buNone/>
            </a:pPr>
            <a:r>
              <a:rPr lang="en-US" sz="1580" kern="0" spc="16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Charge Category Breakdown — </a:t>
            </a:r>
            <a:r>
              <a:rPr lang="en-US" sz="1580" b="1" kern="0" spc="16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All Three Years</a:t>
            </a:r>
            <a:endParaRPr lang="en-US" sz="1580" dirty="0"/>
          </a:p>
        </p:txBody>
      </p:sp>
      <p:sp>
        <p:nvSpPr>
          <p:cNvPr id="9" name="Text 6"/>
          <p:cNvSpPr/>
          <p:nvPr/>
        </p:nvSpPr>
        <p:spPr>
          <a:xfrm>
            <a:off x="793552" y="507504"/>
            <a:ext cx="8776216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kern="0" spc="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categories with case counts for 2023, 2024, and 2025 · Drug Offense ranked </a:t>
            </a:r>
            <a:r>
              <a:rPr lang="en-US" sz="840" b="1" kern="0" spc="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every year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21791" y="786854"/>
            <a:ext cx="3087707" cy="243780"/>
          </a:xfrm>
          <a:prstGeom prst="roundRect">
            <a:avLst>
              <a:gd name="adj" fmla="val 14587"/>
            </a:avLst>
          </a:prstGeom>
          <a:solidFill>
            <a:srgbClr val="C9A84C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790" b="1" kern="0" spc="47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</a:t>
            </a:r>
            <a:endParaRPr lang="en-US" sz="790" dirty="0"/>
          </a:p>
        </p:txBody>
      </p:sp>
      <p:sp>
        <p:nvSpPr>
          <p:cNvPr id="11" name="Text 8"/>
          <p:cNvSpPr/>
          <p:nvPr/>
        </p:nvSpPr>
        <p:spPr>
          <a:xfrm>
            <a:off x="3540192" y="786854"/>
            <a:ext cx="893826" cy="24378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lIns="100330" tIns="64770" rIns="100330" bIns="64770" rtlCol="0" anchor="t"/>
          <a:lstStyle/>
          <a:p>
            <a:pPr marL="0" indent="0" algn="ctr">
              <a:buNone/>
            </a:pPr>
            <a:r>
              <a:rPr lang="en-US" sz="790" b="1" kern="0" spc="47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790" dirty="0"/>
          </a:p>
        </p:txBody>
      </p:sp>
      <p:sp>
        <p:nvSpPr>
          <p:cNvPr id="12" name="Text 9"/>
          <p:cNvSpPr/>
          <p:nvPr/>
        </p:nvSpPr>
        <p:spPr>
          <a:xfrm>
            <a:off x="4416492" y="786854"/>
            <a:ext cx="893826" cy="24378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lIns="100330" tIns="64770" rIns="100330" bIns="64770" rtlCol="0" anchor="t"/>
          <a:lstStyle/>
          <a:p>
            <a:pPr marL="0" indent="0" algn="ctr">
              <a:buNone/>
            </a:pPr>
            <a:r>
              <a:rPr lang="en-US" sz="790" b="1" kern="0" spc="47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790" dirty="0"/>
          </a:p>
        </p:txBody>
      </p:sp>
      <p:sp>
        <p:nvSpPr>
          <p:cNvPr id="13" name="Text 10"/>
          <p:cNvSpPr/>
          <p:nvPr/>
        </p:nvSpPr>
        <p:spPr>
          <a:xfrm>
            <a:off x="5292792" y="786854"/>
            <a:ext cx="893826" cy="24378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lIns="100330" tIns="64770" rIns="100330" bIns="64770" rtlCol="0" anchor="t"/>
          <a:lstStyle/>
          <a:p>
            <a:pPr marL="0" indent="0" algn="ctr">
              <a:buNone/>
            </a:pPr>
            <a:r>
              <a:rPr lang="en-US" sz="790" b="1" kern="0" spc="47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790" dirty="0"/>
          </a:p>
        </p:txBody>
      </p:sp>
      <p:sp>
        <p:nvSpPr>
          <p:cNvPr id="14" name="Text 11"/>
          <p:cNvSpPr/>
          <p:nvPr/>
        </p:nvSpPr>
        <p:spPr>
          <a:xfrm>
            <a:off x="6167497" y="786854"/>
            <a:ext cx="1056561" cy="24378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lIns="100330" tIns="64770" rIns="100330" bIns="64770" rtlCol="0" anchor="t"/>
          <a:lstStyle/>
          <a:p>
            <a:pPr marL="0" indent="0" algn="ctr">
              <a:buNone/>
            </a:pPr>
            <a:r>
              <a:rPr lang="en-US" sz="790" b="1" kern="0" spc="47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 TOTAL</a:t>
            </a:r>
            <a:endParaRPr lang="en-US" sz="790" dirty="0"/>
          </a:p>
        </p:txBody>
      </p:sp>
      <p:sp>
        <p:nvSpPr>
          <p:cNvPr id="15" name="Text 12"/>
          <p:cNvSpPr/>
          <p:nvPr/>
        </p:nvSpPr>
        <p:spPr>
          <a:xfrm>
            <a:off x="521791" y="1049685"/>
            <a:ext cx="3087707" cy="251073"/>
          </a:xfrm>
          <a:prstGeom prst="roundRect">
            <a:avLst>
              <a:gd name="adj" fmla="val 14163"/>
            </a:avLst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840" dirty="0"/>
          </a:p>
        </p:txBody>
      </p:sp>
      <p:sp>
        <p:nvSpPr>
          <p:cNvPr id="16" name="Text 13"/>
          <p:cNvSpPr/>
          <p:nvPr/>
        </p:nvSpPr>
        <p:spPr>
          <a:xfrm>
            <a:off x="3540192" y="1049685"/>
            <a:ext cx="893826" cy="251073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206</a:t>
            </a:r>
            <a:endParaRPr lang="en-US" sz="840" dirty="0"/>
          </a:p>
        </p:txBody>
      </p:sp>
      <p:sp>
        <p:nvSpPr>
          <p:cNvPr id="17" name="Text 14"/>
          <p:cNvSpPr/>
          <p:nvPr/>
        </p:nvSpPr>
        <p:spPr>
          <a:xfrm>
            <a:off x="4416492" y="1049685"/>
            <a:ext cx="893826" cy="251073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</a:t>
            </a:r>
            <a:endParaRPr lang="en-US" sz="840" dirty="0"/>
          </a:p>
        </p:txBody>
      </p:sp>
      <p:sp>
        <p:nvSpPr>
          <p:cNvPr id="18" name="Text 15"/>
          <p:cNvSpPr/>
          <p:nvPr/>
        </p:nvSpPr>
        <p:spPr>
          <a:xfrm>
            <a:off x="5292792" y="1049685"/>
            <a:ext cx="893826" cy="251073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184</a:t>
            </a:r>
            <a:endParaRPr lang="en-US" sz="840" dirty="0"/>
          </a:p>
        </p:txBody>
      </p:sp>
      <p:sp>
        <p:nvSpPr>
          <p:cNvPr id="19" name="Text 16"/>
          <p:cNvSpPr/>
          <p:nvPr/>
        </p:nvSpPr>
        <p:spPr>
          <a:xfrm>
            <a:off x="6177855" y="1049685"/>
            <a:ext cx="1035844" cy="251073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6430714" y="1153567"/>
            <a:ext cx="299591" cy="43160"/>
          </a:xfrm>
          <a:prstGeom prst="roundRect">
            <a:avLst>
              <a:gd name="adj" fmla="val 50023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521791" y="1319808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840" dirty="0"/>
          </a:p>
        </p:txBody>
      </p:sp>
      <p:sp>
        <p:nvSpPr>
          <p:cNvPr id="22" name="Text 19"/>
          <p:cNvSpPr/>
          <p:nvPr/>
        </p:nvSpPr>
        <p:spPr>
          <a:xfrm>
            <a:off x="3540192" y="1319808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840" dirty="0"/>
          </a:p>
        </p:txBody>
      </p:sp>
      <p:sp>
        <p:nvSpPr>
          <p:cNvPr id="23" name="Text 20"/>
          <p:cNvSpPr/>
          <p:nvPr/>
        </p:nvSpPr>
        <p:spPr>
          <a:xfrm>
            <a:off x="4416492" y="1319808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840" dirty="0"/>
          </a:p>
        </p:txBody>
      </p:sp>
      <p:sp>
        <p:nvSpPr>
          <p:cNvPr id="24" name="Text 21"/>
          <p:cNvSpPr/>
          <p:nvPr/>
        </p:nvSpPr>
        <p:spPr>
          <a:xfrm>
            <a:off x="5301555" y="1319808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6177855" y="1319808"/>
            <a:ext cx="1035844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6508700" y="1435894"/>
            <a:ext cx="143470" cy="43160"/>
          </a:xfrm>
          <a:prstGeom prst="roundRect">
            <a:avLst>
              <a:gd name="adj" fmla="val 50023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521791" y="1614190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</a:t>
            </a:r>
            <a:endParaRPr lang="en-US" sz="840" dirty="0"/>
          </a:p>
        </p:txBody>
      </p:sp>
      <p:sp>
        <p:nvSpPr>
          <p:cNvPr id="28" name="Text 25"/>
          <p:cNvSpPr/>
          <p:nvPr/>
        </p:nvSpPr>
        <p:spPr>
          <a:xfrm>
            <a:off x="3540192" y="1614190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840" dirty="0"/>
          </a:p>
        </p:txBody>
      </p:sp>
      <p:sp>
        <p:nvSpPr>
          <p:cNvPr id="29" name="Text 26"/>
          <p:cNvSpPr/>
          <p:nvPr/>
        </p:nvSpPr>
        <p:spPr>
          <a:xfrm>
            <a:off x="4416492" y="1614190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840" dirty="0"/>
          </a:p>
        </p:txBody>
      </p:sp>
      <p:sp>
        <p:nvSpPr>
          <p:cNvPr id="30" name="Text 27"/>
          <p:cNvSpPr/>
          <p:nvPr/>
        </p:nvSpPr>
        <p:spPr>
          <a:xfrm>
            <a:off x="5301555" y="1614190"/>
            <a:ext cx="876300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6177855" y="1614190"/>
            <a:ext cx="1035844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6537275" y="1730276"/>
            <a:ext cx="86320" cy="43160"/>
          </a:xfrm>
          <a:prstGeom prst="roundRect">
            <a:avLst>
              <a:gd name="adj" fmla="val 50023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521791" y="1908572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840" dirty="0"/>
          </a:p>
        </p:txBody>
      </p:sp>
      <p:sp>
        <p:nvSpPr>
          <p:cNvPr id="34" name="Text 31"/>
          <p:cNvSpPr/>
          <p:nvPr/>
        </p:nvSpPr>
        <p:spPr>
          <a:xfrm>
            <a:off x="3540192" y="1908572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840" dirty="0"/>
          </a:p>
        </p:txBody>
      </p:sp>
      <p:sp>
        <p:nvSpPr>
          <p:cNvPr id="35" name="Text 32"/>
          <p:cNvSpPr/>
          <p:nvPr/>
        </p:nvSpPr>
        <p:spPr>
          <a:xfrm>
            <a:off x="4425255" y="1908572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5301555" y="1908572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4"/>
          <p:cNvSpPr/>
          <p:nvPr/>
        </p:nvSpPr>
        <p:spPr>
          <a:xfrm>
            <a:off x="6177855" y="1908572"/>
            <a:ext cx="1035844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5"/>
          <p:cNvSpPr/>
          <p:nvPr/>
        </p:nvSpPr>
        <p:spPr>
          <a:xfrm>
            <a:off x="6534150" y="2024658"/>
            <a:ext cx="92571" cy="43160"/>
          </a:xfrm>
          <a:prstGeom prst="roundRect">
            <a:avLst>
              <a:gd name="adj" fmla="val 50023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6"/>
          <p:cNvSpPr/>
          <p:nvPr/>
        </p:nvSpPr>
        <p:spPr>
          <a:xfrm>
            <a:off x="521791" y="2202954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Driving Under the Influence</a:t>
            </a:r>
            <a:endParaRPr lang="en-US" sz="840" dirty="0"/>
          </a:p>
        </p:txBody>
      </p:sp>
      <p:sp>
        <p:nvSpPr>
          <p:cNvPr id="40" name="Text 37"/>
          <p:cNvSpPr/>
          <p:nvPr/>
        </p:nvSpPr>
        <p:spPr>
          <a:xfrm>
            <a:off x="3540192" y="2202954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40" dirty="0"/>
          </a:p>
        </p:txBody>
      </p:sp>
      <p:sp>
        <p:nvSpPr>
          <p:cNvPr id="41" name="Text 38"/>
          <p:cNvSpPr/>
          <p:nvPr/>
        </p:nvSpPr>
        <p:spPr>
          <a:xfrm>
            <a:off x="4425255" y="2202954"/>
            <a:ext cx="876300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5301555" y="2202954"/>
            <a:ext cx="876300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40"/>
          <p:cNvSpPr/>
          <p:nvPr/>
        </p:nvSpPr>
        <p:spPr>
          <a:xfrm>
            <a:off x="6177855" y="2202954"/>
            <a:ext cx="1035844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41"/>
          <p:cNvSpPr/>
          <p:nvPr/>
        </p:nvSpPr>
        <p:spPr>
          <a:xfrm>
            <a:off x="6585347" y="2319040"/>
            <a:ext cx="49411" cy="43160"/>
          </a:xfrm>
          <a:prstGeom prst="ellipse">
            <a:avLst/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42"/>
          <p:cNvSpPr/>
          <p:nvPr/>
        </p:nvSpPr>
        <p:spPr>
          <a:xfrm>
            <a:off x="521791" y="2497336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Offense Against Public Order</a:t>
            </a:r>
            <a:endParaRPr lang="en-US" sz="840" dirty="0"/>
          </a:p>
        </p:txBody>
      </p:sp>
      <p:sp>
        <p:nvSpPr>
          <p:cNvPr id="46" name="Text 43"/>
          <p:cNvSpPr/>
          <p:nvPr/>
        </p:nvSpPr>
        <p:spPr>
          <a:xfrm>
            <a:off x="3540192" y="2497336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840" dirty="0"/>
          </a:p>
        </p:txBody>
      </p:sp>
      <p:sp>
        <p:nvSpPr>
          <p:cNvPr id="47" name="Text 44"/>
          <p:cNvSpPr/>
          <p:nvPr/>
        </p:nvSpPr>
        <p:spPr>
          <a:xfrm>
            <a:off x="4425255" y="2497336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5"/>
          <p:cNvSpPr/>
          <p:nvPr/>
        </p:nvSpPr>
        <p:spPr>
          <a:xfrm>
            <a:off x="5292792" y="2497336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840" dirty="0"/>
          </a:p>
        </p:txBody>
      </p:sp>
      <p:sp>
        <p:nvSpPr>
          <p:cNvPr id="49" name="Text 46"/>
          <p:cNvSpPr/>
          <p:nvPr/>
        </p:nvSpPr>
        <p:spPr>
          <a:xfrm>
            <a:off x="6177855" y="2497336"/>
            <a:ext cx="1035844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7"/>
          <p:cNvSpPr/>
          <p:nvPr/>
        </p:nvSpPr>
        <p:spPr>
          <a:xfrm>
            <a:off x="6554837" y="2613422"/>
            <a:ext cx="57150" cy="43160"/>
          </a:xfrm>
          <a:prstGeom prst="ellipse">
            <a:avLst/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8"/>
          <p:cNvSpPr/>
          <p:nvPr/>
        </p:nvSpPr>
        <p:spPr>
          <a:xfrm>
            <a:off x="521791" y="2791718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Trespass &amp; Burglary</a:t>
            </a:r>
            <a:endParaRPr lang="en-US" sz="840" dirty="0"/>
          </a:p>
        </p:txBody>
      </p:sp>
      <p:sp>
        <p:nvSpPr>
          <p:cNvPr id="52" name="Text 49"/>
          <p:cNvSpPr/>
          <p:nvPr/>
        </p:nvSpPr>
        <p:spPr>
          <a:xfrm>
            <a:off x="3540192" y="2791718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840" dirty="0"/>
          </a:p>
        </p:txBody>
      </p:sp>
      <p:sp>
        <p:nvSpPr>
          <p:cNvPr id="53" name="Text 50"/>
          <p:cNvSpPr/>
          <p:nvPr/>
        </p:nvSpPr>
        <p:spPr>
          <a:xfrm>
            <a:off x="4425255" y="2791718"/>
            <a:ext cx="876300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1"/>
          <p:cNvSpPr/>
          <p:nvPr/>
        </p:nvSpPr>
        <p:spPr>
          <a:xfrm>
            <a:off x="5292792" y="2791718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840" dirty="0"/>
          </a:p>
        </p:txBody>
      </p:sp>
      <p:sp>
        <p:nvSpPr>
          <p:cNvPr id="55" name="Text 52"/>
          <p:cNvSpPr/>
          <p:nvPr/>
        </p:nvSpPr>
        <p:spPr>
          <a:xfrm>
            <a:off x="6177855" y="2791718"/>
            <a:ext cx="1035844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53"/>
          <p:cNvSpPr/>
          <p:nvPr/>
        </p:nvSpPr>
        <p:spPr>
          <a:xfrm>
            <a:off x="6585347" y="2907804"/>
            <a:ext cx="49411" cy="43160"/>
          </a:xfrm>
          <a:prstGeom prst="ellipse">
            <a:avLst/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54"/>
          <p:cNvSpPr/>
          <p:nvPr/>
        </p:nvSpPr>
        <p:spPr>
          <a:xfrm>
            <a:off x="521791" y="3086100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&amp; Explosives</a:t>
            </a:r>
            <a:endParaRPr lang="en-US" sz="840" dirty="0"/>
          </a:p>
        </p:txBody>
      </p:sp>
      <p:sp>
        <p:nvSpPr>
          <p:cNvPr id="58" name="Text 55"/>
          <p:cNvSpPr/>
          <p:nvPr/>
        </p:nvSpPr>
        <p:spPr>
          <a:xfrm>
            <a:off x="3540192" y="3086100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40" dirty="0"/>
          </a:p>
        </p:txBody>
      </p:sp>
      <p:sp>
        <p:nvSpPr>
          <p:cNvPr id="59" name="Text 56"/>
          <p:cNvSpPr/>
          <p:nvPr/>
        </p:nvSpPr>
        <p:spPr>
          <a:xfrm>
            <a:off x="4425255" y="3086100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7"/>
          <p:cNvSpPr/>
          <p:nvPr/>
        </p:nvSpPr>
        <p:spPr>
          <a:xfrm>
            <a:off x="5301555" y="3086100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8"/>
          <p:cNvSpPr/>
          <p:nvPr/>
        </p:nvSpPr>
        <p:spPr>
          <a:xfrm>
            <a:off x="6177855" y="3086100"/>
            <a:ext cx="1035844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9"/>
          <p:cNvSpPr/>
          <p:nvPr/>
        </p:nvSpPr>
        <p:spPr>
          <a:xfrm>
            <a:off x="6595467" y="3202186"/>
            <a:ext cx="29170" cy="43160"/>
          </a:xfrm>
          <a:prstGeom prst="ellipse">
            <a:avLst/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60"/>
          <p:cNvSpPr/>
          <p:nvPr/>
        </p:nvSpPr>
        <p:spPr>
          <a:xfrm>
            <a:off x="521791" y="3380482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endParaRPr lang="en-US" sz="840" dirty="0"/>
          </a:p>
        </p:txBody>
      </p:sp>
      <p:sp>
        <p:nvSpPr>
          <p:cNvPr id="64" name="Text 61"/>
          <p:cNvSpPr/>
          <p:nvPr/>
        </p:nvSpPr>
        <p:spPr>
          <a:xfrm>
            <a:off x="3540192" y="3380482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40" dirty="0"/>
          </a:p>
        </p:txBody>
      </p:sp>
      <p:sp>
        <p:nvSpPr>
          <p:cNvPr id="65" name="Text 62"/>
          <p:cNvSpPr/>
          <p:nvPr/>
        </p:nvSpPr>
        <p:spPr>
          <a:xfrm>
            <a:off x="4416492" y="3380482"/>
            <a:ext cx="893826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40" dirty="0"/>
          </a:p>
        </p:txBody>
      </p:sp>
      <p:sp>
        <p:nvSpPr>
          <p:cNvPr id="66" name="Text 63"/>
          <p:cNvSpPr/>
          <p:nvPr/>
        </p:nvSpPr>
        <p:spPr>
          <a:xfrm>
            <a:off x="5301555" y="3380482"/>
            <a:ext cx="876300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64"/>
          <p:cNvSpPr/>
          <p:nvPr/>
        </p:nvSpPr>
        <p:spPr>
          <a:xfrm>
            <a:off x="6177855" y="3380482"/>
            <a:ext cx="1035844" cy="275332"/>
          </a:xfrm>
          <a:prstGeom prst="rect">
            <a:avLst/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65"/>
          <p:cNvSpPr/>
          <p:nvPr/>
        </p:nvSpPr>
        <p:spPr>
          <a:xfrm>
            <a:off x="6595467" y="3496568"/>
            <a:ext cx="29170" cy="43160"/>
          </a:xfrm>
          <a:prstGeom prst="ellipse">
            <a:avLst/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6"/>
          <p:cNvSpPr/>
          <p:nvPr/>
        </p:nvSpPr>
        <p:spPr>
          <a:xfrm>
            <a:off x="521791" y="3674864"/>
            <a:ext cx="3087707" cy="275332"/>
          </a:xfrm>
          <a:prstGeom prst="roundRect">
            <a:avLst>
              <a:gd name="adj" fmla="val 12915"/>
            </a:avLst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</a:t>
            </a:r>
            <a:endParaRPr lang="en-US" sz="840" dirty="0"/>
          </a:p>
        </p:txBody>
      </p:sp>
      <p:sp>
        <p:nvSpPr>
          <p:cNvPr id="70" name="Text 67"/>
          <p:cNvSpPr/>
          <p:nvPr/>
        </p:nvSpPr>
        <p:spPr>
          <a:xfrm>
            <a:off x="3540192" y="3674864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40" dirty="0"/>
          </a:p>
        </p:txBody>
      </p:sp>
      <p:sp>
        <p:nvSpPr>
          <p:cNvPr id="71" name="Text 68"/>
          <p:cNvSpPr/>
          <p:nvPr/>
        </p:nvSpPr>
        <p:spPr>
          <a:xfrm>
            <a:off x="4416492" y="3674864"/>
            <a:ext cx="893826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none" lIns="100330" tIns="57150" rIns="100330" bIns="5715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40" dirty="0"/>
          </a:p>
        </p:txBody>
      </p:sp>
      <p:sp>
        <p:nvSpPr>
          <p:cNvPr id="72" name="Text 69"/>
          <p:cNvSpPr/>
          <p:nvPr/>
        </p:nvSpPr>
        <p:spPr>
          <a:xfrm>
            <a:off x="5301555" y="3674864"/>
            <a:ext cx="876300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70"/>
          <p:cNvSpPr/>
          <p:nvPr/>
        </p:nvSpPr>
        <p:spPr>
          <a:xfrm>
            <a:off x="6177855" y="3674864"/>
            <a:ext cx="1035844" cy="275332"/>
          </a:xfrm>
          <a:prstGeom prst="rect">
            <a:avLst/>
          </a:prstGeom>
          <a:solidFill>
            <a:srgbClr val="0E1A3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71"/>
          <p:cNvSpPr/>
          <p:nvPr/>
        </p:nvSpPr>
        <p:spPr>
          <a:xfrm>
            <a:off x="6599337" y="3790950"/>
            <a:ext cx="21580" cy="43160"/>
          </a:xfrm>
          <a:prstGeom prst="roundRect">
            <a:avLst>
              <a:gd name="adj" fmla="val 100046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72"/>
          <p:cNvSpPr/>
          <p:nvPr/>
        </p:nvSpPr>
        <p:spPr>
          <a:xfrm>
            <a:off x="7357170" y="910432"/>
            <a:ext cx="1414760" cy="972110"/>
          </a:xfrm>
          <a:prstGeom prst="roundRect">
            <a:avLst>
              <a:gd name="adj" fmla="val 7050"/>
            </a:avLst>
          </a:prstGeom>
          <a:solidFill>
            <a:srgbClr val="132040"/>
          </a:solidFill>
          <a:ln w="9525">
            <a:solidFill>
              <a:srgbClr val="C9A84C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73"/>
          <p:cNvSpPr/>
          <p:nvPr/>
        </p:nvSpPr>
        <p:spPr>
          <a:xfrm>
            <a:off x="7467005" y="988808"/>
            <a:ext cx="131459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45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 VOLUME</a:t>
            </a:r>
            <a:endParaRPr lang="en-US" sz="560" dirty="0"/>
          </a:p>
        </p:txBody>
      </p:sp>
      <p:sp>
        <p:nvSpPr>
          <p:cNvPr id="77" name="Text 74"/>
          <p:cNvSpPr/>
          <p:nvPr/>
        </p:nvSpPr>
        <p:spPr>
          <a:xfrm>
            <a:off x="7467005" y="1229992"/>
            <a:ext cx="369540" cy="250180"/>
          </a:xfrm>
          <a:prstGeom prst="roundRect">
            <a:avLst>
              <a:gd name="adj" fmla="val 8630"/>
            </a:avLst>
          </a:prstGeom>
          <a:solidFill>
            <a:srgbClr val="C9A84C">
              <a:alpha val="5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5"/>
          <p:cNvSpPr/>
          <p:nvPr/>
        </p:nvSpPr>
        <p:spPr>
          <a:xfrm>
            <a:off x="7579668" y="1501752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10" dirty="0"/>
          </a:p>
        </p:txBody>
      </p:sp>
      <p:sp>
        <p:nvSpPr>
          <p:cNvPr id="79" name="Text 76"/>
          <p:cNvSpPr/>
          <p:nvPr/>
        </p:nvSpPr>
        <p:spPr>
          <a:xfrm>
            <a:off x="7879705" y="1222401"/>
            <a:ext cx="369689" cy="257770"/>
          </a:xfrm>
          <a:prstGeom prst="roundRect">
            <a:avLst>
              <a:gd name="adj" fmla="val 8376"/>
            </a:avLst>
          </a:prstGeom>
          <a:solidFill>
            <a:srgbClr val="C9A84C">
              <a:alpha val="6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77"/>
          <p:cNvSpPr/>
          <p:nvPr/>
        </p:nvSpPr>
        <p:spPr>
          <a:xfrm>
            <a:off x="7992517" y="1501752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10" dirty="0"/>
          </a:p>
        </p:txBody>
      </p:sp>
      <p:sp>
        <p:nvSpPr>
          <p:cNvPr id="81" name="Text 78"/>
          <p:cNvSpPr/>
          <p:nvPr/>
        </p:nvSpPr>
        <p:spPr>
          <a:xfrm>
            <a:off x="8292554" y="1165251"/>
            <a:ext cx="369540" cy="314920"/>
          </a:xfrm>
          <a:prstGeom prst="roundRect">
            <a:avLst>
              <a:gd name="adj" fmla="val 6856"/>
            </a:avLst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79"/>
          <p:cNvSpPr/>
          <p:nvPr/>
        </p:nvSpPr>
        <p:spPr>
          <a:xfrm>
            <a:off x="8405217" y="1501752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10" dirty="0"/>
          </a:p>
        </p:txBody>
      </p:sp>
      <p:sp>
        <p:nvSpPr>
          <p:cNvPr id="83" name="Text 80"/>
          <p:cNvSpPr/>
          <p:nvPr/>
        </p:nvSpPr>
        <p:spPr>
          <a:xfrm>
            <a:off x="7603341" y="1672247"/>
            <a:ext cx="11885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640</a:t>
            </a:r>
            <a:endParaRPr lang="en-US" sz="510" dirty="0"/>
          </a:p>
        </p:txBody>
      </p:sp>
      <p:sp>
        <p:nvSpPr>
          <p:cNvPr id="84" name="Text 81"/>
          <p:cNvSpPr/>
          <p:nvPr/>
        </p:nvSpPr>
        <p:spPr>
          <a:xfrm>
            <a:off x="8032135" y="1672247"/>
            <a:ext cx="11885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</a:t>
            </a:r>
            <a:endParaRPr lang="en-US" sz="510" dirty="0"/>
          </a:p>
        </p:txBody>
      </p:sp>
      <p:sp>
        <p:nvSpPr>
          <p:cNvPr id="85" name="Text 82"/>
          <p:cNvSpPr/>
          <p:nvPr/>
        </p:nvSpPr>
        <p:spPr>
          <a:xfrm>
            <a:off x="8444835" y="1672247"/>
            <a:ext cx="11885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510" dirty="0"/>
          </a:p>
        </p:txBody>
      </p:sp>
      <p:sp>
        <p:nvSpPr>
          <p:cNvPr id="86" name="Text 83"/>
          <p:cNvSpPr/>
          <p:nvPr/>
        </p:nvSpPr>
        <p:spPr>
          <a:xfrm>
            <a:off x="7357170" y="2064846"/>
            <a:ext cx="1414760" cy="873163"/>
          </a:xfrm>
          <a:prstGeom prst="roundRect">
            <a:avLst>
              <a:gd name="adj" fmla="val 7885"/>
            </a:avLst>
          </a:prstGeom>
          <a:solidFill>
            <a:srgbClr val="132040"/>
          </a:solidFill>
          <a:ln w="9525">
            <a:solidFill>
              <a:srgbClr val="C9A84C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4"/>
          <p:cNvSpPr/>
          <p:nvPr/>
        </p:nvSpPr>
        <p:spPr>
          <a:xfrm>
            <a:off x="7453015" y="2145362"/>
            <a:ext cx="134537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45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LEGEND</a:t>
            </a:r>
            <a:endParaRPr lang="en-US" sz="560" dirty="0"/>
          </a:p>
        </p:txBody>
      </p:sp>
      <p:sp>
        <p:nvSpPr>
          <p:cNvPr id="88" name="Text 85"/>
          <p:cNvSpPr/>
          <p:nvPr/>
        </p:nvSpPr>
        <p:spPr>
          <a:xfrm>
            <a:off x="7451152" y="2376600"/>
            <a:ext cx="190059" cy="133201"/>
          </a:xfrm>
          <a:prstGeom prst="roundRect">
            <a:avLst>
              <a:gd name="adj" fmla="val 21929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</a:t>
            </a:r>
            <a:endParaRPr lang="en-US" sz="620" dirty="0"/>
          </a:p>
        </p:txBody>
      </p:sp>
      <p:sp>
        <p:nvSpPr>
          <p:cNvPr id="89" name="Text 86"/>
          <p:cNvSpPr/>
          <p:nvPr/>
        </p:nvSpPr>
        <p:spPr>
          <a:xfrm>
            <a:off x="7688759" y="2341030"/>
            <a:ext cx="1007072" cy="214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Notable increase from prior year</a:t>
            </a:r>
            <a:endParaRPr lang="en-US" sz="620" dirty="0"/>
          </a:p>
        </p:txBody>
      </p:sp>
      <p:sp>
        <p:nvSpPr>
          <p:cNvPr id="90" name="Text 87"/>
          <p:cNvSpPr/>
          <p:nvPr/>
        </p:nvSpPr>
        <p:spPr>
          <a:xfrm>
            <a:off x="7453015" y="2656267"/>
            <a:ext cx="205383" cy="167476"/>
          </a:xfrm>
          <a:prstGeom prst="roundRect">
            <a:avLst>
              <a:gd name="adj" fmla="val 12891"/>
            </a:avLst>
          </a:prstGeom>
          <a:solidFill>
            <a:srgbClr val="0E1A35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620" dirty="0"/>
          </a:p>
        </p:txBody>
      </p:sp>
      <p:sp>
        <p:nvSpPr>
          <p:cNvPr id="91" name="Text 88"/>
          <p:cNvSpPr/>
          <p:nvPr/>
        </p:nvSpPr>
        <p:spPr>
          <a:xfrm>
            <a:off x="7707809" y="2681270"/>
            <a:ext cx="711324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or declining</a:t>
            </a:r>
            <a:endParaRPr lang="en-US" sz="620" dirty="0"/>
          </a:p>
        </p:txBody>
      </p:sp>
      <p:sp>
        <p:nvSpPr>
          <p:cNvPr id="92" name="Text 89"/>
          <p:cNvSpPr/>
          <p:nvPr/>
        </p:nvSpPr>
        <p:spPr>
          <a:xfrm>
            <a:off x="7357170" y="3091220"/>
            <a:ext cx="1414760" cy="771674"/>
          </a:xfrm>
          <a:prstGeom prst="rect">
            <a:avLst/>
          </a:prstGeom>
          <a:gradFill rotWithShape="1">
            <a:gsLst>
              <a:gs pos="0">
                <a:srgbClr val="C9A84C">
                  <a:alpha val="15000"/>
                </a:srgbClr>
              </a:gs>
              <a:gs pos="100000">
                <a:srgbClr val="C9A84C">
                  <a:alpha val="4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90"/>
          <p:cNvSpPr/>
          <p:nvPr/>
        </p:nvSpPr>
        <p:spPr>
          <a:xfrm>
            <a:off x="7357170" y="3091220"/>
            <a:ext cx="19050" cy="771674"/>
          </a:xfrm>
          <a:prstGeom prst="rect">
            <a:avLst/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4" name="Text 91"/>
          <p:cNvSpPr/>
          <p:nvPr/>
        </p:nvSpPr>
        <p:spPr>
          <a:xfrm>
            <a:off x="7529661" y="3162211"/>
            <a:ext cx="118101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39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TOP GROWERS 2023→2025</a:t>
            </a:r>
            <a:endParaRPr lang="en-US" sz="560" dirty="0"/>
          </a:p>
        </p:txBody>
      </p:sp>
      <p:pic>
        <p:nvPicPr>
          <p:cNvPr id="9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2886" y="3149272"/>
            <a:ext cx="132588" cy="132588"/>
          </a:xfrm>
          <a:prstGeom prst="rect">
            <a:avLst/>
          </a:prstGeom>
        </p:spPr>
      </p:pic>
      <p:sp>
        <p:nvSpPr>
          <p:cNvPr id="96" name="Text 92"/>
          <p:cNvSpPr/>
          <p:nvPr/>
        </p:nvSpPr>
        <p:spPr>
          <a:xfrm>
            <a:off x="7462540" y="3304342"/>
            <a:ext cx="148977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</a:t>
            </a:r>
            <a:endParaRPr lang="en-US" sz="620" dirty="0"/>
          </a:p>
        </p:txBody>
      </p:sp>
      <p:sp>
        <p:nvSpPr>
          <p:cNvPr id="97" name="Text 93"/>
          <p:cNvSpPr/>
          <p:nvPr/>
        </p:nvSpPr>
        <p:spPr>
          <a:xfrm>
            <a:off x="8482310" y="3304342"/>
            <a:ext cx="223629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+76%</a:t>
            </a:r>
            <a:endParaRPr lang="en-US" sz="620" dirty="0"/>
          </a:p>
        </p:txBody>
      </p:sp>
      <p:sp>
        <p:nvSpPr>
          <p:cNvPr id="98" name="Text 94"/>
          <p:cNvSpPr/>
          <p:nvPr/>
        </p:nvSpPr>
        <p:spPr>
          <a:xfrm>
            <a:off x="7462540" y="3426232"/>
            <a:ext cx="416317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Off.</a:t>
            </a:r>
            <a:endParaRPr lang="en-US" sz="620" dirty="0"/>
          </a:p>
        </p:txBody>
      </p:sp>
      <p:sp>
        <p:nvSpPr>
          <p:cNvPr id="99" name="Text 95"/>
          <p:cNvSpPr/>
          <p:nvPr/>
        </p:nvSpPr>
        <p:spPr>
          <a:xfrm>
            <a:off x="8438704" y="3426232"/>
            <a:ext cx="271596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+131%</a:t>
            </a:r>
            <a:endParaRPr lang="en-US" sz="620" dirty="0"/>
          </a:p>
        </p:txBody>
      </p:sp>
      <p:sp>
        <p:nvSpPr>
          <p:cNvPr id="100" name="Text 96"/>
          <p:cNvSpPr/>
          <p:nvPr/>
        </p:nvSpPr>
        <p:spPr>
          <a:xfrm>
            <a:off x="7462540" y="3548122"/>
            <a:ext cx="363766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</a:t>
            </a:r>
            <a:endParaRPr lang="en-US" sz="620" dirty="0"/>
          </a:p>
        </p:txBody>
      </p:sp>
      <p:sp>
        <p:nvSpPr>
          <p:cNvPr id="101" name="Text 97"/>
          <p:cNvSpPr/>
          <p:nvPr/>
        </p:nvSpPr>
        <p:spPr>
          <a:xfrm>
            <a:off x="8482310" y="3548122"/>
            <a:ext cx="223629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+77%</a:t>
            </a:r>
            <a:endParaRPr lang="en-US" sz="620" dirty="0"/>
          </a:p>
        </p:txBody>
      </p:sp>
      <p:sp>
        <p:nvSpPr>
          <p:cNvPr id="102" name="Text 98"/>
          <p:cNvSpPr/>
          <p:nvPr/>
        </p:nvSpPr>
        <p:spPr>
          <a:xfrm>
            <a:off x="7462540" y="3670013"/>
            <a:ext cx="197108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620" dirty="0"/>
          </a:p>
        </p:txBody>
      </p:sp>
      <p:sp>
        <p:nvSpPr>
          <p:cNvPr id="103" name="Text 99"/>
          <p:cNvSpPr/>
          <p:nvPr/>
        </p:nvSpPr>
        <p:spPr>
          <a:xfrm>
            <a:off x="8482310" y="3670013"/>
            <a:ext cx="223629" cy="1218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61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+43%</a:t>
            </a:r>
            <a:endParaRPr lang="en-US" sz="620" dirty="0"/>
          </a:p>
        </p:txBody>
      </p:sp>
      <p:sp>
        <p:nvSpPr>
          <p:cNvPr id="104" name="Text 100"/>
          <p:cNvSpPr/>
          <p:nvPr/>
        </p:nvSpPr>
        <p:spPr>
          <a:xfrm>
            <a:off x="521791" y="4305632"/>
            <a:ext cx="8250138" cy="637248"/>
          </a:xfrm>
          <a:prstGeom prst="rect">
            <a:avLst/>
          </a:prstGeom>
          <a:gradFill rotWithShape="1">
            <a:gsLst>
              <a:gs pos="0">
                <a:srgbClr val="C9A84C">
                  <a:alpha val="12000"/>
                </a:srgbClr>
              </a:gs>
              <a:gs pos="100000">
                <a:srgbClr val="C9A84C">
                  <a:alpha val="5000"/>
                </a:srgbClr>
              </a:gs>
            </a:gsLst>
            <a:lin ang="27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5" name="Text 101"/>
          <p:cNvSpPr/>
          <p:nvPr/>
        </p:nvSpPr>
        <p:spPr>
          <a:xfrm>
            <a:off x="521791" y="4705052"/>
            <a:ext cx="19050" cy="237827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342" y="4414260"/>
            <a:ext cx="132588" cy="132588"/>
          </a:xfrm>
          <a:prstGeom prst="rect">
            <a:avLst/>
          </a:prstGeom>
        </p:spPr>
      </p:pic>
      <p:sp>
        <p:nvSpPr>
          <p:cNvPr id="107" name="Text 102"/>
          <p:cNvSpPr/>
          <p:nvPr/>
        </p:nvSpPr>
        <p:spPr>
          <a:xfrm>
            <a:off x="792063" y="4233069"/>
            <a:ext cx="6800546" cy="799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ranked #1 all three years with 600 combined cases  · </a:t>
            </a:r>
            <a:endParaRPr lang="en-US" sz="730" dirty="0"/>
          </a:p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Gold-highlighted cells indicate notable single-year increases  · </a:t>
            </a:r>
            <a:endParaRPr lang="en-US" sz="730" dirty="0"/>
          </a:p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Three-year total cases: 2,019</a:t>
            </a:r>
            <a:endParaRPr lang="en-US" sz="730" dirty="0"/>
          </a:p>
        </p:txBody>
      </p:sp>
      <p:sp>
        <p:nvSpPr>
          <p:cNvPr id="108" name="Text 103"/>
          <p:cNvSpPr/>
          <p:nvPr/>
        </p:nvSpPr>
        <p:spPr>
          <a:xfrm>
            <a:off x="7857530" y="0"/>
            <a:ext cx="1286470" cy="2917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9" name="Text 104"/>
          <p:cNvSpPr/>
          <p:nvPr/>
        </p:nvSpPr>
        <p:spPr>
          <a:xfrm>
            <a:off x="9114834" y="0"/>
            <a:ext cx="29166" cy="1286466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70" y="257770"/>
            <a:ext cx="1590610" cy="180231"/>
          </a:xfrm>
          <a:prstGeom prst="roundRect">
            <a:avLst>
              <a:gd name="adj" fmla="val 79626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none" lIns="188476" tIns="21590" rIns="86360" bIns="21590" rtlCol="0" anchor="ctr"/>
          <a:lstStyle/>
          <a:p>
            <a:pPr marL="0" indent="0" algn="l"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 — CATEGORY #1</a:t>
            </a:r>
            <a:endParaRPr lang="en-US" sz="62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090" y="281517"/>
            <a:ext cx="132588" cy="1325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72070" y="495151"/>
            <a:ext cx="8987850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70"/>
              </a:lnSpc>
              <a:spcAft>
                <a:spcPts val="230"/>
              </a:spcAft>
              <a:buNone/>
            </a:pPr>
            <a:r>
              <a:rPr lang="en-US" sz="180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Drug Offense Analysis — </a:t>
            </a:r>
            <a:r>
              <a:rPr lang="en-US" sz="180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Three-Year Trend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372070" y="787152"/>
            <a:ext cx="923984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kern="0" spc="1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Consistently the #1 charge category — but the composition is shifting</a:t>
            </a:r>
            <a:endParaRPr lang="en-US" sz="790" dirty="0"/>
          </a:p>
        </p:txBody>
      </p:sp>
      <p:sp>
        <p:nvSpPr>
          <p:cNvPr id="6" name="Text 3"/>
          <p:cNvSpPr/>
          <p:nvPr/>
        </p:nvSpPr>
        <p:spPr>
          <a:xfrm>
            <a:off x="372070" y="1051917"/>
            <a:ext cx="2733080" cy="1056680"/>
          </a:xfrm>
          <a:prstGeom prst="roundRect">
            <a:avLst>
              <a:gd name="adj" fmla="val 8173"/>
            </a:avLst>
          </a:prstGeom>
          <a:solidFill>
            <a:srgbClr val="132040"/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09736" y="1161752"/>
            <a:ext cx="270352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74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DRUG OFFENSES</a:t>
            </a:r>
            <a:endParaRPr lang="en-US" sz="620" dirty="0"/>
          </a:p>
        </p:txBody>
      </p:sp>
      <p:sp>
        <p:nvSpPr>
          <p:cNvPr id="8" name="Text 5"/>
          <p:cNvSpPr/>
          <p:nvPr/>
        </p:nvSpPr>
        <p:spPr>
          <a:xfrm>
            <a:off x="509736" y="1308943"/>
            <a:ext cx="2629790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69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206</a:t>
            </a:r>
            <a:endParaRPr lang="en-US" sz="1690" dirty="0"/>
          </a:p>
        </p:txBody>
      </p:sp>
      <p:sp>
        <p:nvSpPr>
          <p:cNvPr id="9" name="Text 6"/>
          <p:cNvSpPr/>
          <p:nvPr/>
        </p:nvSpPr>
        <p:spPr>
          <a:xfrm>
            <a:off x="509736" y="1537395"/>
            <a:ext cx="270352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730" dirty="0"/>
          </a:p>
        </p:txBody>
      </p:sp>
      <p:sp>
        <p:nvSpPr>
          <p:cNvPr id="10" name="Text 7"/>
          <p:cNvSpPr/>
          <p:nvPr/>
        </p:nvSpPr>
        <p:spPr>
          <a:xfrm>
            <a:off x="509736" y="1747391"/>
            <a:ext cx="270352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TOTAL CASES</a:t>
            </a:r>
            <a:endParaRPr lang="en-US" sz="560" dirty="0"/>
          </a:p>
        </p:txBody>
      </p:sp>
      <p:sp>
        <p:nvSpPr>
          <p:cNvPr id="11" name="Text 8"/>
          <p:cNvSpPr/>
          <p:nvPr/>
        </p:nvSpPr>
        <p:spPr>
          <a:xfrm>
            <a:off x="509736" y="1923306"/>
            <a:ext cx="212883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09736" y="1923306"/>
            <a:ext cx="1370856" cy="49411"/>
          </a:xfrm>
          <a:prstGeom prst="roundRect">
            <a:avLst>
              <a:gd name="adj" fmla="val 59116"/>
            </a:avLst>
          </a:prstGeom>
          <a:gradFill rotWithShape="1">
            <a:gsLst>
              <a:gs pos="0">
                <a:srgbClr val="C9A84C"/>
              </a:gs>
              <a:gs pos="100000">
                <a:srgbClr val="E8C8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2668548" y="1883271"/>
            <a:ext cx="29893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32.2%</a:t>
            </a:r>
            <a:endParaRPr lang="en-US" sz="680" dirty="0"/>
          </a:p>
        </p:txBody>
      </p:sp>
      <p:sp>
        <p:nvSpPr>
          <p:cNvPr id="14" name="Text 11"/>
          <p:cNvSpPr/>
          <p:nvPr/>
        </p:nvSpPr>
        <p:spPr>
          <a:xfrm>
            <a:off x="3205460" y="1051917"/>
            <a:ext cx="2733080" cy="1056680"/>
          </a:xfrm>
          <a:prstGeom prst="roundRect">
            <a:avLst>
              <a:gd name="adj" fmla="val 8173"/>
            </a:avLst>
          </a:prstGeom>
          <a:solidFill>
            <a:srgbClr val="132040"/>
          </a:solidFill>
          <a:ln w="9525">
            <a:solidFill>
              <a:srgbClr val="C9A84C">
                <a:alpha val="4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426829" y="1164580"/>
            <a:ext cx="310137" cy="112216"/>
          </a:xfrm>
          <a:prstGeom prst="roundRect">
            <a:avLst>
              <a:gd name="adj" fmla="val 26030"/>
            </a:avLst>
          </a:prstGeom>
          <a:solidFill>
            <a:srgbClr val="C9A84C">
              <a:alpha val="20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</a:t>
            </a:r>
            <a:endParaRPr lang="en-US" sz="510" dirty="0"/>
          </a:p>
        </p:txBody>
      </p:sp>
      <p:sp>
        <p:nvSpPr>
          <p:cNvPr id="16" name="Text 13"/>
          <p:cNvSpPr/>
          <p:nvPr/>
        </p:nvSpPr>
        <p:spPr>
          <a:xfrm>
            <a:off x="3343126" y="1308943"/>
            <a:ext cx="2629790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69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210</a:t>
            </a:r>
            <a:endParaRPr lang="en-US" sz="1690" dirty="0"/>
          </a:p>
        </p:txBody>
      </p:sp>
      <p:sp>
        <p:nvSpPr>
          <p:cNvPr id="17" name="Text 14"/>
          <p:cNvSpPr/>
          <p:nvPr/>
        </p:nvSpPr>
        <p:spPr>
          <a:xfrm>
            <a:off x="3343126" y="1537395"/>
            <a:ext cx="270352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730" dirty="0"/>
          </a:p>
        </p:txBody>
      </p:sp>
      <p:sp>
        <p:nvSpPr>
          <p:cNvPr id="18" name="Text 15"/>
          <p:cNvSpPr/>
          <p:nvPr/>
        </p:nvSpPr>
        <p:spPr>
          <a:xfrm>
            <a:off x="3343126" y="1747391"/>
            <a:ext cx="270352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TOTAL CASES</a:t>
            </a:r>
            <a:endParaRPr lang="en-US" sz="560" dirty="0"/>
          </a:p>
        </p:txBody>
      </p:sp>
      <p:sp>
        <p:nvSpPr>
          <p:cNvPr id="19" name="Text 16"/>
          <p:cNvSpPr/>
          <p:nvPr/>
        </p:nvSpPr>
        <p:spPr>
          <a:xfrm>
            <a:off x="3343126" y="1923306"/>
            <a:ext cx="212883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343126" y="1923306"/>
            <a:ext cx="1383655" cy="49411"/>
          </a:xfrm>
          <a:prstGeom prst="roundRect">
            <a:avLst>
              <a:gd name="adj" fmla="val 59116"/>
            </a:avLst>
          </a:prstGeom>
          <a:gradFill rotWithShape="1">
            <a:gsLst>
              <a:gs pos="0">
                <a:srgbClr val="C9A84C"/>
              </a:gs>
              <a:gs pos="100000">
                <a:srgbClr val="E8C8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5501938" y="1883271"/>
            <a:ext cx="29893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32.5%</a:t>
            </a:r>
            <a:endParaRPr lang="en-US" sz="680" dirty="0"/>
          </a:p>
        </p:txBody>
      </p:sp>
      <p:sp>
        <p:nvSpPr>
          <p:cNvPr id="22" name="Text 19"/>
          <p:cNvSpPr/>
          <p:nvPr/>
        </p:nvSpPr>
        <p:spPr>
          <a:xfrm>
            <a:off x="6038850" y="1051917"/>
            <a:ext cx="2733080" cy="1056680"/>
          </a:xfrm>
          <a:prstGeom prst="roundRect">
            <a:avLst>
              <a:gd name="adj" fmla="val 8173"/>
            </a:avLst>
          </a:prstGeom>
          <a:solidFill>
            <a:srgbClr val="132040"/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258605" y="1164580"/>
            <a:ext cx="474693" cy="112216"/>
          </a:xfrm>
          <a:prstGeom prst="roundRect">
            <a:avLst>
              <a:gd name="adj" fmla="val 26030"/>
            </a:avLst>
          </a:prstGeom>
          <a:solidFill>
            <a:srgbClr val="F87171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 −10.7%</a:t>
            </a:r>
            <a:endParaRPr lang="en-US" sz="510" dirty="0"/>
          </a:p>
        </p:txBody>
      </p:sp>
      <p:sp>
        <p:nvSpPr>
          <p:cNvPr id="24" name="Text 21"/>
          <p:cNvSpPr/>
          <p:nvPr/>
        </p:nvSpPr>
        <p:spPr>
          <a:xfrm>
            <a:off x="6176516" y="1308943"/>
            <a:ext cx="2629790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69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184</a:t>
            </a:r>
            <a:endParaRPr lang="en-US" sz="1690" dirty="0"/>
          </a:p>
        </p:txBody>
      </p:sp>
      <p:sp>
        <p:nvSpPr>
          <p:cNvPr id="25" name="Text 22"/>
          <p:cNvSpPr/>
          <p:nvPr/>
        </p:nvSpPr>
        <p:spPr>
          <a:xfrm>
            <a:off x="6176516" y="1537395"/>
            <a:ext cx="270352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730" dirty="0"/>
          </a:p>
        </p:txBody>
      </p:sp>
      <p:sp>
        <p:nvSpPr>
          <p:cNvPr id="26" name="Text 23"/>
          <p:cNvSpPr/>
          <p:nvPr/>
        </p:nvSpPr>
        <p:spPr>
          <a:xfrm>
            <a:off x="6176516" y="1747391"/>
            <a:ext cx="270352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TOTAL CASES</a:t>
            </a:r>
            <a:endParaRPr lang="en-US" sz="560" dirty="0"/>
          </a:p>
        </p:txBody>
      </p:sp>
      <p:sp>
        <p:nvSpPr>
          <p:cNvPr id="27" name="Text 24"/>
          <p:cNvSpPr/>
          <p:nvPr/>
        </p:nvSpPr>
        <p:spPr>
          <a:xfrm>
            <a:off x="6176516" y="1923306"/>
            <a:ext cx="2128838" cy="49411"/>
          </a:xfrm>
          <a:prstGeom prst="roundRect">
            <a:avLst>
              <a:gd name="adj" fmla="val 59116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6176516" y="1923306"/>
            <a:ext cx="1068586" cy="49411"/>
          </a:xfrm>
          <a:prstGeom prst="roundRect">
            <a:avLst>
              <a:gd name="adj" fmla="val 59116"/>
            </a:avLst>
          </a:prstGeom>
          <a:gradFill rotWithShape="1">
            <a:gsLst>
              <a:gs pos="0">
                <a:srgbClr val="8FA3C8"/>
              </a:gs>
              <a:gs pos="100000">
                <a:srgbClr val="B0C4DE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6"/>
          <p:cNvSpPr/>
          <p:nvPr/>
        </p:nvSpPr>
        <p:spPr>
          <a:xfrm>
            <a:off x="8335328" y="1883271"/>
            <a:ext cx="29893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25.1%</a:t>
            </a:r>
            <a:endParaRPr lang="en-US" sz="680" dirty="0"/>
          </a:p>
        </p:txBody>
      </p:sp>
      <p:sp>
        <p:nvSpPr>
          <p:cNvPr id="30" name="Text 27"/>
          <p:cNvSpPr/>
          <p:nvPr/>
        </p:nvSpPr>
        <p:spPr>
          <a:xfrm>
            <a:off x="372070" y="2208907"/>
            <a:ext cx="5870079" cy="2470249"/>
          </a:xfrm>
          <a:prstGeom prst="roundRect">
            <a:avLst>
              <a:gd name="adj" fmla="val 3496"/>
            </a:avLst>
          </a:prstGeom>
          <a:solidFill>
            <a:srgbClr val="132040"/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381595" y="2218432"/>
            <a:ext cx="5851029" cy="245715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381595" y="2454622"/>
            <a:ext cx="5851029" cy="9525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495895" y="2283172"/>
            <a:ext cx="429872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DRUG CHARGE SUB-CATEGORIES</a:t>
            </a:r>
            <a:endParaRPr lang="en-US" sz="560" dirty="0"/>
          </a:p>
        </p:txBody>
      </p:sp>
      <p:sp>
        <p:nvSpPr>
          <p:cNvPr id="34" name="Text 31"/>
          <p:cNvSpPr/>
          <p:nvPr/>
        </p:nvSpPr>
        <p:spPr>
          <a:xfrm>
            <a:off x="4375249" y="2283172"/>
            <a:ext cx="62865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35" name="Text 32"/>
          <p:cNvSpPr/>
          <p:nvPr/>
        </p:nvSpPr>
        <p:spPr>
          <a:xfrm>
            <a:off x="4946749" y="2283172"/>
            <a:ext cx="62865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36" name="Text 33"/>
          <p:cNvSpPr/>
          <p:nvPr/>
        </p:nvSpPr>
        <p:spPr>
          <a:xfrm>
            <a:off x="5518249" y="2283172"/>
            <a:ext cx="62865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37" name="Text 34"/>
          <p:cNvSpPr/>
          <p:nvPr/>
        </p:nvSpPr>
        <p:spPr>
          <a:xfrm>
            <a:off x="381595" y="2464147"/>
            <a:ext cx="5851029" cy="351681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5"/>
          <p:cNvSpPr/>
          <p:nvPr/>
        </p:nvSpPr>
        <p:spPr>
          <a:xfrm>
            <a:off x="381595" y="2806303"/>
            <a:ext cx="5851029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6"/>
          <p:cNvSpPr/>
          <p:nvPr/>
        </p:nvSpPr>
        <p:spPr>
          <a:xfrm>
            <a:off x="495895" y="2528888"/>
            <a:ext cx="3986087" cy="2233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Possession/Use of Dangerous Drugs </a:t>
            </a: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Dangerous drugs (non-narcotic)</a:t>
            </a:r>
            <a:endParaRPr lang="en-US" sz="700" dirty="0"/>
          </a:p>
        </p:txBody>
      </p:sp>
      <p:sp>
        <p:nvSpPr>
          <p:cNvPr id="40" name="Text 37"/>
          <p:cNvSpPr/>
          <p:nvPr/>
        </p:nvSpPr>
        <p:spPr>
          <a:xfrm>
            <a:off x="4375249" y="2565648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</a:t>
            </a:r>
            <a:endParaRPr lang="en-US" sz="730" dirty="0"/>
          </a:p>
        </p:txBody>
      </p:sp>
      <p:sp>
        <p:nvSpPr>
          <p:cNvPr id="41" name="Text 38"/>
          <p:cNvSpPr/>
          <p:nvPr/>
        </p:nvSpPr>
        <p:spPr>
          <a:xfrm>
            <a:off x="5156708" y="2565648"/>
            <a:ext cx="14161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730" dirty="0"/>
          </a:p>
        </p:txBody>
      </p:sp>
      <p:pic>
        <p:nvPicPr>
          <p:cNvPr id="4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6069" y="2568857"/>
            <a:ext cx="132588" cy="132588"/>
          </a:xfrm>
          <a:prstGeom prst="rect">
            <a:avLst/>
          </a:prstGeom>
        </p:spPr>
      </p:pic>
      <p:sp>
        <p:nvSpPr>
          <p:cNvPr id="43" name="Text 39"/>
          <p:cNvSpPr/>
          <p:nvPr/>
        </p:nvSpPr>
        <p:spPr>
          <a:xfrm>
            <a:off x="5728208" y="2565648"/>
            <a:ext cx="14161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730" dirty="0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7569" y="2568857"/>
            <a:ext cx="132588" cy="132588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381595" y="3157984"/>
            <a:ext cx="5851029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41"/>
          <p:cNvSpPr/>
          <p:nvPr/>
        </p:nvSpPr>
        <p:spPr>
          <a:xfrm>
            <a:off x="495895" y="2880568"/>
            <a:ext cx="3986087" cy="2233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Possession/Use of Narcotic Drugs </a:t>
            </a: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Narcotics (opioids, heroin, etc.)</a:t>
            </a:r>
            <a:endParaRPr lang="en-US" sz="700" dirty="0"/>
          </a:p>
        </p:txBody>
      </p:sp>
      <p:sp>
        <p:nvSpPr>
          <p:cNvPr id="47" name="Text 42"/>
          <p:cNvSpPr/>
          <p:nvPr/>
        </p:nvSpPr>
        <p:spPr>
          <a:xfrm>
            <a:off x="4375249" y="2917329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730" dirty="0"/>
          </a:p>
        </p:txBody>
      </p:sp>
      <p:sp>
        <p:nvSpPr>
          <p:cNvPr id="48" name="Text 43"/>
          <p:cNvSpPr/>
          <p:nvPr/>
        </p:nvSpPr>
        <p:spPr>
          <a:xfrm>
            <a:off x="4946749" y="2917329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730" dirty="0"/>
          </a:p>
        </p:txBody>
      </p:sp>
      <p:sp>
        <p:nvSpPr>
          <p:cNvPr id="49" name="Text 44"/>
          <p:cNvSpPr/>
          <p:nvPr/>
        </p:nvSpPr>
        <p:spPr>
          <a:xfrm>
            <a:off x="5728208" y="2917329"/>
            <a:ext cx="14161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730" dirty="0"/>
          </a:p>
        </p:txBody>
      </p:sp>
      <p:pic>
        <p:nvPicPr>
          <p:cNvPr id="50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37569" y="2920538"/>
            <a:ext cx="132588" cy="132588"/>
          </a:xfrm>
          <a:prstGeom prst="rect">
            <a:avLst/>
          </a:prstGeom>
        </p:spPr>
      </p:pic>
      <p:sp>
        <p:nvSpPr>
          <p:cNvPr id="51" name="Text 45"/>
          <p:cNvSpPr/>
          <p:nvPr/>
        </p:nvSpPr>
        <p:spPr>
          <a:xfrm>
            <a:off x="381595" y="3167509"/>
            <a:ext cx="5851029" cy="351681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6"/>
          <p:cNvSpPr/>
          <p:nvPr/>
        </p:nvSpPr>
        <p:spPr>
          <a:xfrm>
            <a:off x="381595" y="3509665"/>
            <a:ext cx="5851029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7"/>
          <p:cNvSpPr/>
          <p:nvPr/>
        </p:nvSpPr>
        <p:spPr>
          <a:xfrm>
            <a:off x="495895" y="3232249"/>
            <a:ext cx="3986087" cy="2233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Possession/Use of Drug Paraphernalia </a:t>
            </a: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paraphernalia variants</a:t>
            </a:r>
            <a:endParaRPr lang="en-US" sz="700" dirty="0"/>
          </a:p>
        </p:txBody>
      </p:sp>
      <p:sp>
        <p:nvSpPr>
          <p:cNvPr id="54" name="Text 48"/>
          <p:cNvSpPr/>
          <p:nvPr/>
        </p:nvSpPr>
        <p:spPr>
          <a:xfrm>
            <a:off x="4375249" y="3269010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730" dirty="0"/>
          </a:p>
        </p:txBody>
      </p:sp>
      <p:sp>
        <p:nvSpPr>
          <p:cNvPr id="55" name="Text 49"/>
          <p:cNvSpPr/>
          <p:nvPr/>
        </p:nvSpPr>
        <p:spPr>
          <a:xfrm>
            <a:off x="5156708" y="3269010"/>
            <a:ext cx="14161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</a:t>
            </a:r>
            <a:endParaRPr lang="en-US" sz="730" dirty="0"/>
          </a:p>
        </p:txBody>
      </p:sp>
      <p:pic>
        <p:nvPicPr>
          <p:cNvPr id="56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66069" y="3272219"/>
            <a:ext cx="132588" cy="132588"/>
          </a:xfrm>
          <a:prstGeom prst="rect">
            <a:avLst/>
          </a:prstGeom>
        </p:spPr>
      </p:pic>
      <p:sp>
        <p:nvSpPr>
          <p:cNvPr id="57" name="Text 50"/>
          <p:cNvSpPr/>
          <p:nvPr/>
        </p:nvSpPr>
        <p:spPr>
          <a:xfrm>
            <a:off x="5518249" y="3269010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730" dirty="0"/>
          </a:p>
        </p:txBody>
      </p:sp>
      <p:sp>
        <p:nvSpPr>
          <p:cNvPr id="58" name="Text 51"/>
          <p:cNvSpPr/>
          <p:nvPr/>
        </p:nvSpPr>
        <p:spPr>
          <a:xfrm>
            <a:off x="495895" y="3583930"/>
            <a:ext cx="3986087" cy="2233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Paraphernalia Possess or Use </a:t>
            </a: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Alternate charge classification</a:t>
            </a:r>
            <a:endParaRPr lang="en-US" sz="700" dirty="0"/>
          </a:p>
        </p:txBody>
      </p:sp>
      <p:sp>
        <p:nvSpPr>
          <p:cNvPr id="59" name="Text 52"/>
          <p:cNvSpPr/>
          <p:nvPr/>
        </p:nvSpPr>
        <p:spPr>
          <a:xfrm>
            <a:off x="4375249" y="3625453"/>
            <a:ext cx="62865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680" dirty="0"/>
          </a:p>
        </p:txBody>
      </p:sp>
      <p:sp>
        <p:nvSpPr>
          <p:cNvPr id="60" name="Text 53"/>
          <p:cNvSpPr/>
          <p:nvPr/>
        </p:nvSpPr>
        <p:spPr>
          <a:xfrm>
            <a:off x="4946749" y="3620691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730" dirty="0"/>
          </a:p>
        </p:txBody>
      </p:sp>
      <p:sp>
        <p:nvSpPr>
          <p:cNvPr id="61" name="Text 54"/>
          <p:cNvSpPr/>
          <p:nvPr/>
        </p:nvSpPr>
        <p:spPr>
          <a:xfrm>
            <a:off x="5518249" y="3620691"/>
            <a:ext cx="6286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730" dirty="0"/>
          </a:p>
        </p:txBody>
      </p:sp>
      <p:sp>
        <p:nvSpPr>
          <p:cNvPr id="62" name="Text 55"/>
          <p:cNvSpPr/>
          <p:nvPr/>
        </p:nvSpPr>
        <p:spPr>
          <a:xfrm>
            <a:off x="6342459" y="2208907"/>
            <a:ext cx="2429470" cy="2470249"/>
          </a:xfrm>
          <a:prstGeom prst="roundRect">
            <a:avLst>
              <a:gd name="adj" fmla="val 3555"/>
            </a:avLst>
          </a:prstGeom>
          <a:gradFill rotWithShape="1">
            <a:gsLst>
              <a:gs pos="0">
                <a:srgbClr val="C9A84C">
                  <a:alpha val="13000"/>
                </a:srgbClr>
              </a:gs>
              <a:gs pos="100000">
                <a:srgbClr val="C9A84C">
                  <a:alpha val="5000"/>
                </a:srgbClr>
              </a:gs>
            </a:gsLst>
            <a:lin ang="33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6"/>
          <p:cNvSpPr/>
          <p:nvPr/>
        </p:nvSpPr>
        <p:spPr>
          <a:xfrm>
            <a:off x="6627763" y="2346573"/>
            <a:ext cx="60098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67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</a:t>
            </a:r>
            <a:endParaRPr lang="en-US" sz="560" dirty="0"/>
          </a:p>
        </p:txBody>
      </p:sp>
      <p:pic>
        <p:nvPicPr>
          <p:cNvPr id="64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66740" y="2333634"/>
            <a:ext cx="132588" cy="132588"/>
          </a:xfrm>
          <a:prstGeom prst="rect">
            <a:avLst/>
          </a:prstGeom>
        </p:spPr>
      </p:pic>
      <p:sp>
        <p:nvSpPr>
          <p:cNvPr id="65" name="Text 57"/>
          <p:cNvSpPr/>
          <p:nvPr/>
        </p:nvSpPr>
        <p:spPr>
          <a:xfrm>
            <a:off x="6495455" y="2524274"/>
            <a:ext cx="2165949" cy="596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cases declined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10.7%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2024 to 2025 in raw count and fell from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32.5%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25.1%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cases — but total caseload grew, driven by other offense categories increasing.</a:t>
            </a:r>
            <a:endParaRPr lang="en-US" sz="700" dirty="0"/>
          </a:p>
        </p:txBody>
      </p:sp>
      <p:sp>
        <p:nvSpPr>
          <p:cNvPr id="66" name="Text 58"/>
          <p:cNvSpPr/>
          <p:nvPr/>
        </p:nvSpPr>
        <p:spPr>
          <a:xfrm>
            <a:off x="6495455" y="3163788"/>
            <a:ext cx="2123480" cy="7590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59"/>
          <p:cNvSpPr/>
          <p:nvPr/>
        </p:nvSpPr>
        <p:spPr>
          <a:xfrm>
            <a:off x="6485269" y="3242370"/>
            <a:ext cx="1038951" cy="365075"/>
          </a:xfrm>
          <a:prstGeom prst="roundRect">
            <a:avLst>
              <a:gd name="adj" fmla="val 15654"/>
            </a:avLst>
          </a:prstGeom>
          <a:solidFill>
            <a:srgbClr val="000000">
              <a:alpha val="20000"/>
            </a:srgbClr>
          </a:solidFill>
          <a:ln/>
        </p:spPr>
        <p:txBody>
          <a:bodyPr wrap="none" lIns="71120" tIns="57150" rIns="71120" bIns="57150" rtlCol="0" anchor="t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−7.4pp</a:t>
            </a:r>
            <a:endParaRPr lang="en-US" sz="1010" dirty="0"/>
          </a:p>
          <a:p>
            <a:pPr marL="0" indent="0" algn="ctr">
              <a:buNone/>
            </a:pPr>
            <a:r>
              <a:rPr lang="en-US" sz="530" kern="0" spc="3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DECLINE</a:t>
            </a:r>
            <a:endParaRPr lang="en-US" sz="1010" dirty="0"/>
          </a:p>
        </p:txBody>
      </p:sp>
      <p:sp>
        <p:nvSpPr>
          <p:cNvPr id="68" name="Text 60"/>
          <p:cNvSpPr/>
          <p:nvPr/>
        </p:nvSpPr>
        <p:spPr>
          <a:xfrm>
            <a:off x="7590169" y="3242370"/>
            <a:ext cx="1038951" cy="365075"/>
          </a:xfrm>
          <a:prstGeom prst="roundRect">
            <a:avLst>
              <a:gd name="adj" fmla="val 15654"/>
            </a:avLst>
          </a:prstGeom>
          <a:solidFill>
            <a:srgbClr val="000000">
              <a:alpha val="20000"/>
            </a:srgbClr>
          </a:solidFill>
          <a:ln/>
        </p:spPr>
        <p:txBody>
          <a:bodyPr wrap="none" lIns="71120" tIns="57150" rIns="71120" bIns="57150" rtlCol="0" anchor="t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−26</a:t>
            </a:r>
            <a:endParaRPr lang="en-US" sz="1010" dirty="0"/>
          </a:p>
          <a:p>
            <a:pPr marL="0" indent="0" algn="ctr">
              <a:buNone/>
            </a:pPr>
            <a:r>
              <a:rPr lang="en-US" sz="530" kern="0" spc="3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CASE DROP</a:t>
            </a:r>
            <a:endParaRPr lang="en-US" sz="1010" dirty="0"/>
          </a:p>
        </p:txBody>
      </p:sp>
      <p:sp>
        <p:nvSpPr>
          <p:cNvPr id="69" name="Text 61"/>
          <p:cNvSpPr/>
          <p:nvPr/>
        </p:nvSpPr>
        <p:spPr>
          <a:xfrm>
            <a:off x="6495455" y="3678436"/>
            <a:ext cx="2123480" cy="802795"/>
          </a:xfrm>
          <a:prstGeom prst="roundRect">
            <a:avLst>
              <a:gd name="adj" fmla="val 7119"/>
            </a:avLst>
          </a:prstGeom>
          <a:solidFill>
            <a:srgbClr val="000000">
              <a:alpha val="20000"/>
            </a:srgbClr>
          </a:solidFill>
          <a:ln/>
        </p:spPr>
        <p:txBody>
          <a:bodyPr wrap="square" lIns="86360" tIns="71120" rIns="86360" bIns="71120" rtlCol="0" anchor="t"/>
          <a:lstStyle/>
          <a:p>
            <a:pPr marL="0" indent="0" algn="l"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PARAPHERNALIA SURGE NOTE</a:t>
            </a:r>
            <a:endParaRPr lang="en-US" sz="560" dirty="0"/>
          </a:p>
          <a:p>
            <a:pPr marL="0" indent="0" algn="l">
              <a:buNone/>
            </a:pP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Paraphernalia cases peaked at </a:t>
            </a: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 in 2024</a:t>
            </a: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nearly double 2023 — before normalizing to 51 in 2025, suggesting a targeted enforcement campaign in 2024.</a:t>
            </a:r>
            <a:endParaRPr lang="en-US" sz="560" dirty="0"/>
          </a:p>
        </p:txBody>
      </p:sp>
      <p:sp>
        <p:nvSpPr>
          <p:cNvPr id="73" name="Text 65"/>
          <p:cNvSpPr/>
          <p:nvPr/>
        </p:nvSpPr>
        <p:spPr>
          <a:xfrm>
            <a:off x="381595" y="2077493"/>
            <a:ext cx="2714034" cy="21580"/>
          </a:xfrm>
          <a:custGeom>
            <a:avLst/>
            <a:gdLst/>
            <a:ahLst/>
            <a:cxnLst/>
            <a:rect l="l" t="t" r="r" b="b"/>
            <a:pathLst>
              <a:path w="2714034" h="21580">
                <a:moveTo>
                  <a:pt x="29250" y="0"/>
                </a:moveTo>
                <a:lnTo>
                  <a:pt x="2684785" y="0"/>
                </a:lnTo>
                <a:lnTo>
                  <a:pt x="2681571" y="2698"/>
                </a:lnTo>
                <a:lnTo>
                  <a:pt x="2678009" y="5395"/>
                </a:lnTo>
                <a:lnTo>
                  <a:pt x="2674017" y="8093"/>
                </a:lnTo>
                <a:lnTo>
                  <a:pt x="2669474" y="10790"/>
                </a:lnTo>
                <a:lnTo>
                  <a:pt x="2664174" y="13488"/>
                </a:lnTo>
                <a:lnTo>
                  <a:pt x="2657720" y="16185"/>
                </a:lnTo>
                <a:lnTo>
                  <a:pt x="2649090" y="18883"/>
                </a:lnTo>
                <a:lnTo>
                  <a:pt x="2627674" y="21580"/>
                </a:lnTo>
                <a:lnTo>
                  <a:pt x="86360" y="21580"/>
                </a:lnTo>
                <a:lnTo>
                  <a:pt x="64944" y="18883"/>
                </a:lnTo>
                <a:lnTo>
                  <a:pt x="56315" y="16185"/>
                </a:lnTo>
                <a:lnTo>
                  <a:pt x="49860" y="13488"/>
                </a:lnTo>
                <a:lnTo>
                  <a:pt x="44560" y="10790"/>
                </a:lnTo>
                <a:lnTo>
                  <a:pt x="40017" y="8093"/>
                </a:lnTo>
                <a:lnTo>
                  <a:pt x="36026" y="5395"/>
                </a:lnTo>
                <a:lnTo>
                  <a:pt x="32463" y="2698"/>
                </a:lnTo>
                <a:close/>
              </a:path>
            </a:pathLst>
          </a:custGeom>
          <a:solidFill>
            <a:srgbClr val="C9A84C">
              <a:alpha val="4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66"/>
          <p:cNvSpPr/>
          <p:nvPr/>
        </p:nvSpPr>
        <p:spPr>
          <a:xfrm>
            <a:off x="3214985" y="2077493"/>
            <a:ext cx="2714034" cy="21580"/>
          </a:xfrm>
          <a:custGeom>
            <a:avLst/>
            <a:gdLst/>
            <a:ahLst/>
            <a:cxnLst/>
            <a:rect l="l" t="t" r="r" b="b"/>
            <a:pathLst>
              <a:path w="2714034" h="21580">
                <a:moveTo>
                  <a:pt x="29250" y="0"/>
                </a:moveTo>
                <a:lnTo>
                  <a:pt x="2684785" y="0"/>
                </a:lnTo>
                <a:lnTo>
                  <a:pt x="2681571" y="2698"/>
                </a:lnTo>
                <a:lnTo>
                  <a:pt x="2678009" y="5395"/>
                </a:lnTo>
                <a:lnTo>
                  <a:pt x="2674017" y="8093"/>
                </a:lnTo>
                <a:lnTo>
                  <a:pt x="2669474" y="10790"/>
                </a:lnTo>
                <a:lnTo>
                  <a:pt x="2664174" y="13488"/>
                </a:lnTo>
                <a:lnTo>
                  <a:pt x="2657720" y="16185"/>
                </a:lnTo>
                <a:lnTo>
                  <a:pt x="2649090" y="18883"/>
                </a:lnTo>
                <a:lnTo>
                  <a:pt x="2627674" y="21580"/>
                </a:lnTo>
                <a:lnTo>
                  <a:pt x="86360" y="21580"/>
                </a:lnTo>
                <a:lnTo>
                  <a:pt x="64944" y="18883"/>
                </a:lnTo>
                <a:lnTo>
                  <a:pt x="56315" y="16185"/>
                </a:lnTo>
                <a:lnTo>
                  <a:pt x="49860" y="13488"/>
                </a:lnTo>
                <a:lnTo>
                  <a:pt x="44560" y="10790"/>
                </a:lnTo>
                <a:lnTo>
                  <a:pt x="40017" y="8093"/>
                </a:lnTo>
                <a:lnTo>
                  <a:pt x="36026" y="5395"/>
                </a:lnTo>
                <a:lnTo>
                  <a:pt x="32463" y="2698"/>
                </a:lnTo>
                <a:close/>
              </a:path>
            </a:pathLst>
          </a:cu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7"/>
          <p:cNvSpPr/>
          <p:nvPr/>
        </p:nvSpPr>
        <p:spPr>
          <a:xfrm>
            <a:off x="6048375" y="2077493"/>
            <a:ext cx="2714034" cy="21580"/>
          </a:xfrm>
          <a:custGeom>
            <a:avLst/>
            <a:gdLst/>
            <a:ahLst/>
            <a:cxnLst/>
            <a:rect l="l" t="t" r="r" b="b"/>
            <a:pathLst>
              <a:path w="2714034" h="21580">
                <a:moveTo>
                  <a:pt x="29250" y="0"/>
                </a:moveTo>
                <a:lnTo>
                  <a:pt x="2684785" y="0"/>
                </a:lnTo>
                <a:lnTo>
                  <a:pt x="2681571" y="2698"/>
                </a:lnTo>
                <a:lnTo>
                  <a:pt x="2678009" y="5395"/>
                </a:lnTo>
                <a:lnTo>
                  <a:pt x="2674017" y="8093"/>
                </a:lnTo>
                <a:lnTo>
                  <a:pt x="2669474" y="10790"/>
                </a:lnTo>
                <a:lnTo>
                  <a:pt x="2664174" y="13488"/>
                </a:lnTo>
                <a:lnTo>
                  <a:pt x="2657720" y="16185"/>
                </a:lnTo>
                <a:lnTo>
                  <a:pt x="2649090" y="18883"/>
                </a:lnTo>
                <a:lnTo>
                  <a:pt x="2627674" y="21580"/>
                </a:lnTo>
                <a:lnTo>
                  <a:pt x="86360" y="21580"/>
                </a:lnTo>
                <a:lnTo>
                  <a:pt x="64944" y="18883"/>
                </a:lnTo>
                <a:lnTo>
                  <a:pt x="56315" y="16185"/>
                </a:lnTo>
                <a:lnTo>
                  <a:pt x="49860" y="13488"/>
                </a:lnTo>
                <a:lnTo>
                  <a:pt x="44560" y="10790"/>
                </a:lnTo>
                <a:lnTo>
                  <a:pt x="40017" y="8093"/>
                </a:lnTo>
                <a:lnTo>
                  <a:pt x="36026" y="5395"/>
                </a:lnTo>
                <a:lnTo>
                  <a:pt x="32463" y="2698"/>
                </a:lnTo>
                <a:close/>
              </a:path>
            </a:pathLst>
          </a:cu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8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917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070" y="275779"/>
            <a:ext cx="150465" cy="1504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8856" y="200620"/>
            <a:ext cx="2835854" cy="3009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70"/>
              </a:lnSpc>
              <a:buNone/>
            </a:pPr>
            <a:r>
              <a:rPr lang="en-US" sz="1580" kern="0" spc="-32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Assault &amp; Violent Crime Trends</a:t>
            </a:r>
            <a:endParaRPr lang="en-US" sz="1580" dirty="0"/>
          </a:p>
        </p:txBody>
      </p:sp>
      <p:sp>
        <p:nvSpPr>
          <p:cNvPr id="5" name="Text 2"/>
          <p:cNvSpPr/>
          <p:nvPr/>
        </p:nvSpPr>
        <p:spPr>
          <a:xfrm>
            <a:off x="372070" y="530721"/>
            <a:ext cx="28575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72070" y="587722"/>
            <a:ext cx="317582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spcBef>
                <a:spcPts val="280"/>
              </a:spcBef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remains the </a:t>
            </a: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 charge category</a:t>
            </a: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all three years</a:t>
            </a:r>
            <a:endParaRPr lang="en-US" sz="730" dirty="0"/>
          </a:p>
        </p:txBody>
      </p:sp>
      <p:sp>
        <p:nvSpPr>
          <p:cNvPr id="7" name="Text 4"/>
          <p:cNvSpPr/>
          <p:nvPr/>
        </p:nvSpPr>
        <p:spPr>
          <a:xfrm>
            <a:off x="7328545" y="229791"/>
            <a:ext cx="277803" cy="134392"/>
          </a:xfrm>
          <a:prstGeom prst="roundRect">
            <a:avLst>
              <a:gd name="adj" fmla="val 64260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07131" y="230618"/>
            <a:ext cx="132588" cy="132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740501" y="229791"/>
            <a:ext cx="277803" cy="134392"/>
          </a:xfrm>
          <a:prstGeom prst="roundRect">
            <a:avLst>
              <a:gd name="adj" fmla="val 64260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19087" y="230618"/>
            <a:ext cx="132588" cy="13258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52458" y="229791"/>
            <a:ext cx="277803" cy="134392"/>
          </a:xfrm>
          <a:prstGeom prst="roundRect">
            <a:avLst>
              <a:gd name="adj" fmla="val 64260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12" name="Text 7"/>
          <p:cNvSpPr/>
          <p:nvPr/>
        </p:nvSpPr>
        <p:spPr>
          <a:xfrm>
            <a:off x="372070" y="827038"/>
            <a:ext cx="2060972" cy="890885"/>
          </a:xfrm>
          <a:prstGeom prst="roundRect">
            <a:avLst>
              <a:gd name="adj" fmla="val 9694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1219646" y="950863"/>
            <a:ext cx="384111" cy="328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90"/>
              </a:lnSpc>
              <a:buNone/>
            </a:pPr>
            <a:r>
              <a:rPr lang="en-US" sz="259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91</a:t>
            </a:r>
            <a:endParaRPr lang="en-US" sz="2590" dirty="0"/>
          </a:p>
        </p:txBody>
      </p:sp>
      <p:sp>
        <p:nvSpPr>
          <p:cNvPr id="14" name="Text 9"/>
          <p:cNvSpPr/>
          <p:nvPr/>
        </p:nvSpPr>
        <p:spPr>
          <a:xfrm>
            <a:off x="870168" y="1308943"/>
            <a:ext cx="106477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CASES 2023</a:t>
            </a:r>
            <a:endParaRPr lang="en-US" sz="620" dirty="0"/>
          </a:p>
        </p:txBody>
      </p:sp>
      <p:sp>
        <p:nvSpPr>
          <p:cNvPr id="15" name="Text 10"/>
          <p:cNvSpPr/>
          <p:nvPr/>
        </p:nvSpPr>
        <p:spPr>
          <a:xfrm>
            <a:off x="1090464" y="1462385"/>
            <a:ext cx="636517" cy="145703"/>
          </a:xfrm>
          <a:prstGeom prst="roundRect">
            <a:avLst>
              <a:gd name="adj" fmla="val 98495"/>
            </a:avLst>
          </a:prstGeom>
          <a:solidFill>
            <a:srgbClr val="8FA3C8">
              <a:alpha val="15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l"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Year</a:t>
            </a:r>
            <a:endParaRPr lang="en-US" sz="620" dirty="0"/>
          </a:p>
        </p:txBody>
      </p:sp>
      <p:sp>
        <p:nvSpPr>
          <p:cNvPr id="16" name="Text 11"/>
          <p:cNvSpPr/>
          <p:nvPr/>
        </p:nvSpPr>
        <p:spPr>
          <a:xfrm>
            <a:off x="2504033" y="827038"/>
            <a:ext cx="2060972" cy="890885"/>
          </a:xfrm>
          <a:prstGeom prst="roundRect">
            <a:avLst>
              <a:gd name="adj" fmla="val 9694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3351609" y="950863"/>
            <a:ext cx="384111" cy="328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90"/>
              </a:lnSpc>
              <a:buNone/>
            </a:pPr>
            <a:r>
              <a:rPr lang="en-US" sz="259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91</a:t>
            </a:r>
            <a:endParaRPr lang="en-US" sz="2590" dirty="0"/>
          </a:p>
        </p:txBody>
      </p:sp>
      <p:sp>
        <p:nvSpPr>
          <p:cNvPr id="18" name="Text 13"/>
          <p:cNvSpPr/>
          <p:nvPr/>
        </p:nvSpPr>
        <p:spPr>
          <a:xfrm>
            <a:off x="3002131" y="1308943"/>
            <a:ext cx="106477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CASES 2024</a:t>
            </a:r>
            <a:endParaRPr lang="en-US" sz="620" dirty="0"/>
          </a:p>
        </p:txBody>
      </p:sp>
      <p:sp>
        <p:nvSpPr>
          <p:cNvPr id="19" name="Text 14"/>
          <p:cNvSpPr/>
          <p:nvPr/>
        </p:nvSpPr>
        <p:spPr>
          <a:xfrm>
            <a:off x="3309193" y="1462385"/>
            <a:ext cx="459665" cy="145703"/>
          </a:xfrm>
          <a:prstGeom prst="roundRect">
            <a:avLst>
              <a:gd name="adj" fmla="val 98495"/>
            </a:avLst>
          </a:prstGeom>
          <a:solidFill>
            <a:srgbClr val="8FA3C8">
              <a:alpha val="15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l"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Stable</a:t>
            </a:r>
            <a:endParaRPr lang="en-US" sz="620" dirty="0"/>
          </a:p>
        </p:txBody>
      </p:sp>
      <p:sp>
        <p:nvSpPr>
          <p:cNvPr id="20" name="Text 15"/>
          <p:cNvSpPr/>
          <p:nvPr/>
        </p:nvSpPr>
        <p:spPr>
          <a:xfrm>
            <a:off x="4635996" y="827038"/>
            <a:ext cx="2060972" cy="890885"/>
          </a:xfrm>
          <a:prstGeom prst="roundRect">
            <a:avLst>
              <a:gd name="adj" fmla="val 9694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5483572" y="950863"/>
            <a:ext cx="384111" cy="328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90"/>
              </a:lnSpc>
              <a:buNone/>
            </a:pPr>
            <a:r>
              <a:rPr lang="en-US" sz="259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99</a:t>
            </a:r>
            <a:endParaRPr lang="en-US" sz="2590" dirty="0"/>
          </a:p>
        </p:txBody>
      </p:sp>
      <p:sp>
        <p:nvSpPr>
          <p:cNvPr id="22" name="Text 17"/>
          <p:cNvSpPr/>
          <p:nvPr/>
        </p:nvSpPr>
        <p:spPr>
          <a:xfrm>
            <a:off x="5134094" y="1308943"/>
            <a:ext cx="106477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CASES 2025</a:t>
            </a:r>
            <a:endParaRPr lang="en-US" sz="620" dirty="0"/>
          </a:p>
        </p:txBody>
      </p:sp>
      <p:sp>
        <p:nvSpPr>
          <p:cNvPr id="23" name="Text 18"/>
          <p:cNvSpPr/>
          <p:nvPr/>
        </p:nvSpPr>
        <p:spPr>
          <a:xfrm>
            <a:off x="5446961" y="1462385"/>
            <a:ext cx="447824" cy="145703"/>
          </a:xfrm>
          <a:prstGeom prst="roundRect">
            <a:avLst>
              <a:gd name="adj" fmla="val 98495"/>
            </a:avLst>
          </a:prstGeom>
          <a:solidFill>
            <a:srgbClr val="C9A84C">
              <a:alpha val="20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l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+8.8%</a:t>
            </a:r>
            <a:endParaRPr lang="en-US" sz="620" dirty="0"/>
          </a:p>
        </p:txBody>
      </p:sp>
      <p:sp>
        <p:nvSpPr>
          <p:cNvPr id="24" name="Text 19"/>
          <p:cNvSpPr/>
          <p:nvPr/>
        </p:nvSpPr>
        <p:spPr>
          <a:xfrm>
            <a:off x="6767959" y="827038"/>
            <a:ext cx="2061121" cy="890885"/>
          </a:xfrm>
          <a:prstGeom prst="roundRect">
            <a:avLst>
              <a:gd name="adj" fmla="val 9694"/>
            </a:avLst>
          </a:prstGeom>
          <a:gradFill rotWithShape="1">
            <a:gsLst>
              <a:gs pos="0">
                <a:srgbClr val="1A2E50"/>
              </a:gs>
              <a:gs pos="100000">
                <a:srgbClr val="132040"/>
              </a:gs>
            </a:gsLst>
            <a:lin ang="2700000" scaled="1"/>
          </a:gra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0"/>
          <p:cNvSpPr/>
          <p:nvPr/>
        </p:nvSpPr>
        <p:spPr>
          <a:xfrm>
            <a:off x="7500789" y="936873"/>
            <a:ext cx="625078" cy="356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10"/>
              </a:lnSpc>
              <a:buNone/>
            </a:pPr>
            <a:r>
              <a:rPr lang="en-US" sz="281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281</a:t>
            </a:r>
            <a:endParaRPr lang="en-US" sz="2810" dirty="0"/>
          </a:p>
        </p:txBody>
      </p:sp>
      <p:sp>
        <p:nvSpPr>
          <p:cNvPr id="26" name="Text 21"/>
          <p:cNvSpPr/>
          <p:nvPr/>
        </p:nvSpPr>
        <p:spPr>
          <a:xfrm>
            <a:off x="7071732" y="1322933"/>
            <a:ext cx="145342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THREE-YEAR TOTAL ASSAULT</a:t>
            </a:r>
            <a:endParaRPr lang="en-US" sz="620" dirty="0"/>
          </a:p>
        </p:txBody>
      </p:sp>
      <p:sp>
        <p:nvSpPr>
          <p:cNvPr id="27" name="Text 22"/>
          <p:cNvSpPr/>
          <p:nvPr/>
        </p:nvSpPr>
        <p:spPr>
          <a:xfrm>
            <a:off x="7522815" y="1476375"/>
            <a:ext cx="562436" cy="145703"/>
          </a:xfrm>
          <a:prstGeom prst="roundRect">
            <a:avLst>
              <a:gd name="adj" fmla="val 98495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57150" tIns="13970" rIns="57150" bIns="13970" rtlCol="0" anchor="t"/>
          <a:lstStyle/>
          <a:p>
            <a:pPr marL="0" indent="0" algn="l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– 2025</a:t>
            </a:r>
            <a:endParaRPr lang="en-US" sz="620" dirty="0"/>
          </a:p>
        </p:txBody>
      </p:sp>
      <p:sp>
        <p:nvSpPr>
          <p:cNvPr id="28" name="Text 23"/>
          <p:cNvSpPr/>
          <p:nvPr/>
        </p:nvSpPr>
        <p:spPr>
          <a:xfrm>
            <a:off x="372070" y="1818233"/>
            <a:ext cx="4192935" cy="3167807"/>
          </a:xfrm>
          <a:prstGeom prst="roundRect">
            <a:avLst>
              <a:gd name="adj" fmla="val 2245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589806" y="1914079"/>
            <a:ext cx="1094408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53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CHARGE TYPES</a:t>
            </a:r>
            <a:endParaRPr lang="en-US" sz="530" dirty="0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7982" y="1898163"/>
            <a:ext cx="132588" cy="13258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481905" y="2044154"/>
            <a:ext cx="2534835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l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</a:t>
            </a:r>
            <a:endParaRPr lang="en-US" sz="560" dirty="0"/>
          </a:p>
        </p:txBody>
      </p:sp>
      <p:sp>
        <p:nvSpPr>
          <p:cNvPr id="32" name="Text 26"/>
          <p:cNvSpPr/>
          <p:nvPr/>
        </p:nvSpPr>
        <p:spPr>
          <a:xfrm>
            <a:off x="2957120" y="2044154"/>
            <a:ext cx="505813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33" name="Text 27"/>
          <p:cNvSpPr/>
          <p:nvPr/>
        </p:nvSpPr>
        <p:spPr>
          <a:xfrm>
            <a:off x="3453015" y="2044154"/>
            <a:ext cx="505813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34" name="Text 28"/>
          <p:cNvSpPr/>
          <p:nvPr/>
        </p:nvSpPr>
        <p:spPr>
          <a:xfrm>
            <a:off x="3948901" y="2044154"/>
            <a:ext cx="506269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35" name="Text 29"/>
          <p:cNvSpPr/>
          <p:nvPr/>
        </p:nvSpPr>
        <p:spPr>
          <a:xfrm>
            <a:off x="481905" y="2200721"/>
            <a:ext cx="2534835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Assault</a:t>
            </a:r>
            <a:endParaRPr lang="en-US" sz="700" dirty="0"/>
          </a:p>
        </p:txBody>
      </p:sp>
      <p:sp>
        <p:nvSpPr>
          <p:cNvPr id="36" name="Text 30"/>
          <p:cNvSpPr/>
          <p:nvPr/>
        </p:nvSpPr>
        <p:spPr>
          <a:xfrm>
            <a:off x="481905" y="2366814"/>
            <a:ext cx="24851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1"/>
          <p:cNvSpPr/>
          <p:nvPr/>
        </p:nvSpPr>
        <p:spPr>
          <a:xfrm>
            <a:off x="2957120" y="2200721"/>
            <a:ext cx="505813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700" dirty="0"/>
          </a:p>
        </p:txBody>
      </p:sp>
      <p:sp>
        <p:nvSpPr>
          <p:cNvPr id="38" name="Text 32"/>
          <p:cNvSpPr/>
          <p:nvPr/>
        </p:nvSpPr>
        <p:spPr>
          <a:xfrm>
            <a:off x="2967038" y="2366814"/>
            <a:ext cx="49589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3"/>
          <p:cNvSpPr/>
          <p:nvPr/>
        </p:nvSpPr>
        <p:spPr>
          <a:xfrm>
            <a:off x="3453015" y="2200721"/>
            <a:ext cx="505813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700" dirty="0"/>
          </a:p>
        </p:txBody>
      </p:sp>
      <p:sp>
        <p:nvSpPr>
          <p:cNvPr id="40" name="Text 34"/>
          <p:cNvSpPr/>
          <p:nvPr/>
        </p:nvSpPr>
        <p:spPr>
          <a:xfrm>
            <a:off x="3462933" y="2366814"/>
            <a:ext cx="49589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5"/>
          <p:cNvSpPr/>
          <p:nvPr/>
        </p:nvSpPr>
        <p:spPr>
          <a:xfrm>
            <a:off x="3948901" y="2200721"/>
            <a:ext cx="506269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700" dirty="0"/>
          </a:p>
        </p:txBody>
      </p:sp>
      <p:sp>
        <p:nvSpPr>
          <p:cNvPr id="42" name="Text 36"/>
          <p:cNvSpPr/>
          <p:nvPr/>
        </p:nvSpPr>
        <p:spPr>
          <a:xfrm>
            <a:off x="3958828" y="2366814"/>
            <a:ext cx="49634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7"/>
          <p:cNvSpPr/>
          <p:nvPr/>
        </p:nvSpPr>
        <p:spPr>
          <a:xfrm>
            <a:off x="481905" y="2376339"/>
            <a:ext cx="2534835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Endangerment</a:t>
            </a:r>
            <a:endParaRPr lang="en-US" sz="700" dirty="0"/>
          </a:p>
        </p:txBody>
      </p:sp>
      <p:sp>
        <p:nvSpPr>
          <p:cNvPr id="44" name="Text 38"/>
          <p:cNvSpPr/>
          <p:nvPr/>
        </p:nvSpPr>
        <p:spPr>
          <a:xfrm>
            <a:off x="481905" y="2542431"/>
            <a:ext cx="24851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9"/>
          <p:cNvSpPr/>
          <p:nvPr/>
        </p:nvSpPr>
        <p:spPr>
          <a:xfrm>
            <a:off x="2957120" y="2376339"/>
            <a:ext cx="505813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700" dirty="0"/>
          </a:p>
        </p:txBody>
      </p:sp>
      <p:sp>
        <p:nvSpPr>
          <p:cNvPr id="46" name="Text 40"/>
          <p:cNvSpPr/>
          <p:nvPr/>
        </p:nvSpPr>
        <p:spPr>
          <a:xfrm>
            <a:off x="2967038" y="2542431"/>
            <a:ext cx="49589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41"/>
          <p:cNvSpPr/>
          <p:nvPr/>
        </p:nvSpPr>
        <p:spPr>
          <a:xfrm>
            <a:off x="3453015" y="2376339"/>
            <a:ext cx="505813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700" dirty="0"/>
          </a:p>
        </p:txBody>
      </p:sp>
      <p:sp>
        <p:nvSpPr>
          <p:cNvPr id="48" name="Text 42"/>
          <p:cNvSpPr/>
          <p:nvPr/>
        </p:nvSpPr>
        <p:spPr>
          <a:xfrm>
            <a:off x="3462933" y="2542431"/>
            <a:ext cx="49589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3"/>
          <p:cNvSpPr/>
          <p:nvPr/>
        </p:nvSpPr>
        <p:spPr>
          <a:xfrm>
            <a:off x="3948901" y="2376339"/>
            <a:ext cx="506269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700" dirty="0"/>
          </a:p>
        </p:txBody>
      </p:sp>
      <p:sp>
        <p:nvSpPr>
          <p:cNvPr id="50" name="Text 44"/>
          <p:cNvSpPr/>
          <p:nvPr/>
        </p:nvSpPr>
        <p:spPr>
          <a:xfrm>
            <a:off x="3958828" y="2542431"/>
            <a:ext cx="49634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5"/>
          <p:cNvSpPr/>
          <p:nvPr/>
        </p:nvSpPr>
        <p:spPr>
          <a:xfrm>
            <a:off x="481905" y="2551956"/>
            <a:ext cx="2534835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(Simple)</a:t>
            </a:r>
            <a:endParaRPr lang="en-US" sz="700" dirty="0"/>
          </a:p>
        </p:txBody>
      </p:sp>
      <p:sp>
        <p:nvSpPr>
          <p:cNvPr id="52" name="Text 46"/>
          <p:cNvSpPr/>
          <p:nvPr/>
        </p:nvSpPr>
        <p:spPr>
          <a:xfrm>
            <a:off x="481905" y="2718048"/>
            <a:ext cx="24851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7"/>
          <p:cNvSpPr/>
          <p:nvPr/>
        </p:nvSpPr>
        <p:spPr>
          <a:xfrm>
            <a:off x="2957120" y="2551956"/>
            <a:ext cx="505813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700" dirty="0"/>
          </a:p>
        </p:txBody>
      </p:sp>
      <p:sp>
        <p:nvSpPr>
          <p:cNvPr id="54" name="Text 48"/>
          <p:cNvSpPr/>
          <p:nvPr/>
        </p:nvSpPr>
        <p:spPr>
          <a:xfrm>
            <a:off x="2967038" y="2718048"/>
            <a:ext cx="49589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9"/>
          <p:cNvSpPr/>
          <p:nvPr/>
        </p:nvSpPr>
        <p:spPr>
          <a:xfrm>
            <a:off x="3453015" y="2551956"/>
            <a:ext cx="505813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700" dirty="0"/>
          </a:p>
        </p:txBody>
      </p:sp>
      <p:sp>
        <p:nvSpPr>
          <p:cNvPr id="56" name="Text 50"/>
          <p:cNvSpPr/>
          <p:nvPr/>
        </p:nvSpPr>
        <p:spPr>
          <a:xfrm>
            <a:off x="3462933" y="2718048"/>
            <a:ext cx="49589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51"/>
          <p:cNvSpPr/>
          <p:nvPr/>
        </p:nvSpPr>
        <p:spPr>
          <a:xfrm>
            <a:off x="3948901" y="2551956"/>
            <a:ext cx="506269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00" dirty="0"/>
          </a:p>
        </p:txBody>
      </p:sp>
      <p:sp>
        <p:nvSpPr>
          <p:cNvPr id="58" name="Text 52"/>
          <p:cNvSpPr/>
          <p:nvPr/>
        </p:nvSpPr>
        <p:spPr>
          <a:xfrm>
            <a:off x="3958828" y="2718048"/>
            <a:ext cx="49634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3"/>
          <p:cNvSpPr/>
          <p:nvPr/>
        </p:nvSpPr>
        <p:spPr>
          <a:xfrm>
            <a:off x="481905" y="2727573"/>
            <a:ext cx="2534835" cy="166092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 Aslt — Deadly Weapon </a:t>
            </a:r>
            <a:r>
              <a:rPr lang="en-US" sz="510" b="1" dirty="0">
                <a:solidFill>
                  <a:srgbClr val="C9A84C"/>
                </a:solidFill>
                <a:highlight>
                  <a:srgbClr val="C9A84C">
                    <a:alpha val="25000"/>
                  </a:srgbClr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RISING</a:t>
            </a:r>
            <a:endParaRPr lang="en-US" sz="700" dirty="0"/>
          </a:p>
        </p:txBody>
      </p:sp>
      <p:sp>
        <p:nvSpPr>
          <p:cNvPr id="60" name="Text 54"/>
          <p:cNvSpPr/>
          <p:nvPr/>
        </p:nvSpPr>
        <p:spPr>
          <a:xfrm>
            <a:off x="2957120" y="2727573"/>
            <a:ext cx="505813" cy="166092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61" name="Text 55"/>
          <p:cNvSpPr/>
          <p:nvPr/>
        </p:nvSpPr>
        <p:spPr>
          <a:xfrm>
            <a:off x="3453015" y="2727573"/>
            <a:ext cx="505813" cy="166092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62" name="Text 56"/>
          <p:cNvSpPr/>
          <p:nvPr/>
        </p:nvSpPr>
        <p:spPr>
          <a:xfrm>
            <a:off x="3948901" y="2727573"/>
            <a:ext cx="506269" cy="166092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E0A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00" dirty="0"/>
          </a:p>
        </p:txBody>
      </p:sp>
      <p:sp>
        <p:nvSpPr>
          <p:cNvPr id="63" name="Text 57"/>
          <p:cNvSpPr/>
          <p:nvPr/>
        </p:nvSpPr>
        <p:spPr>
          <a:xfrm>
            <a:off x="481905" y="2964656"/>
            <a:ext cx="3973264" cy="9525"/>
          </a:xfrm>
          <a:prstGeom prst="rect">
            <a:avLst/>
          </a:prstGeom>
          <a:solidFill>
            <a:srgbClr val="8FA3C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8"/>
          <p:cNvSpPr/>
          <p:nvPr/>
        </p:nvSpPr>
        <p:spPr>
          <a:xfrm>
            <a:off x="481905" y="3031331"/>
            <a:ext cx="437059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kern="0" spc="4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ASSAULT VOLUME</a:t>
            </a:r>
            <a:endParaRPr lang="en-US" sz="510" dirty="0"/>
          </a:p>
        </p:txBody>
      </p:sp>
      <p:sp>
        <p:nvSpPr>
          <p:cNvPr id="65" name="Text 59"/>
          <p:cNvSpPr/>
          <p:nvPr/>
        </p:nvSpPr>
        <p:spPr>
          <a:xfrm>
            <a:off x="481905" y="3163788"/>
            <a:ext cx="23607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66" name="Text 60"/>
          <p:cNvSpPr/>
          <p:nvPr/>
        </p:nvSpPr>
        <p:spPr>
          <a:xfrm>
            <a:off x="753666" y="3187303"/>
            <a:ext cx="3472904" cy="70991"/>
          </a:xfrm>
          <a:prstGeom prst="roundRect">
            <a:avLst>
              <a:gd name="adj" fmla="val 41146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61"/>
          <p:cNvSpPr/>
          <p:nvPr/>
        </p:nvSpPr>
        <p:spPr>
          <a:xfrm>
            <a:off x="753666" y="3187303"/>
            <a:ext cx="3160216" cy="70991"/>
          </a:xfrm>
          <a:prstGeom prst="roundRect">
            <a:avLst>
              <a:gd name="adj" fmla="val 41146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62"/>
          <p:cNvSpPr/>
          <p:nvPr/>
        </p:nvSpPr>
        <p:spPr>
          <a:xfrm>
            <a:off x="4266575" y="3163788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620" dirty="0"/>
          </a:p>
        </p:txBody>
      </p:sp>
      <p:sp>
        <p:nvSpPr>
          <p:cNvPr id="69" name="Text 63"/>
          <p:cNvSpPr/>
          <p:nvPr/>
        </p:nvSpPr>
        <p:spPr>
          <a:xfrm>
            <a:off x="481905" y="3310979"/>
            <a:ext cx="23607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70" name="Text 64"/>
          <p:cNvSpPr/>
          <p:nvPr/>
        </p:nvSpPr>
        <p:spPr>
          <a:xfrm>
            <a:off x="753666" y="3334494"/>
            <a:ext cx="3472904" cy="70991"/>
          </a:xfrm>
          <a:prstGeom prst="roundRect">
            <a:avLst>
              <a:gd name="adj" fmla="val 41146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5"/>
          <p:cNvSpPr/>
          <p:nvPr/>
        </p:nvSpPr>
        <p:spPr>
          <a:xfrm>
            <a:off x="753666" y="3334494"/>
            <a:ext cx="3160216" cy="70991"/>
          </a:xfrm>
          <a:prstGeom prst="roundRect">
            <a:avLst>
              <a:gd name="adj" fmla="val 41146"/>
            </a:avLst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6"/>
          <p:cNvSpPr/>
          <p:nvPr/>
        </p:nvSpPr>
        <p:spPr>
          <a:xfrm>
            <a:off x="4266575" y="3310979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620" dirty="0"/>
          </a:p>
        </p:txBody>
      </p:sp>
      <p:sp>
        <p:nvSpPr>
          <p:cNvPr id="73" name="Text 67"/>
          <p:cNvSpPr/>
          <p:nvPr/>
        </p:nvSpPr>
        <p:spPr>
          <a:xfrm>
            <a:off x="481905" y="3458170"/>
            <a:ext cx="23607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74" name="Text 68"/>
          <p:cNvSpPr/>
          <p:nvPr/>
        </p:nvSpPr>
        <p:spPr>
          <a:xfrm>
            <a:off x="753666" y="3481685"/>
            <a:ext cx="3472904" cy="70991"/>
          </a:xfrm>
          <a:prstGeom prst="roundRect">
            <a:avLst>
              <a:gd name="adj" fmla="val 41146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9"/>
          <p:cNvSpPr/>
          <p:nvPr/>
        </p:nvSpPr>
        <p:spPr>
          <a:xfrm>
            <a:off x="753666" y="3481685"/>
            <a:ext cx="3438079" cy="70991"/>
          </a:xfrm>
          <a:prstGeom prst="roundRect">
            <a:avLst>
              <a:gd name="adj" fmla="val 4114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70"/>
          <p:cNvSpPr/>
          <p:nvPr/>
        </p:nvSpPr>
        <p:spPr>
          <a:xfrm>
            <a:off x="4266575" y="3458170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</a:t>
            </a:r>
            <a:endParaRPr lang="en-US" sz="620" dirty="0"/>
          </a:p>
        </p:txBody>
      </p:sp>
      <p:sp>
        <p:nvSpPr>
          <p:cNvPr id="77" name="Text 71"/>
          <p:cNvSpPr/>
          <p:nvPr/>
        </p:nvSpPr>
        <p:spPr>
          <a:xfrm>
            <a:off x="4635996" y="1818233"/>
            <a:ext cx="4193084" cy="2697361"/>
          </a:xfrm>
          <a:prstGeom prst="roundRect">
            <a:avLst>
              <a:gd name="adj" fmla="val 2637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2"/>
          <p:cNvSpPr/>
          <p:nvPr/>
        </p:nvSpPr>
        <p:spPr>
          <a:xfrm>
            <a:off x="4853732" y="1914079"/>
            <a:ext cx="1815227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53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VIOLENT CRIME CATEGORIES</a:t>
            </a:r>
            <a:endParaRPr lang="en-US" sz="530" dirty="0"/>
          </a:p>
        </p:txBody>
      </p:sp>
      <p:pic>
        <p:nvPicPr>
          <p:cNvPr id="79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11907" y="1898163"/>
            <a:ext cx="132588" cy="132588"/>
          </a:xfrm>
          <a:prstGeom prst="rect">
            <a:avLst/>
          </a:prstGeom>
        </p:spPr>
      </p:pic>
      <p:sp>
        <p:nvSpPr>
          <p:cNvPr id="80" name="Text 73"/>
          <p:cNvSpPr/>
          <p:nvPr/>
        </p:nvSpPr>
        <p:spPr>
          <a:xfrm>
            <a:off x="4745831" y="2044154"/>
            <a:ext cx="1806476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l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</a:t>
            </a:r>
            <a:endParaRPr lang="en-US" sz="560" dirty="0"/>
          </a:p>
        </p:txBody>
      </p:sp>
      <p:sp>
        <p:nvSpPr>
          <p:cNvPr id="81" name="Text 74"/>
          <p:cNvSpPr/>
          <p:nvPr/>
        </p:nvSpPr>
        <p:spPr>
          <a:xfrm>
            <a:off x="6507441" y="2044154"/>
            <a:ext cx="481676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82" name="Text 75"/>
          <p:cNvSpPr/>
          <p:nvPr/>
        </p:nvSpPr>
        <p:spPr>
          <a:xfrm>
            <a:off x="6979673" y="2044154"/>
            <a:ext cx="481676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83" name="Text 76"/>
          <p:cNvSpPr/>
          <p:nvPr/>
        </p:nvSpPr>
        <p:spPr>
          <a:xfrm>
            <a:off x="7451905" y="2044154"/>
            <a:ext cx="481676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84" name="Text 77"/>
          <p:cNvSpPr/>
          <p:nvPr/>
        </p:nvSpPr>
        <p:spPr>
          <a:xfrm>
            <a:off x="7917868" y="2044154"/>
            <a:ext cx="801377" cy="164396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kern="0" spc="5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560" dirty="0"/>
          </a:p>
        </p:txBody>
      </p:sp>
      <p:sp>
        <p:nvSpPr>
          <p:cNvPr id="85" name="Text 78"/>
          <p:cNvSpPr/>
          <p:nvPr/>
        </p:nvSpPr>
        <p:spPr>
          <a:xfrm>
            <a:off x="4745831" y="2200721"/>
            <a:ext cx="1806476" cy="175617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179040" tIns="35560" rIns="71120" bIns="35560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&amp; Explosives</a:t>
            </a:r>
            <a:endParaRPr lang="en-US" sz="700" dirty="0"/>
          </a:p>
        </p:txBody>
      </p:sp>
      <p:sp>
        <p:nvSpPr>
          <p:cNvPr id="86" name="Text 79"/>
          <p:cNvSpPr/>
          <p:nvPr/>
        </p:nvSpPr>
        <p:spPr>
          <a:xfrm>
            <a:off x="4745831" y="2366814"/>
            <a:ext cx="177105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7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82898" y="2217399"/>
            <a:ext cx="132588" cy="132588"/>
          </a:xfrm>
          <a:prstGeom prst="rect">
            <a:avLst/>
          </a:prstGeom>
        </p:spPr>
      </p:pic>
      <p:sp>
        <p:nvSpPr>
          <p:cNvPr id="88" name="Text 80"/>
          <p:cNvSpPr/>
          <p:nvPr/>
        </p:nvSpPr>
        <p:spPr>
          <a:xfrm>
            <a:off x="6507441" y="2200721"/>
            <a:ext cx="481676" cy="175617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700" dirty="0"/>
          </a:p>
        </p:txBody>
      </p:sp>
      <p:sp>
        <p:nvSpPr>
          <p:cNvPr id="89" name="Text 81"/>
          <p:cNvSpPr/>
          <p:nvPr/>
        </p:nvSpPr>
        <p:spPr>
          <a:xfrm>
            <a:off x="6516886" y="2366814"/>
            <a:ext cx="4722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0" name="Text 82"/>
          <p:cNvSpPr/>
          <p:nvPr/>
        </p:nvSpPr>
        <p:spPr>
          <a:xfrm>
            <a:off x="6979673" y="2200721"/>
            <a:ext cx="481676" cy="175617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700" dirty="0"/>
          </a:p>
        </p:txBody>
      </p:sp>
      <p:sp>
        <p:nvSpPr>
          <p:cNvPr id="91" name="Text 83"/>
          <p:cNvSpPr/>
          <p:nvPr/>
        </p:nvSpPr>
        <p:spPr>
          <a:xfrm>
            <a:off x="6989118" y="2366814"/>
            <a:ext cx="4722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2" name="Text 84"/>
          <p:cNvSpPr/>
          <p:nvPr/>
        </p:nvSpPr>
        <p:spPr>
          <a:xfrm>
            <a:off x="7451905" y="2200721"/>
            <a:ext cx="481676" cy="175617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E0A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700" dirty="0"/>
          </a:p>
        </p:txBody>
      </p:sp>
      <p:sp>
        <p:nvSpPr>
          <p:cNvPr id="93" name="Text 85"/>
          <p:cNvSpPr/>
          <p:nvPr/>
        </p:nvSpPr>
        <p:spPr>
          <a:xfrm>
            <a:off x="7461349" y="2366814"/>
            <a:ext cx="4722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4" name="Text 86"/>
          <p:cNvSpPr/>
          <p:nvPr/>
        </p:nvSpPr>
        <p:spPr>
          <a:xfrm>
            <a:off x="7933581" y="2200721"/>
            <a:ext cx="785664" cy="175617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87"/>
          <p:cNvSpPr/>
          <p:nvPr/>
        </p:nvSpPr>
        <p:spPr>
          <a:xfrm>
            <a:off x="7933581" y="2366814"/>
            <a:ext cx="785664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88"/>
          <p:cNvSpPr/>
          <p:nvPr/>
        </p:nvSpPr>
        <p:spPr>
          <a:xfrm>
            <a:off x="4745831" y="2376339"/>
            <a:ext cx="1806476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l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Robbery</a:t>
            </a:r>
            <a:endParaRPr lang="en-US" sz="700" dirty="0"/>
          </a:p>
        </p:txBody>
      </p:sp>
      <p:sp>
        <p:nvSpPr>
          <p:cNvPr id="97" name="Text 89"/>
          <p:cNvSpPr/>
          <p:nvPr/>
        </p:nvSpPr>
        <p:spPr>
          <a:xfrm>
            <a:off x="4745831" y="2542431"/>
            <a:ext cx="177105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90"/>
          <p:cNvSpPr/>
          <p:nvPr/>
        </p:nvSpPr>
        <p:spPr>
          <a:xfrm>
            <a:off x="6507441" y="2376339"/>
            <a:ext cx="481676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00" dirty="0"/>
          </a:p>
        </p:txBody>
      </p:sp>
      <p:sp>
        <p:nvSpPr>
          <p:cNvPr id="99" name="Text 91"/>
          <p:cNvSpPr/>
          <p:nvPr/>
        </p:nvSpPr>
        <p:spPr>
          <a:xfrm>
            <a:off x="6516886" y="2542431"/>
            <a:ext cx="4722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0" name="Text 92"/>
          <p:cNvSpPr/>
          <p:nvPr/>
        </p:nvSpPr>
        <p:spPr>
          <a:xfrm>
            <a:off x="6979673" y="2376339"/>
            <a:ext cx="481676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5A7A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00" dirty="0"/>
          </a:p>
        </p:txBody>
      </p:sp>
      <p:sp>
        <p:nvSpPr>
          <p:cNvPr id="101" name="Text 93"/>
          <p:cNvSpPr/>
          <p:nvPr/>
        </p:nvSpPr>
        <p:spPr>
          <a:xfrm>
            <a:off x="6989118" y="2542431"/>
            <a:ext cx="4722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2" name="Text 94"/>
          <p:cNvSpPr/>
          <p:nvPr/>
        </p:nvSpPr>
        <p:spPr>
          <a:xfrm>
            <a:off x="7451905" y="2376339"/>
            <a:ext cx="481676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00" dirty="0"/>
          </a:p>
        </p:txBody>
      </p:sp>
      <p:sp>
        <p:nvSpPr>
          <p:cNvPr id="103" name="Text 95"/>
          <p:cNvSpPr/>
          <p:nvPr/>
        </p:nvSpPr>
        <p:spPr>
          <a:xfrm>
            <a:off x="7461349" y="2542431"/>
            <a:ext cx="472232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4" name="Text 96"/>
          <p:cNvSpPr/>
          <p:nvPr/>
        </p:nvSpPr>
        <p:spPr>
          <a:xfrm>
            <a:off x="7917868" y="2376339"/>
            <a:ext cx="801377" cy="175617"/>
          </a:xfrm>
          <a:prstGeom prst="rect">
            <a:avLst/>
          </a:prstGeom>
          <a:noFill/>
          <a:ln/>
        </p:spPr>
        <p:txBody>
          <a:bodyPr wrap="none" lIns="71120" tIns="35560" rIns="71120" bIns="35560" rtlCol="0" anchor="t"/>
          <a:lstStyle/>
          <a:p>
            <a:pPr marL="0" indent="0" algn="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Volatile</a:t>
            </a:r>
            <a:endParaRPr lang="en-US" sz="560" dirty="0"/>
          </a:p>
        </p:txBody>
      </p:sp>
      <p:sp>
        <p:nvSpPr>
          <p:cNvPr id="105" name="Text 97"/>
          <p:cNvSpPr/>
          <p:nvPr/>
        </p:nvSpPr>
        <p:spPr>
          <a:xfrm>
            <a:off x="7933581" y="2542431"/>
            <a:ext cx="785664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6" name="Text 98"/>
          <p:cNvSpPr/>
          <p:nvPr/>
        </p:nvSpPr>
        <p:spPr>
          <a:xfrm>
            <a:off x="4745831" y="2551956"/>
            <a:ext cx="1806476" cy="174397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l">
              <a:lnSpc>
                <a:spcPts val="70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Homicide</a:t>
            </a:r>
            <a:endParaRPr lang="en-US" sz="700" dirty="0"/>
          </a:p>
        </p:txBody>
      </p:sp>
      <p:sp>
        <p:nvSpPr>
          <p:cNvPr id="107" name="Text 99"/>
          <p:cNvSpPr/>
          <p:nvPr/>
        </p:nvSpPr>
        <p:spPr>
          <a:xfrm>
            <a:off x="6507441" y="2551956"/>
            <a:ext cx="481676" cy="174397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70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00" dirty="0"/>
          </a:p>
        </p:txBody>
      </p:sp>
      <p:sp>
        <p:nvSpPr>
          <p:cNvPr id="108" name="Text 100"/>
          <p:cNvSpPr/>
          <p:nvPr/>
        </p:nvSpPr>
        <p:spPr>
          <a:xfrm>
            <a:off x="6979673" y="2551956"/>
            <a:ext cx="481676" cy="174397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700"/>
              </a:lnSpc>
              <a:buNone/>
            </a:pP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109" name="Text 101"/>
          <p:cNvSpPr/>
          <p:nvPr/>
        </p:nvSpPr>
        <p:spPr>
          <a:xfrm>
            <a:off x="7451905" y="2551956"/>
            <a:ext cx="481676" cy="174397"/>
          </a:xfrm>
          <a:prstGeom prst="rect">
            <a:avLst/>
          </a:prstGeom>
          <a:noFill/>
          <a:ln/>
        </p:spPr>
        <p:txBody>
          <a:bodyPr wrap="square" lIns="71120" tIns="35560" rIns="71120" bIns="35560" rtlCol="0" anchor="t"/>
          <a:lstStyle/>
          <a:p>
            <a:pPr marL="0" indent="0" algn="r">
              <a:lnSpc>
                <a:spcPts val="700"/>
              </a:lnSpc>
              <a:buNone/>
            </a:pPr>
            <a:r>
              <a:rPr lang="en-US" sz="700" b="1" dirty="0">
                <a:solidFill>
                  <a:srgbClr val="4A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110" name="Text 102"/>
          <p:cNvSpPr/>
          <p:nvPr/>
        </p:nvSpPr>
        <p:spPr>
          <a:xfrm>
            <a:off x="4745831" y="2775198"/>
            <a:ext cx="3973413" cy="9525"/>
          </a:xfrm>
          <a:prstGeom prst="rect">
            <a:avLst/>
          </a:prstGeom>
          <a:solidFill>
            <a:srgbClr val="8FA3C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1" name="Text 103"/>
          <p:cNvSpPr/>
          <p:nvPr/>
        </p:nvSpPr>
        <p:spPr>
          <a:xfrm>
            <a:off x="4745831" y="2872085"/>
            <a:ext cx="699373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kern="0" spc="4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CASES</a:t>
            </a:r>
            <a:endParaRPr lang="en-US" sz="510" dirty="0"/>
          </a:p>
        </p:txBody>
      </p:sp>
      <p:sp>
        <p:nvSpPr>
          <p:cNvPr id="112" name="Text 104"/>
          <p:cNvSpPr/>
          <p:nvPr/>
        </p:nvSpPr>
        <p:spPr>
          <a:xfrm>
            <a:off x="5452616" y="2910334"/>
            <a:ext cx="114300" cy="88999"/>
          </a:xfrm>
          <a:prstGeom prst="roundRect">
            <a:avLst>
              <a:gd name="adj" fmla="val 15697"/>
            </a:avLst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3" name="Text 105"/>
          <p:cNvSpPr/>
          <p:nvPr/>
        </p:nvSpPr>
        <p:spPr>
          <a:xfrm>
            <a:off x="5596086" y="2862411"/>
            <a:ext cx="114300" cy="136922"/>
          </a:xfrm>
          <a:prstGeom prst="roundRect">
            <a:avLst>
              <a:gd name="adj" fmla="val 12222"/>
            </a:avLst>
          </a:prstGeom>
          <a:solidFill>
            <a:srgbClr val="C9A84C">
              <a:alpha val="6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4" name="Text 106"/>
          <p:cNvSpPr/>
          <p:nvPr/>
        </p:nvSpPr>
        <p:spPr>
          <a:xfrm>
            <a:off x="5739557" y="2841873"/>
            <a:ext cx="114300" cy="157460"/>
          </a:xfrm>
          <a:prstGeom prst="roundRect">
            <a:avLst>
              <a:gd name="adj" fmla="val 12222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5" name="Text 107"/>
          <p:cNvSpPr/>
          <p:nvPr/>
        </p:nvSpPr>
        <p:spPr>
          <a:xfrm>
            <a:off x="5924848" y="2867174"/>
            <a:ext cx="8693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560" dirty="0"/>
          </a:p>
        </p:txBody>
      </p:sp>
      <p:sp>
        <p:nvSpPr>
          <p:cNvPr id="116" name="Text 108"/>
          <p:cNvSpPr/>
          <p:nvPr/>
        </p:nvSpPr>
        <p:spPr>
          <a:xfrm>
            <a:off x="6047036" y="2867174"/>
            <a:ext cx="7809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560" dirty="0"/>
          </a:p>
        </p:txBody>
      </p:sp>
      <p:sp>
        <p:nvSpPr>
          <p:cNvPr id="117" name="Text 109"/>
          <p:cNvSpPr/>
          <p:nvPr/>
        </p:nvSpPr>
        <p:spPr>
          <a:xfrm>
            <a:off x="6161187" y="2867174"/>
            <a:ext cx="8693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560" dirty="0"/>
          </a:p>
        </p:txBody>
      </p:sp>
      <p:sp>
        <p:nvSpPr>
          <p:cNvPr id="118" name="Text 110"/>
          <p:cNvSpPr/>
          <p:nvPr/>
        </p:nvSpPr>
        <p:spPr>
          <a:xfrm>
            <a:off x="6283375" y="2867174"/>
            <a:ext cx="7809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560" dirty="0"/>
          </a:p>
        </p:txBody>
      </p:sp>
      <p:sp>
        <p:nvSpPr>
          <p:cNvPr id="119" name="Text 111"/>
          <p:cNvSpPr/>
          <p:nvPr/>
        </p:nvSpPr>
        <p:spPr>
          <a:xfrm>
            <a:off x="6397526" y="2867174"/>
            <a:ext cx="8693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560" dirty="0"/>
          </a:p>
        </p:txBody>
      </p:sp>
      <p:sp>
        <p:nvSpPr>
          <p:cNvPr id="120" name="Text 112"/>
          <p:cNvSpPr/>
          <p:nvPr/>
        </p:nvSpPr>
        <p:spPr>
          <a:xfrm>
            <a:off x="4635996" y="4586585"/>
            <a:ext cx="4193084" cy="399455"/>
          </a:xfrm>
          <a:prstGeom prst="rect">
            <a:avLst/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6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1" name="Text 113"/>
          <p:cNvSpPr/>
          <p:nvPr/>
        </p:nvSpPr>
        <p:spPr>
          <a:xfrm>
            <a:off x="4635996" y="4586585"/>
            <a:ext cx="28575" cy="399455"/>
          </a:xfrm>
          <a:prstGeom prst="rect">
            <a:avLst/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2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71587" y="4719944"/>
            <a:ext cx="132588" cy="132588"/>
          </a:xfrm>
          <a:prstGeom prst="rect">
            <a:avLst/>
          </a:prstGeom>
        </p:spPr>
      </p:pic>
      <p:sp>
        <p:nvSpPr>
          <p:cNvPr id="123" name="Text 114"/>
          <p:cNvSpPr/>
          <p:nvPr/>
        </p:nvSpPr>
        <p:spPr>
          <a:xfrm>
            <a:off x="4983212" y="4657576"/>
            <a:ext cx="3806199" cy="270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Weapons &amp; Explosives cases grew 77% over three years (13 → 23)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trend requiring close monitoring and targeted enforcement resources.</a:t>
            </a:r>
            <a:endParaRPr lang="en-US" sz="700" dirty="0"/>
          </a:p>
        </p:txBody>
      </p:sp>
      <p:sp>
        <p:nvSpPr>
          <p:cNvPr id="124" name="Text 115"/>
          <p:cNvSpPr/>
          <p:nvPr/>
        </p:nvSpPr>
        <p:spPr>
          <a:xfrm>
            <a:off x="381595" y="836563"/>
            <a:ext cx="2041922" cy="21580"/>
          </a:xfrm>
          <a:custGeom>
            <a:avLst/>
            <a:gdLst/>
            <a:ahLst/>
            <a:cxnLst/>
            <a:rect l="l" t="t" r="r" b="b"/>
            <a:pathLst>
              <a:path w="2041922" h="21580">
                <a:moveTo>
                  <a:pt x="86360" y="0"/>
                </a:moveTo>
                <a:lnTo>
                  <a:pt x="1955562" y="0"/>
                </a:lnTo>
                <a:lnTo>
                  <a:pt x="1976978" y="2698"/>
                </a:lnTo>
                <a:lnTo>
                  <a:pt x="1985607" y="5395"/>
                </a:lnTo>
                <a:lnTo>
                  <a:pt x="1992062" y="8093"/>
                </a:lnTo>
                <a:lnTo>
                  <a:pt x="1997362" y="10790"/>
                </a:lnTo>
                <a:lnTo>
                  <a:pt x="2001905" y="13488"/>
                </a:lnTo>
                <a:lnTo>
                  <a:pt x="2005896" y="16185"/>
                </a:lnTo>
                <a:lnTo>
                  <a:pt x="2009458" y="18883"/>
                </a:lnTo>
                <a:lnTo>
                  <a:pt x="2012672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5" name="Text 116"/>
          <p:cNvSpPr/>
          <p:nvPr/>
        </p:nvSpPr>
        <p:spPr>
          <a:xfrm>
            <a:off x="2513558" y="836563"/>
            <a:ext cx="2041922" cy="21580"/>
          </a:xfrm>
          <a:custGeom>
            <a:avLst/>
            <a:gdLst/>
            <a:ahLst/>
            <a:cxnLst/>
            <a:rect l="l" t="t" r="r" b="b"/>
            <a:pathLst>
              <a:path w="2041922" h="21580">
                <a:moveTo>
                  <a:pt x="86360" y="0"/>
                </a:moveTo>
                <a:lnTo>
                  <a:pt x="1955562" y="0"/>
                </a:lnTo>
                <a:lnTo>
                  <a:pt x="1976978" y="2698"/>
                </a:lnTo>
                <a:lnTo>
                  <a:pt x="1985607" y="5395"/>
                </a:lnTo>
                <a:lnTo>
                  <a:pt x="1992062" y="8093"/>
                </a:lnTo>
                <a:lnTo>
                  <a:pt x="1997362" y="10790"/>
                </a:lnTo>
                <a:lnTo>
                  <a:pt x="2001905" y="13488"/>
                </a:lnTo>
                <a:lnTo>
                  <a:pt x="2005896" y="16185"/>
                </a:lnTo>
                <a:lnTo>
                  <a:pt x="2009458" y="18883"/>
                </a:lnTo>
                <a:lnTo>
                  <a:pt x="2012672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6" name="Text 117"/>
          <p:cNvSpPr/>
          <p:nvPr/>
        </p:nvSpPr>
        <p:spPr>
          <a:xfrm>
            <a:off x="4645521" y="836563"/>
            <a:ext cx="2041922" cy="21580"/>
          </a:xfrm>
          <a:custGeom>
            <a:avLst/>
            <a:gdLst/>
            <a:ahLst/>
            <a:cxnLst/>
            <a:rect l="l" t="t" r="r" b="b"/>
            <a:pathLst>
              <a:path w="2041922" h="21580">
                <a:moveTo>
                  <a:pt x="86360" y="0"/>
                </a:moveTo>
                <a:lnTo>
                  <a:pt x="1955562" y="0"/>
                </a:lnTo>
                <a:lnTo>
                  <a:pt x="1976978" y="2698"/>
                </a:lnTo>
                <a:lnTo>
                  <a:pt x="1985607" y="5395"/>
                </a:lnTo>
                <a:lnTo>
                  <a:pt x="1992062" y="8093"/>
                </a:lnTo>
                <a:lnTo>
                  <a:pt x="1997362" y="10790"/>
                </a:lnTo>
                <a:lnTo>
                  <a:pt x="2001905" y="13488"/>
                </a:lnTo>
                <a:lnTo>
                  <a:pt x="2005896" y="16185"/>
                </a:lnTo>
                <a:lnTo>
                  <a:pt x="2009458" y="18883"/>
                </a:lnTo>
                <a:lnTo>
                  <a:pt x="2012672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7" name="Text 118"/>
          <p:cNvSpPr/>
          <p:nvPr/>
        </p:nvSpPr>
        <p:spPr>
          <a:xfrm>
            <a:off x="6777484" y="836563"/>
            <a:ext cx="2042074" cy="21580"/>
          </a:xfrm>
          <a:custGeom>
            <a:avLst/>
            <a:gdLst/>
            <a:ahLst/>
            <a:cxnLst/>
            <a:rect l="l" t="t" r="r" b="b"/>
            <a:pathLst>
              <a:path w="2042074" h="21580">
                <a:moveTo>
                  <a:pt x="86360" y="0"/>
                </a:moveTo>
                <a:lnTo>
                  <a:pt x="1955714" y="0"/>
                </a:lnTo>
                <a:lnTo>
                  <a:pt x="1977130" y="2698"/>
                </a:lnTo>
                <a:lnTo>
                  <a:pt x="1985760" y="5395"/>
                </a:lnTo>
                <a:lnTo>
                  <a:pt x="1992214" y="8093"/>
                </a:lnTo>
                <a:lnTo>
                  <a:pt x="1997514" y="10790"/>
                </a:lnTo>
                <a:lnTo>
                  <a:pt x="2002057" y="13488"/>
                </a:lnTo>
                <a:lnTo>
                  <a:pt x="2006048" y="16185"/>
                </a:lnTo>
                <a:lnTo>
                  <a:pt x="2009611" y="18883"/>
                </a:lnTo>
                <a:lnTo>
                  <a:pt x="2012825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8" name="Text 119"/>
          <p:cNvSpPr/>
          <p:nvPr/>
        </p:nvSpPr>
        <p:spPr>
          <a:xfrm>
            <a:off x="589826" y="1960736"/>
            <a:ext cx="2827287" cy="7590"/>
          </a:xfrm>
          <a:prstGeom prst="rect">
            <a:avLst/>
          </a:prstGeom>
          <a:gradFill rotWithShape="1">
            <a:gsLst>
              <a:gs pos="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9" name="Text 120"/>
          <p:cNvSpPr/>
          <p:nvPr/>
        </p:nvSpPr>
        <p:spPr>
          <a:xfrm>
            <a:off x="4853751" y="1960736"/>
            <a:ext cx="2172148" cy="7590"/>
          </a:xfrm>
          <a:prstGeom prst="rect">
            <a:avLst/>
          </a:prstGeom>
          <a:gradFill rotWithShape="1">
            <a:gsLst>
              <a:gs pos="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70" y="157460"/>
            <a:ext cx="34290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2070" y="222200"/>
            <a:ext cx="8987850" cy="203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6"/>
              </a:lnSpc>
              <a:spcAft>
                <a:spcPts val="110"/>
              </a:spcAft>
              <a:buNone/>
            </a:pPr>
            <a:r>
              <a:rPr lang="en-US" sz="1460" b="1" kern="0" spc="29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Emerging Trends — Categories Showing Significant Growth</a:t>
            </a:r>
            <a:endParaRPr lang="en-US" sz="1460" dirty="0"/>
          </a:p>
        </p:txBody>
      </p:sp>
      <p:sp>
        <p:nvSpPr>
          <p:cNvPr id="4" name="Text 2"/>
          <p:cNvSpPr/>
          <p:nvPr/>
        </p:nvSpPr>
        <p:spPr>
          <a:xfrm>
            <a:off x="372070" y="439936"/>
            <a:ext cx="923984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kern="0" spc="5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THREE-YEAR COMPARATIVE ANALYSIS: 2023 → 2024 → 2025</a:t>
            </a:r>
            <a:endParaRPr lang="en-US" sz="730" dirty="0"/>
          </a:p>
        </p:txBody>
      </p:sp>
      <p:sp>
        <p:nvSpPr>
          <p:cNvPr id="5" name="Text 3"/>
          <p:cNvSpPr/>
          <p:nvPr/>
        </p:nvSpPr>
        <p:spPr>
          <a:xfrm>
            <a:off x="372070" y="679252"/>
            <a:ext cx="4135785" cy="3571131"/>
          </a:xfrm>
          <a:prstGeom prst="roundRect">
            <a:avLst>
              <a:gd name="adj" fmla="val 1992"/>
            </a:avLst>
          </a:prstGeom>
          <a:gradFill rotWithShape="1">
            <a:gsLst>
              <a:gs pos="0">
                <a:srgbClr val="1A1700"/>
              </a:gs>
              <a:gs pos="40000">
                <a:srgbClr val="1C1A06"/>
              </a:gs>
              <a:gs pos="100000">
                <a:srgbClr val="0F1A10"/>
              </a:gs>
            </a:gsLst>
            <a:lin ang="42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9736" y="1024533"/>
            <a:ext cx="3860453" cy="9525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244" y="812015"/>
            <a:ext cx="132588" cy="1325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2079" y="803077"/>
            <a:ext cx="2700412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FASTEST-GROWING CATEGORIES (2023→2025)</a:t>
            </a:r>
            <a:endParaRPr lang="en-US" sz="790" dirty="0"/>
          </a:p>
        </p:txBody>
      </p:sp>
      <p:sp>
        <p:nvSpPr>
          <p:cNvPr id="9" name="Text 6"/>
          <p:cNvSpPr/>
          <p:nvPr/>
        </p:nvSpPr>
        <p:spPr>
          <a:xfrm>
            <a:off x="509736" y="1120378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394" y="1179025"/>
            <a:ext cx="132588" cy="1325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5388" y="1187500"/>
            <a:ext cx="2750016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endParaRPr lang="en-US" sz="760" dirty="0"/>
          </a:p>
        </p:txBody>
      </p:sp>
      <p:sp>
        <p:nvSpPr>
          <p:cNvPr id="12" name="Text 8"/>
          <p:cNvSpPr/>
          <p:nvPr/>
        </p:nvSpPr>
        <p:spPr>
          <a:xfrm>
            <a:off x="3290143" y="1180654"/>
            <a:ext cx="61129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→ 17 → 30</a:t>
            </a:r>
            <a:endParaRPr lang="en-US" sz="680" dirty="0"/>
          </a:p>
        </p:txBody>
      </p:sp>
      <p:sp>
        <p:nvSpPr>
          <p:cNvPr id="13" name="Text 9"/>
          <p:cNvSpPr/>
          <p:nvPr/>
        </p:nvSpPr>
        <p:spPr>
          <a:xfrm>
            <a:off x="3910608" y="1163538"/>
            <a:ext cx="388590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+131%</a:t>
            </a:r>
            <a:endParaRPr lang="en-US" sz="680" dirty="0"/>
          </a:p>
        </p:txBody>
      </p:sp>
      <p:sp>
        <p:nvSpPr>
          <p:cNvPr id="14" name="Text 10"/>
          <p:cNvSpPr/>
          <p:nvPr/>
        </p:nvSpPr>
        <p:spPr>
          <a:xfrm>
            <a:off x="509736" y="1413570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394" y="1472217"/>
            <a:ext cx="132588" cy="1325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5388" y="1480691"/>
            <a:ext cx="2802731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Driving Under the Influence</a:t>
            </a:r>
            <a:endParaRPr lang="en-US" sz="760" dirty="0"/>
          </a:p>
        </p:txBody>
      </p:sp>
      <p:sp>
        <p:nvSpPr>
          <p:cNvPr id="17" name="Text 12"/>
          <p:cNvSpPr/>
          <p:nvPr/>
        </p:nvSpPr>
        <p:spPr>
          <a:xfrm>
            <a:off x="3338066" y="1473845"/>
            <a:ext cx="61129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→ 30 → 44</a:t>
            </a:r>
            <a:endParaRPr lang="en-US" sz="680" dirty="0"/>
          </a:p>
        </p:txBody>
      </p:sp>
      <p:sp>
        <p:nvSpPr>
          <p:cNvPr id="18" name="Text 13"/>
          <p:cNvSpPr/>
          <p:nvPr/>
        </p:nvSpPr>
        <p:spPr>
          <a:xfrm>
            <a:off x="3958530" y="1456730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+76%</a:t>
            </a:r>
            <a:endParaRPr lang="en-US" sz="680" dirty="0"/>
          </a:p>
        </p:txBody>
      </p:sp>
      <p:sp>
        <p:nvSpPr>
          <p:cNvPr id="19" name="Text 14"/>
          <p:cNvSpPr/>
          <p:nvPr/>
        </p:nvSpPr>
        <p:spPr>
          <a:xfrm>
            <a:off x="509736" y="1706761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394" y="1765408"/>
            <a:ext cx="132588" cy="1325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25388" y="1773882"/>
            <a:ext cx="2809771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Damage to Property</a:t>
            </a:r>
            <a:endParaRPr lang="en-US" sz="760" dirty="0"/>
          </a:p>
        </p:txBody>
      </p:sp>
      <p:sp>
        <p:nvSpPr>
          <p:cNvPr id="22" name="Text 16"/>
          <p:cNvSpPr/>
          <p:nvPr/>
        </p:nvSpPr>
        <p:spPr>
          <a:xfrm>
            <a:off x="3344466" y="1767036"/>
            <a:ext cx="6042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→ 15 → 21</a:t>
            </a:r>
            <a:endParaRPr lang="en-US" sz="680" dirty="0"/>
          </a:p>
        </p:txBody>
      </p:sp>
      <p:sp>
        <p:nvSpPr>
          <p:cNvPr id="23" name="Text 17"/>
          <p:cNvSpPr/>
          <p:nvPr/>
        </p:nvSpPr>
        <p:spPr>
          <a:xfrm>
            <a:off x="3958530" y="1749921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+91%</a:t>
            </a:r>
            <a:endParaRPr lang="en-US" sz="680" dirty="0"/>
          </a:p>
        </p:txBody>
      </p:sp>
      <p:sp>
        <p:nvSpPr>
          <p:cNvPr id="24" name="Text 18"/>
          <p:cNvSpPr/>
          <p:nvPr/>
        </p:nvSpPr>
        <p:spPr>
          <a:xfrm>
            <a:off x="509736" y="1999952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394" y="2058600"/>
            <a:ext cx="132588" cy="13258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25388" y="2067074"/>
            <a:ext cx="2802731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&amp; Explosives</a:t>
            </a:r>
            <a:endParaRPr lang="en-US" sz="760" dirty="0"/>
          </a:p>
        </p:txBody>
      </p:sp>
      <p:sp>
        <p:nvSpPr>
          <p:cNvPr id="27" name="Text 20"/>
          <p:cNvSpPr/>
          <p:nvPr/>
        </p:nvSpPr>
        <p:spPr>
          <a:xfrm>
            <a:off x="3338066" y="2060228"/>
            <a:ext cx="61129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→ 20 → 23</a:t>
            </a:r>
            <a:endParaRPr lang="en-US" sz="680" dirty="0"/>
          </a:p>
        </p:txBody>
      </p:sp>
      <p:sp>
        <p:nvSpPr>
          <p:cNvPr id="28" name="Text 21"/>
          <p:cNvSpPr/>
          <p:nvPr/>
        </p:nvSpPr>
        <p:spPr>
          <a:xfrm>
            <a:off x="3958530" y="2043113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+77%</a:t>
            </a:r>
            <a:endParaRPr lang="en-US" sz="680" dirty="0"/>
          </a:p>
        </p:txBody>
      </p:sp>
      <p:sp>
        <p:nvSpPr>
          <p:cNvPr id="29" name="Text 22"/>
          <p:cNvSpPr/>
          <p:nvPr/>
        </p:nvSpPr>
        <p:spPr>
          <a:xfrm>
            <a:off x="509736" y="2293144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394" y="2351791"/>
            <a:ext cx="132588" cy="13258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725388" y="2360265"/>
            <a:ext cx="2908161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Kidnapping</a:t>
            </a:r>
            <a:endParaRPr lang="en-US" sz="760" dirty="0"/>
          </a:p>
        </p:txBody>
      </p:sp>
      <p:sp>
        <p:nvSpPr>
          <p:cNvPr id="32" name="Text 24"/>
          <p:cNvSpPr/>
          <p:nvPr/>
        </p:nvSpPr>
        <p:spPr>
          <a:xfrm>
            <a:off x="3433911" y="2353419"/>
            <a:ext cx="50586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→ 3 → 10</a:t>
            </a:r>
            <a:endParaRPr lang="en-US" sz="680" dirty="0"/>
          </a:p>
        </p:txBody>
      </p:sp>
      <p:sp>
        <p:nvSpPr>
          <p:cNvPr id="33" name="Text 25"/>
          <p:cNvSpPr/>
          <p:nvPr/>
        </p:nvSpPr>
        <p:spPr>
          <a:xfrm>
            <a:off x="3958530" y="2336304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+67%</a:t>
            </a:r>
            <a:endParaRPr lang="en-US" sz="680" dirty="0"/>
          </a:p>
        </p:txBody>
      </p:sp>
      <p:sp>
        <p:nvSpPr>
          <p:cNvPr id="34" name="Text 26"/>
          <p:cNvSpPr/>
          <p:nvPr/>
        </p:nvSpPr>
        <p:spPr>
          <a:xfrm>
            <a:off x="509736" y="2586335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394" y="2644982"/>
            <a:ext cx="132588" cy="13258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725388" y="2653457"/>
            <a:ext cx="2802731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</a:t>
            </a:r>
            <a:endParaRPr lang="en-US" sz="760" dirty="0"/>
          </a:p>
        </p:txBody>
      </p:sp>
      <p:sp>
        <p:nvSpPr>
          <p:cNvPr id="37" name="Text 28"/>
          <p:cNvSpPr/>
          <p:nvPr/>
        </p:nvSpPr>
        <p:spPr>
          <a:xfrm>
            <a:off x="3338066" y="2646611"/>
            <a:ext cx="61129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→ 13 → 22</a:t>
            </a:r>
            <a:endParaRPr lang="en-US" sz="680" dirty="0"/>
          </a:p>
        </p:txBody>
      </p:sp>
      <p:sp>
        <p:nvSpPr>
          <p:cNvPr id="38" name="Text 29"/>
          <p:cNvSpPr/>
          <p:nvPr/>
        </p:nvSpPr>
        <p:spPr>
          <a:xfrm>
            <a:off x="3958530" y="2629495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+57%</a:t>
            </a:r>
            <a:endParaRPr lang="en-US" sz="680" dirty="0"/>
          </a:p>
        </p:txBody>
      </p:sp>
      <p:sp>
        <p:nvSpPr>
          <p:cNvPr id="39" name="Text 30"/>
          <p:cNvSpPr/>
          <p:nvPr/>
        </p:nvSpPr>
        <p:spPr>
          <a:xfrm>
            <a:off x="509736" y="2879527"/>
            <a:ext cx="3860453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" name="Image 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394" y="2938174"/>
            <a:ext cx="132588" cy="132588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725388" y="2946648"/>
            <a:ext cx="2802731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760" dirty="0"/>
          </a:p>
        </p:txBody>
      </p:sp>
      <p:sp>
        <p:nvSpPr>
          <p:cNvPr id="42" name="Text 32"/>
          <p:cNvSpPr/>
          <p:nvPr/>
        </p:nvSpPr>
        <p:spPr>
          <a:xfrm>
            <a:off x="3338066" y="2939802"/>
            <a:ext cx="61129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→ 59 → 70</a:t>
            </a:r>
            <a:endParaRPr lang="en-US" sz="680" dirty="0"/>
          </a:p>
        </p:txBody>
      </p:sp>
      <p:sp>
        <p:nvSpPr>
          <p:cNvPr id="43" name="Text 33"/>
          <p:cNvSpPr/>
          <p:nvPr/>
        </p:nvSpPr>
        <p:spPr>
          <a:xfrm>
            <a:off x="3958530" y="2922687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+43%</a:t>
            </a:r>
            <a:endParaRPr lang="en-US" sz="680" dirty="0"/>
          </a:p>
        </p:txBody>
      </p:sp>
      <p:sp>
        <p:nvSpPr>
          <p:cNvPr id="44" name="Text 34"/>
          <p:cNvSpPr/>
          <p:nvPr/>
        </p:nvSpPr>
        <p:spPr>
          <a:xfrm>
            <a:off x="509736" y="3172718"/>
            <a:ext cx="3860453" cy="238571"/>
          </a:xfrm>
          <a:prstGeom prst="roundRect">
            <a:avLst>
              <a:gd name="adj" fmla="val 18099"/>
            </a:avLst>
          </a:prstGeom>
          <a:solidFill>
            <a:srgbClr val="C9A84C">
              <a:alpha val="7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3919" y="3225710"/>
            <a:ext cx="132588" cy="132588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734913" y="3234035"/>
            <a:ext cx="2760166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Prostitution</a:t>
            </a:r>
            <a:endParaRPr lang="en-US" sz="760" dirty="0"/>
          </a:p>
        </p:txBody>
      </p:sp>
      <p:sp>
        <p:nvSpPr>
          <p:cNvPr id="47" name="Text 36"/>
          <p:cNvSpPr/>
          <p:nvPr/>
        </p:nvSpPr>
        <p:spPr>
          <a:xfrm>
            <a:off x="3308896" y="3227189"/>
            <a:ext cx="45315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→ 0 → 9</a:t>
            </a:r>
            <a:endParaRPr lang="en-US" sz="680" dirty="0"/>
          </a:p>
        </p:txBody>
      </p:sp>
      <p:sp>
        <p:nvSpPr>
          <p:cNvPr id="48" name="Text 37"/>
          <p:cNvSpPr/>
          <p:nvPr/>
        </p:nvSpPr>
        <p:spPr>
          <a:xfrm>
            <a:off x="3780551" y="3225403"/>
            <a:ext cx="514162" cy="133201"/>
          </a:xfrm>
          <a:prstGeom prst="roundRect">
            <a:avLst>
              <a:gd name="adj" fmla="val 21929"/>
            </a:avLst>
          </a:prstGeom>
          <a:solidFill>
            <a:srgbClr val="C9A84C">
              <a:alpha val="7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2025</a:t>
            </a:r>
            <a:endParaRPr lang="en-US" sz="620" dirty="0"/>
          </a:p>
        </p:txBody>
      </p:sp>
      <p:sp>
        <p:nvSpPr>
          <p:cNvPr id="49" name="Text 38"/>
          <p:cNvSpPr/>
          <p:nvPr/>
        </p:nvSpPr>
        <p:spPr>
          <a:xfrm>
            <a:off x="4635996" y="679252"/>
            <a:ext cx="4135934" cy="3571131"/>
          </a:xfrm>
          <a:prstGeom prst="roundRect">
            <a:avLst>
              <a:gd name="adj" fmla="val 1992"/>
            </a:avLst>
          </a:prstGeom>
          <a:gradFill rotWithShape="1">
            <a:gsLst>
              <a:gs pos="0">
                <a:srgbClr val="04131E"/>
              </a:gs>
              <a:gs pos="40000">
                <a:srgbClr val="082030"/>
              </a:gs>
              <a:gs pos="100000">
                <a:srgbClr val="071828"/>
              </a:gs>
            </a:gsLst>
            <a:lin ang="4200000" scaled="1"/>
          </a:gradFill>
          <a:ln w="9525">
            <a:solidFill>
              <a:srgbClr val="4A7FA5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39"/>
          <p:cNvSpPr/>
          <p:nvPr/>
        </p:nvSpPr>
        <p:spPr>
          <a:xfrm>
            <a:off x="4773662" y="1024533"/>
            <a:ext cx="3860602" cy="9525"/>
          </a:xfrm>
          <a:prstGeom prst="rect">
            <a:avLst/>
          </a:prstGeom>
          <a:solidFill>
            <a:srgbClr val="4A7FA5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" name="Image 9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61169" y="812015"/>
            <a:ext cx="132588" cy="132588"/>
          </a:xfrm>
          <a:prstGeom prst="rect">
            <a:avLst/>
          </a:prstGeom>
        </p:spPr>
      </p:pic>
      <p:sp>
        <p:nvSpPr>
          <p:cNvPr id="52" name="Text 40"/>
          <p:cNvSpPr/>
          <p:nvPr/>
        </p:nvSpPr>
        <p:spPr>
          <a:xfrm>
            <a:off x="4946005" y="803077"/>
            <a:ext cx="267585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4A7FA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CATEGORIES SHOWING DECLINE (2023→2025)</a:t>
            </a:r>
            <a:endParaRPr lang="en-US" sz="790" dirty="0"/>
          </a:p>
        </p:txBody>
      </p:sp>
      <p:sp>
        <p:nvSpPr>
          <p:cNvPr id="53" name="Text 41"/>
          <p:cNvSpPr/>
          <p:nvPr/>
        </p:nvSpPr>
        <p:spPr>
          <a:xfrm>
            <a:off x="4773662" y="1120378"/>
            <a:ext cx="3860602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4" name="Image 10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18319" y="1179025"/>
            <a:ext cx="132588" cy="132588"/>
          </a:xfrm>
          <a:prstGeom prst="rect">
            <a:avLst/>
          </a:prstGeom>
        </p:spPr>
      </p:pic>
      <p:sp>
        <p:nvSpPr>
          <p:cNvPr id="55" name="Text 42"/>
          <p:cNvSpPr/>
          <p:nvPr/>
        </p:nvSpPr>
        <p:spPr>
          <a:xfrm>
            <a:off x="4989314" y="1187500"/>
            <a:ext cx="2220739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(share of total)</a:t>
            </a:r>
            <a:endParaRPr lang="en-US" sz="760" dirty="0"/>
          </a:p>
        </p:txBody>
      </p:sp>
      <p:sp>
        <p:nvSpPr>
          <p:cNvPr id="56" name="Text 43"/>
          <p:cNvSpPr/>
          <p:nvPr/>
        </p:nvSpPr>
        <p:spPr>
          <a:xfrm>
            <a:off x="7072908" y="1180654"/>
            <a:ext cx="110128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32.2% → 32.5% → 25.1%</a:t>
            </a:r>
            <a:endParaRPr lang="en-US" sz="680" dirty="0"/>
          </a:p>
        </p:txBody>
      </p:sp>
      <p:sp>
        <p:nvSpPr>
          <p:cNvPr id="57" name="Text 44"/>
          <p:cNvSpPr/>
          <p:nvPr/>
        </p:nvSpPr>
        <p:spPr>
          <a:xfrm>
            <a:off x="8138815" y="1163538"/>
            <a:ext cx="424458" cy="180082"/>
          </a:xfrm>
          <a:prstGeom prst="roundRect">
            <a:avLst>
              <a:gd name="adj" fmla="val 16220"/>
            </a:avLst>
          </a:prstGeom>
          <a:solidFill>
            <a:srgbClr val="4A7FA5">
              <a:alpha val="12000"/>
            </a:srgbClr>
          </a:solidFill>
          <a:ln w="9525">
            <a:solidFill>
              <a:srgbClr val="4A7FA5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Share</a:t>
            </a:r>
            <a:endParaRPr lang="en-US" sz="680" dirty="0"/>
          </a:p>
        </p:txBody>
      </p:sp>
      <p:sp>
        <p:nvSpPr>
          <p:cNvPr id="58" name="Text 45"/>
          <p:cNvSpPr/>
          <p:nvPr/>
        </p:nvSpPr>
        <p:spPr>
          <a:xfrm>
            <a:off x="4773662" y="1413570"/>
            <a:ext cx="3860602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9" name="Image 11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18319" y="1472217"/>
            <a:ext cx="132588" cy="132588"/>
          </a:xfrm>
          <a:prstGeom prst="rect">
            <a:avLst/>
          </a:prstGeom>
        </p:spPr>
      </p:pic>
      <p:sp>
        <p:nvSpPr>
          <p:cNvPr id="60" name="Text 46"/>
          <p:cNvSpPr/>
          <p:nvPr/>
        </p:nvSpPr>
        <p:spPr>
          <a:xfrm>
            <a:off x="4989314" y="1480691"/>
            <a:ext cx="285561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Escape</a:t>
            </a:r>
            <a:endParaRPr lang="en-US" sz="760" dirty="0"/>
          </a:p>
        </p:txBody>
      </p:sp>
      <p:sp>
        <p:nvSpPr>
          <p:cNvPr id="61" name="Text 47"/>
          <p:cNvSpPr/>
          <p:nvPr/>
        </p:nvSpPr>
        <p:spPr>
          <a:xfrm>
            <a:off x="7650063" y="1473845"/>
            <a:ext cx="55858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→ 9 → 12</a:t>
            </a:r>
            <a:endParaRPr lang="en-US" sz="680" dirty="0"/>
          </a:p>
        </p:txBody>
      </p:sp>
      <p:sp>
        <p:nvSpPr>
          <p:cNvPr id="62" name="Text 48"/>
          <p:cNvSpPr/>
          <p:nvPr/>
        </p:nvSpPr>
        <p:spPr>
          <a:xfrm>
            <a:off x="8222605" y="1456730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4A7FA5">
              <a:alpha val="12000"/>
            </a:srgbClr>
          </a:solidFill>
          <a:ln w="9525">
            <a:solidFill>
              <a:srgbClr val="4A7FA5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−50%</a:t>
            </a:r>
            <a:endParaRPr lang="en-US" sz="680" dirty="0"/>
          </a:p>
        </p:txBody>
      </p:sp>
      <p:sp>
        <p:nvSpPr>
          <p:cNvPr id="63" name="Text 49"/>
          <p:cNvSpPr/>
          <p:nvPr/>
        </p:nvSpPr>
        <p:spPr>
          <a:xfrm>
            <a:off x="4773662" y="1706761"/>
            <a:ext cx="3860602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4" name="Image 12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18319" y="1765408"/>
            <a:ext cx="132588" cy="132588"/>
          </a:xfrm>
          <a:prstGeom prst="rect">
            <a:avLst/>
          </a:prstGeom>
        </p:spPr>
      </p:pic>
      <p:sp>
        <p:nvSpPr>
          <p:cNvPr id="65" name="Text 50"/>
          <p:cNvSpPr/>
          <p:nvPr/>
        </p:nvSpPr>
        <p:spPr>
          <a:xfrm>
            <a:off x="4989314" y="1773882"/>
            <a:ext cx="285561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 Offender Registration</a:t>
            </a:r>
            <a:endParaRPr lang="en-US" sz="760" dirty="0"/>
          </a:p>
        </p:txBody>
      </p:sp>
      <p:sp>
        <p:nvSpPr>
          <p:cNvPr id="66" name="Text 51"/>
          <p:cNvSpPr/>
          <p:nvPr/>
        </p:nvSpPr>
        <p:spPr>
          <a:xfrm>
            <a:off x="7650063" y="1767036"/>
            <a:ext cx="55858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→ 17 → 5</a:t>
            </a:r>
            <a:endParaRPr lang="en-US" sz="680" dirty="0"/>
          </a:p>
        </p:txBody>
      </p:sp>
      <p:sp>
        <p:nvSpPr>
          <p:cNvPr id="67" name="Text 52"/>
          <p:cNvSpPr/>
          <p:nvPr/>
        </p:nvSpPr>
        <p:spPr>
          <a:xfrm>
            <a:off x="8222605" y="1749921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4A7FA5">
              <a:alpha val="12000"/>
            </a:srgbClr>
          </a:solidFill>
          <a:ln w="9525">
            <a:solidFill>
              <a:srgbClr val="4A7FA5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−71%</a:t>
            </a:r>
            <a:endParaRPr lang="en-US" sz="680" dirty="0"/>
          </a:p>
        </p:txBody>
      </p:sp>
      <p:sp>
        <p:nvSpPr>
          <p:cNvPr id="68" name="Text 53"/>
          <p:cNvSpPr/>
          <p:nvPr/>
        </p:nvSpPr>
        <p:spPr>
          <a:xfrm>
            <a:off x="4773662" y="1999952"/>
            <a:ext cx="3860602" cy="250031"/>
          </a:xfrm>
          <a:prstGeom prst="roundRect">
            <a:avLst>
              <a:gd name="adj" fmla="val 1727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9" name="Image 13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18319" y="2058600"/>
            <a:ext cx="132588" cy="132588"/>
          </a:xfrm>
          <a:prstGeom prst="rect">
            <a:avLst/>
          </a:prstGeom>
        </p:spPr>
      </p:pic>
      <p:sp>
        <p:nvSpPr>
          <p:cNvPr id="70" name="Text 54"/>
          <p:cNvSpPr/>
          <p:nvPr/>
        </p:nvSpPr>
        <p:spPr>
          <a:xfrm>
            <a:off x="4989314" y="2067074"/>
            <a:ext cx="296104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Forgery</a:t>
            </a:r>
            <a:endParaRPr lang="en-US" sz="760" dirty="0"/>
          </a:p>
        </p:txBody>
      </p:sp>
      <p:sp>
        <p:nvSpPr>
          <p:cNvPr id="71" name="Text 55"/>
          <p:cNvSpPr/>
          <p:nvPr/>
        </p:nvSpPr>
        <p:spPr>
          <a:xfrm>
            <a:off x="7745909" y="2060228"/>
            <a:ext cx="45315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→ 9 → 3</a:t>
            </a:r>
            <a:endParaRPr lang="en-US" sz="680" dirty="0"/>
          </a:p>
        </p:txBody>
      </p:sp>
      <p:sp>
        <p:nvSpPr>
          <p:cNvPr id="72" name="Text 56"/>
          <p:cNvSpPr/>
          <p:nvPr/>
        </p:nvSpPr>
        <p:spPr>
          <a:xfrm>
            <a:off x="8222605" y="2043113"/>
            <a:ext cx="340668" cy="180082"/>
          </a:xfrm>
          <a:prstGeom prst="roundRect">
            <a:avLst>
              <a:gd name="adj" fmla="val 16220"/>
            </a:avLst>
          </a:prstGeom>
          <a:solidFill>
            <a:srgbClr val="4A7FA5">
              <a:alpha val="12000"/>
            </a:srgbClr>
          </a:solidFill>
          <a:ln w="9525">
            <a:solidFill>
              <a:srgbClr val="4A7FA5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−50%</a:t>
            </a:r>
            <a:endParaRPr lang="en-US" sz="680" dirty="0"/>
          </a:p>
        </p:txBody>
      </p:sp>
      <p:sp>
        <p:nvSpPr>
          <p:cNvPr id="73" name="Text 57"/>
          <p:cNvSpPr/>
          <p:nvPr/>
        </p:nvSpPr>
        <p:spPr>
          <a:xfrm>
            <a:off x="4773662" y="2293144"/>
            <a:ext cx="3860602" cy="269081"/>
          </a:xfrm>
          <a:prstGeom prst="roundRect">
            <a:avLst>
              <a:gd name="adj" fmla="val 16047"/>
            </a:avLst>
          </a:prstGeom>
          <a:solidFill>
            <a:srgbClr val="4A7FA5">
              <a:alpha val="7000"/>
            </a:srgbClr>
          </a:solidFill>
          <a:ln w="9525">
            <a:solidFill>
              <a:srgbClr val="4A7FA5">
                <a:alpha val="2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4" name="Image 14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827844" y="2361316"/>
            <a:ext cx="132588" cy="132588"/>
          </a:xfrm>
          <a:prstGeom prst="rect">
            <a:avLst/>
          </a:prstGeom>
        </p:spPr>
      </p:pic>
      <p:sp>
        <p:nvSpPr>
          <p:cNvPr id="75" name="Text 58"/>
          <p:cNvSpPr/>
          <p:nvPr/>
        </p:nvSpPr>
        <p:spPr>
          <a:xfrm>
            <a:off x="4998839" y="2369790"/>
            <a:ext cx="288737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Homicide</a:t>
            </a:r>
            <a:endParaRPr lang="en-US" sz="760" dirty="0"/>
          </a:p>
        </p:txBody>
      </p:sp>
      <p:sp>
        <p:nvSpPr>
          <p:cNvPr id="76" name="Text 59"/>
          <p:cNvSpPr/>
          <p:nvPr/>
        </p:nvSpPr>
        <p:spPr>
          <a:xfrm>
            <a:off x="7688461" y="2362944"/>
            <a:ext cx="45315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→ 2 → 0</a:t>
            </a:r>
            <a:endParaRPr lang="en-US" sz="680" dirty="0"/>
          </a:p>
        </p:txBody>
      </p:sp>
      <p:sp>
        <p:nvSpPr>
          <p:cNvPr id="77" name="Text 60"/>
          <p:cNvSpPr/>
          <p:nvPr/>
        </p:nvSpPr>
        <p:spPr>
          <a:xfrm>
            <a:off x="8165157" y="2345829"/>
            <a:ext cx="388590" cy="180082"/>
          </a:xfrm>
          <a:prstGeom prst="roundRect">
            <a:avLst>
              <a:gd name="adj" fmla="val 16220"/>
            </a:avLst>
          </a:prstGeom>
          <a:solidFill>
            <a:srgbClr val="4A7FA5">
              <a:alpha val="12000"/>
            </a:srgbClr>
          </a:solidFill>
          <a:ln w="9525">
            <a:solidFill>
              <a:srgbClr val="4A7FA5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−100%</a:t>
            </a:r>
            <a:endParaRPr lang="en-US" sz="680" dirty="0"/>
          </a:p>
        </p:txBody>
      </p:sp>
      <p:sp>
        <p:nvSpPr>
          <p:cNvPr id="78" name="Text 61"/>
          <p:cNvSpPr/>
          <p:nvPr/>
        </p:nvSpPr>
        <p:spPr>
          <a:xfrm>
            <a:off x="4773662" y="2676376"/>
            <a:ext cx="3860602" cy="412971"/>
          </a:xfrm>
          <a:prstGeom prst="roundRect">
            <a:avLst>
              <a:gd name="adj" fmla="val 10456"/>
            </a:avLst>
          </a:prstGeom>
          <a:solidFill>
            <a:srgbClr val="4A7FA5">
              <a:alpha val="8000"/>
            </a:srgbClr>
          </a:solidFill>
          <a:ln/>
        </p:spPr>
        <p:txBody>
          <a:bodyPr wrap="none" lIns="86360" tIns="71120" rIns="86360" bIns="71120" rtlCol="0" anchor="t"/>
          <a:lstStyle/>
          <a:p>
            <a:pPr marL="0" indent="0" algn="l"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Declines in some categories may reflect </a:t>
            </a:r>
            <a:r>
              <a:rPr lang="en-US" sz="680" b="1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shifting enforcement priorities</a:t>
            </a: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successful prevention efforts, or </a:t>
            </a:r>
          </a:p>
          <a:p>
            <a:pPr marL="0" indent="0" algn="l"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reclassification of offenses — context matters when interpreting reductions.</a:t>
            </a:r>
            <a:endParaRPr lang="en-US" sz="680" dirty="0"/>
          </a:p>
        </p:txBody>
      </p:sp>
      <p:sp>
        <p:nvSpPr>
          <p:cNvPr id="79" name="Text 62"/>
          <p:cNvSpPr/>
          <p:nvPr/>
        </p:nvSpPr>
        <p:spPr>
          <a:xfrm>
            <a:off x="4773662" y="2676376"/>
            <a:ext cx="19050" cy="400943"/>
          </a:xfrm>
          <a:custGeom>
            <a:avLst/>
            <a:gdLst/>
            <a:ahLst/>
            <a:cxnLst/>
            <a:rect l="l" t="t" r="r" b="b"/>
            <a:pathLst>
              <a:path w="19050" h="400943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393572"/>
                </a:lnTo>
                <a:lnTo>
                  <a:pt x="16669" y="391846"/>
                </a:lnTo>
                <a:lnTo>
                  <a:pt x="14288" y="389852"/>
                </a:lnTo>
                <a:lnTo>
                  <a:pt x="11906" y="387537"/>
                </a:lnTo>
                <a:lnTo>
                  <a:pt x="9525" y="384816"/>
                </a:lnTo>
                <a:lnTo>
                  <a:pt x="7144" y="381552"/>
                </a:lnTo>
                <a:lnTo>
                  <a:pt x="4763" y="377476"/>
                </a:lnTo>
                <a:lnTo>
                  <a:pt x="2381" y="371904"/>
                </a:lnTo>
                <a:lnTo>
                  <a:pt x="0" y="357763"/>
                </a:lnTo>
                <a:close/>
              </a:path>
            </a:pathLst>
          </a:custGeom>
          <a:solidFill>
            <a:srgbClr val="4A7FA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63"/>
          <p:cNvSpPr/>
          <p:nvPr/>
        </p:nvSpPr>
        <p:spPr>
          <a:xfrm>
            <a:off x="4773662" y="3191470"/>
            <a:ext cx="3860602" cy="734318"/>
          </a:xfrm>
          <a:prstGeom prst="roundRect">
            <a:avLst>
              <a:gd name="adj" fmla="val 5880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64"/>
          <p:cNvSpPr/>
          <p:nvPr/>
        </p:nvSpPr>
        <p:spPr>
          <a:xfrm>
            <a:off x="4859982" y="3262461"/>
            <a:ext cx="405675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spcAft>
                <a:spcPts val="390"/>
              </a:spcAft>
              <a:buNone/>
            </a:pPr>
            <a:r>
              <a:rPr lang="en-US" sz="620" kern="0" spc="3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SHARE OF TOTAL CASES</a:t>
            </a:r>
            <a:endParaRPr lang="en-US" sz="620" dirty="0"/>
          </a:p>
        </p:txBody>
      </p:sp>
      <p:sp>
        <p:nvSpPr>
          <p:cNvPr id="82" name="Text 65"/>
          <p:cNvSpPr/>
          <p:nvPr/>
        </p:nvSpPr>
        <p:spPr>
          <a:xfrm>
            <a:off x="4859982" y="3429893"/>
            <a:ext cx="23607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83" name="Text 66"/>
          <p:cNvSpPr/>
          <p:nvPr/>
        </p:nvSpPr>
        <p:spPr>
          <a:xfrm>
            <a:off x="5131743" y="3453408"/>
            <a:ext cx="3087291" cy="70991"/>
          </a:xfrm>
          <a:prstGeom prst="roundRect">
            <a:avLst>
              <a:gd name="adj" fmla="val 30412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67"/>
          <p:cNvSpPr/>
          <p:nvPr/>
        </p:nvSpPr>
        <p:spPr>
          <a:xfrm>
            <a:off x="5131743" y="3453408"/>
            <a:ext cx="994023" cy="70991"/>
          </a:xfrm>
          <a:prstGeom prst="roundRect">
            <a:avLst>
              <a:gd name="adj" fmla="val 30412"/>
            </a:avLst>
          </a:prstGeom>
          <a:solidFill>
            <a:srgbClr val="4A7FA5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68"/>
          <p:cNvSpPr/>
          <p:nvPr/>
        </p:nvSpPr>
        <p:spPr>
          <a:xfrm>
            <a:off x="8249007" y="3429893"/>
            <a:ext cx="2989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32.2%</a:t>
            </a:r>
            <a:endParaRPr lang="en-US" sz="620" dirty="0"/>
          </a:p>
        </p:txBody>
      </p:sp>
      <p:sp>
        <p:nvSpPr>
          <p:cNvPr id="86" name="Text 69"/>
          <p:cNvSpPr/>
          <p:nvPr/>
        </p:nvSpPr>
        <p:spPr>
          <a:xfrm>
            <a:off x="4859982" y="3583335"/>
            <a:ext cx="23607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87" name="Text 70"/>
          <p:cNvSpPr/>
          <p:nvPr/>
        </p:nvSpPr>
        <p:spPr>
          <a:xfrm>
            <a:off x="5131743" y="3606850"/>
            <a:ext cx="3087291" cy="70991"/>
          </a:xfrm>
          <a:prstGeom prst="roundRect">
            <a:avLst>
              <a:gd name="adj" fmla="val 30412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8" name="Text 71"/>
          <p:cNvSpPr/>
          <p:nvPr/>
        </p:nvSpPr>
        <p:spPr>
          <a:xfrm>
            <a:off x="5131743" y="3606850"/>
            <a:ext cx="1003250" cy="70991"/>
          </a:xfrm>
          <a:prstGeom prst="roundRect">
            <a:avLst>
              <a:gd name="adj" fmla="val 30412"/>
            </a:avLst>
          </a:prstGeom>
          <a:solidFill>
            <a:srgbClr val="4A7FA5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9" name="Text 72"/>
          <p:cNvSpPr/>
          <p:nvPr/>
        </p:nvSpPr>
        <p:spPr>
          <a:xfrm>
            <a:off x="8249007" y="3583335"/>
            <a:ext cx="2989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32.5%</a:t>
            </a:r>
            <a:endParaRPr lang="en-US" sz="620" dirty="0"/>
          </a:p>
        </p:txBody>
      </p:sp>
      <p:sp>
        <p:nvSpPr>
          <p:cNvPr id="90" name="Text 73"/>
          <p:cNvSpPr/>
          <p:nvPr/>
        </p:nvSpPr>
        <p:spPr>
          <a:xfrm>
            <a:off x="4859982" y="3736777"/>
            <a:ext cx="23607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91" name="Text 74"/>
          <p:cNvSpPr/>
          <p:nvPr/>
        </p:nvSpPr>
        <p:spPr>
          <a:xfrm>
            <a:off x="5131743" y="3760291"/>
            <a:ext cx="3087291" cy="70991"/>
          </a:xfrm>
          <a:prstGeom prst="roundRect">
            <a:avLst>
              <a:gd name="adj" fmla="val 30412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2" name="Text 75"/>
          <p:cNvSpPr/>
          <p:nvPr/>
        </p:nvSpPr>
        <p:spPr>
          <a:xfrm>
            <a:off x="5131743" y="3760291"/>
            <a:ext cx="774799" cy="70991"/>
          </a:xfrm>
          <a:prstGeom prst="roundRect">
            <a:avLst>
              <a:gd name="adj" fmla="val 30412"/>
            </a:avLst>
          </a:prstGeom>
          <a:solidFill>
            <a:srgbClr val="4A7FA5">
              <a:alpha val="5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76"/>
          <p:cNvSpPr/>
          <p:nvPr/>
        </p:nvSpPr>
        <p:spPr>
          <a:xfrm>
            <a:off x="8249007" y="3736777"/>
            <a:ext cx="2989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dirty="0">
                <a:solidFill>
                  <a:srgbClr val="4A7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25.1%</a:t>
            </a:r>
            <a:endParaRPr lang="en-US" sz="620" dirty="0"/>
          </a:p>
        </p:txBody>
      </p:sp>
      <p:sp>
        <p:nvSpPr>
          <p:cNvPr id="94" name="Text 77"/>
          <p:cNvSpPr/>
          <p:nvPr/>
        </p:nvSpPr>
        <p:spPr>
          <a:xfrm>
            <a:off x="372070" y="4321373"/>
            <a:ext cx="8399859" cy="410766"/>
          </a:xfrm>
          <a:prstGeom prst="rect">
            <a:avLst/>
          </a:prstGeom>
          <a:gradFill rotWithShape="1">
            <a:gsLst>
              <a:gs pos="0">
                <a:srgbClr val="C9A84C">
                  <a:alpha val="12000"/>
                </a:srgbClr>
              </a:gs>
              <a:gs pos="100000">
                <a:srgbClr val="C9A84C">
                  <a:alpha val="4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78"/>
          <p:cNvSpPr/>
          <p:nvPr/>
        </p:nvSpPr>
        <p:spPr>
          <a:xfrm>
            <a:off x="372070" y="4321373"/>
            <a:ext cx="28575" cy="410766"/>
          </a:xfrm>
          <a:prstGeom prst="rect">
            <a:avLst/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6" name="Image 15" descr="preencoded.png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36832" y="4460388"/>
            <a:ext cx="132588" cy="132588"/>
          </a:xfrm>
          <a:prstGeom prst="rect">
            <a:avLst/>
          </a:prstGeom>
        </p:spPr>
      </p:pic>
      <p:sp>
        <p:nvSpPr>
          <p:cNvPr id="97" name="Text 79"/>
          <p:cNvSpPr/>
          <p:nvPr/>
        </p:nvSpPr>
        <p:spPr>
          <a:xfrm>
            <a:off x="748457" y="4392364"/>
            <a:ext cx="8037603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Emerging Profile: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appearance of </a:t>
            </a: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 and Prostitution in 2025 (9 combined cases)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signals a new offense profile requiring dedicated resources, specialized enforcement, and community support infrastructure.</a:t>
            </a:r>
            <a:endParaRPr lang="en-US" sz="7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640705"/>
          </a:xfrm>
          <a:prstGeom prst="rect">
            <a:avLst/>
          </a:prstGeom>
          <a:gradFill rotWithShape="1">
            <a:gsLst>
              <a:gs pos="0">
                <a:srgbClr val="0E1C38"/>
              </a:gs>
              <a:gs pos="100000">
                <a:srgbClr val="0A1628"/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31180"/>
            <a:ext cx="9144000" cy="9525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070" y="141982"/>
            <a:ext cx="171450" cy="1714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3830" y="128141"/>
            <a:ext cx="4882007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17"/>
              </a:lnSpc>
              <a:buNone/>
            </a:pPr>
            <a:r>
              <a:rPr lang="en-US" sz="1580" b="1" kern="0" spc="16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Top Offense Location Hotspots — 2023 to 2025</a:t>
            </a:r>
            <a:endParaRPr lang="en-US" sz="1580" dirty="0"/>
          </a:p>
        </p:txBody>
      </p:sp>
      <p:sp>
        <p:nvSpPr>
          <p:cNvPr id="6" name="Text 3"/>
          <p:cNvSpPr/>
          <p:nvPr/>
        </p:nvSpPr>
        <p:spPr>
          <a:xfrm>
            <a:off x="643830" y="380405"/>
            <a:ext cx="5018886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spcBef>
                <a:spcPts val="170"/>
              </a:spcBef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persistent hotspot corridors account for disproportionate case activity</a:t>
            </a:r>
            <a:endParaRPr lang="en-US" sz="790" dirty="0"/>
          </a:p>
        </p:txBody>
      </p:sp>
      <p:sp>
        <p:nvSpPr>
          <p:cNvPr id="7" name="Text 4"/>
          <p:cNvSpPr/>
          <p:nvPr/>
        </p:nvSpPr>
        <p:spPr>
          <a:xfrm>
            <a:off x="372070" y="755005"/>
            <a:ext cx="2723704" cy="3314551"/>
          </a:xfrm>
          <a:prstGeom prst="roundRect">
            <a:avLst>
              <a:gd name="adj" fmla="val 2098"/>
            </a:avLst>
          </a:prstGeom>
          <a:solidFill>
            <a:srgbClr val="132040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2800648" y="850850"/>
            <a:ext cx="185291" cy="20382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68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514" y="894838"/>
            <a:ext cx="132588" cy="1325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63029" y="878830"/>
            <a:ext cx="1448098" cy="181228"/>
          </a:xfrm>
          <a:prstGeom prst="roundRect">
            <a:avLst>
              <a:gd name="adj" fmla="val 1611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LOCATION — ALL 3 YEARS</a:t>
            </a:r>
            <a:endParaRPr lang="en-US" sz="620" dirty="0"/>
          </a:p>
        </p:txBody>
      </p:sp>
      <p:sp>
        <p:nvSpPr>
          <p:cNvPr id="11" name="Text 7"/>
          <p:cNvSpPr/>
          <p:nvPr/>
        </p:nvSpPr>
        <p:spPr>
          <a:xfrm>
            <a:off x="509736" y="1100733"/>
            <a:ext cx="2693209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2555 W Apache Trail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509736" y="1308795"/>
            <a:ext cx="1274249" cy="201216"/>
          </a:xfrm>
          <a:prstGeom prst="roundRect">
            <a:avLst>
              <a:gd name="adj" fmla="val 14517"/>
            </a:avLst>
          </a:prstGeom>
          <a:solidFill>
            <a:srgbClr val="C9A84C">
              <a:alpha val="20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158720" tIns="21590" rIns="64770" bIns="21590" rtlCol="0" anchor="ctr"/>
          <a:lstStyle/>
          <a:p>
            <a:pPr marL="0" indent="0" algn="l"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 Total Cases (3-Year)</a:t>
            </a:r>
            <a:endParaRPr lang="en-US" sz="73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078" y="1343034"/>
            <a:ext cx="132588" cy="1325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09736" y="1581001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80" dirty="0"/>
          </a:p>
        </p:txBody>
      </p:sp>
      <p:sp>
        <p:nvSpPr>
          <p:cNvPr id="15" name="Text 10"/>
          <p:cNvSpPr/>
          <p:nvPr/>
        </p:nvSpPr>
        <p:spPr>
          <a:xfrm>
            <a:off x="809327" y="1595586"/>
            <a:ext cx="1891010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809327" y="1595586"/>
            <a:ext cx="1285875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C9A84C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2737425" y="1581001"/>
            <a:ext cx="22068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680" dirty="0"/>
          </a:p>
        </p:txBody>
      </p:sp>
      <p:sp>
        <p:nvSpPr>
          <p:cNvPr id="18" name="Text 13"/>
          <p:cNvSpPr/>
          <p:nvPr/>
        </p:nvSpPr>
        <p:spPr>
          <a:xfrm>
            <a:off x="509736" y="1753642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80" dirty="0"/>
          </a:p>
        </p:txBody>
      </p:sp>
      <p:sp>
        <p:nvSpPr>
          <p:cNvPr id="19" name="Text 14"/>
          <p:cNvSpPr/>
          <p:nvPr/>
        </p:nvSpPr>
        <p:spPr>
          <a:xfrm>
            <a:off x="809327" y="1768227"/>
            <a:ext cx="1891010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809327" y="1768227"/>
            <a:ext cx="1891010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C9A84C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2737425" y="1753642"/>
            <a:ext cx="22068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680" dirty="0"/>
          </a:p>
        </p:txBody>
      </p:sp>
      <p:sp>
        <p:nvSpPr>
          <p:cNvPr id="22" name="Text 17"/>
          <p:cNvSpPr/>
          <p:nvPr/>
        </p:nvSpPr>
        <p:spPr>
          <a:xfrm>
            <a:off x="509736" y="1926282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80" dirty="0"/>
          </a:p>
        </p:txBody>
      </p:sp>
      <p:sp>
        <p:nvSpPr>
          <p:cNvPr id="23" name="Text 18"/>
          <p:cNvSpPr/>
          <p:nvPr/>
        </p:nvSpPr>
        <p:spPr>
          <a:xfrm>
            <a:off x="809327" y="1940868"/>
            <a:ext cx="1891010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809327" y="1940868"/>
            <a:ext cx="1777454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C9A84C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0"/>
          <p:cNvSpPr/>
          <p:nvPr/>
        </p:nvSpPr>
        <p:spPr>
          <a:xfrm>
            <a:off x="2737425" y="1926282"/>
            <a:ext cx="22068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680" dirty="0"/>
          </a:p>
        </p:txBody>
      </p:sp>
      <p:sp>
        <p:nvSpPr>
          <p:cNvPr id="26" name="Text 21"/>
          <p:cNvSpPr/>
          <p:nvPr/>
        </p:nvSpPr>
        <p:spPr>
          <a:xfrm>
            <a:off x="509736" y="2126754"/>
            <a:ext cx="405408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💊 Drug</a:t>
            </a:r>
            <a:endParaRPr lang="en-US" sz="620" dirty="0"/>
          </a:p>
        </p:txBody>
      </p:sp>
      <p:sp>
        <p:nvSpPr>
          <p:cNvPr id="27" name="Text 22"/>
          <p:cNvSpPr/>
          <p:nvPr/>
        </p:nvSpPr>
        <p:spPr>
          <a:xfrm>
            <a:off x="950565" y="2126754"/>
            <a:ext cx="393650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🛍 Theft</a:t>
            </a:r>
            <a:endParaRPr lang="en-US" sz="620" dirty="0"/>
          </a:p>
        </p:txBody>
      </p:sp>
      <p:sp>
        <p:nvSpPr>
          <p:cNvPr id="28" name="Text 23"/>
          <p:cNvSpPr/>
          <p:nvPr/>
        </p:nvSpPr>
        <p:spPr>
          <a:xfrm>
            <a:off x="1379637" y="2126754"/>
            <a:ext cx="903238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Disorderly Conduct</a:t>
            </a:r>
            <a:endParaRPr lang="en-US" sz="620" dirty="0"/>
          </a:p>
        </p:txBody>
      </p:sp>
      <p:sp>
        <p:nvSpPr>
          <p:cNvPr id="29" name="Text 24"/>
          <p:cNvSpPr/>
          <p:nvPr/>
        </p:nvSpPr>
        <p:spPr>
          <a:xfrm>
            <a:off x="509736" y="3642717"/>
            <a:ext cx="2448371" cy="348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corridor — drug, theft, and disorderly conduct cases. Highest single-location volume across all three years.</a:t>
            </a:r>
            <a:endParaRPr lang="en-US" sz="680" dirty="0"/>
          </a:p>
        </p:txBody>
      </p:sp>
      <p:sp>
        <p:nvSpPr>
          <p:cNvPr id="30" name="Text 25"/>
          <p:cNvSpPr/>
          <p:nvPr/>
        </p:nvSpPr>
        <p:spPr>
          <a:xfrm>
            <a:off x="509736" y="3642717"/>
            <a:ext cx="2448371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6"/>
          <p:cNvSpPr/>
          <p:nvPr/>
        </p:nvSpPr>
        <p:spPr>
          <a:xfrm>
            <a:off x="3210074" y="755005"/>
            <a:ext cx="2723852" cy="3314551"/>
          </a:xfrm>
          <a:prstGeom prst="roundRect">
            <a:avLst>
              <a:gd name="adj" fmla="val 2098"/>
            </a:avLst>
          </a:prstGeom>
          <a:solidFill>
            <a:srgbClr val="132040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5638800" y="850850"/>
            <a:ext cx="185291" cy="20382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</a:t>
            </a:r>
            <a:endParaRPr lang="en-US" sz="680" dirty="0"/>
          </a:p>
        </p:txBody>
      </p:sp>
      <p:pic>
        <p:nvPicPr>
          <p:cNvPr id="33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9517" y="894838"/>
            <a:ext cx="132588" cy="132588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3501033" y="878830"/>
            <a:ext cx="1635472" cy="181228"/>
          </a:xfrm>
          <a:prstGeom prst="roundRect">
            <a:avLst>
              <a:gd name="adj" fmla="val 1611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MULTI-YEAR ACTIVITY</a:t>
            </a:r>
            <a:endParaRPr lang="en-US" sz="620" dirty="0"/>
          </a:p>
        </p:txBody>
      </p:sp>
      <p:sp>
        <p:nvSpPr>
          <p:cNvPr id="35" name="Text 29"/>
          <p:cNvSpPr/>
          <p:nvPr/>
        </p:nvSpPr>
        <p:spPr>
          <a:xfrm>
            <a:off x="3347740" y="1100733"/>
            <a:ext cx="2693372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975 S Royal Palm Rd</a:t>
            </a:r>
            <a:endParaRPr lang="en-US" sz="900" dirty="0"/>
          </a:p>
        </p:txBody>
      </p:sp>
      <p:sp>
        <p:nvSpPr>
          <p:cNvPr id="36" name="Text 30"/>
          <p:cNvSpPr/>
          <p:nvPr/>
        </p:nvSpPr>
        <p:spPr>
          <a:xfrm>
            <a:off x="3347740" y="1308795"/>
            <a:ext cx="1029539" cy="201216"/>
          </a:xfrm>
          <a:prstGeom prst="roundRect">
            <a:avLst>
              <a:gd name="adj" fmla="val 14517"/>
            </a:avLst>
          </a:prstGeom>
          <a:solidFill>
            <a:srgbClr val="C9A84C">
              <a:alpha val="20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158720" tIns="21590" rIns="64770" bIns="21590" rtlCol="0" anchor="ctr"/>
          <a:lstStyle/>
          <a:p>
            <a:pPr marL="0" indent="0" algn="l"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All 3 Years</a:t>
            </a:r>
            <a:endParaRPr lang="en-US" sz="730" dirty="0"/>
          </a:p>
        </p:txBody>
      </p:sp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8081" y="1343034"/>
            <a:ext cx="132588" cy="132588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3347740" y="1581001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80" dirty="0"/>
          </a:p>
        </p:txBody>
      </p:sp>
      <p:sp>
        <p:nvSpPr>
          <p:cNvPr id="39" name="Text 32"/>
          <p:cNvSpPr/>
          <p:nvPr/>
        </p:nvSpPr>
        <p:spPr>
          <a:xfrm>
            <a:off x="3647331" y="1595586"/>
            <a:ext cx="1891159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3"/>
          <p:cNvSpPr/>
          <p:nvPr/>
        </p:nvSpPr>
        <p:spPr>
          <a:xfrm>
            <a:off x="3647331" y="1595586"/>
            <a:ext cx="850999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C9A84C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4"/>
          <p:cNvSpPr/>
          <p:nvPr/>
        </p:nvSpPr>
        <p:spPr>
          <a:xfrm>
            <a:off x="5575578" y="1586657"/>
            <a:ext cx="22068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620" dirty="0"/>
          </a:p>
        </p:txBody>
      </p:sp>
      <p:sp>
        <p:nvSpPr>
          <p:cNvPr id="42" name="Text 35"/>
          <p:cNvSpPr/>
          <p:nvPr/>
        </p:nvSpPr>
        <p:spPr>
          <a:xfrm>
            <a:off x="3347740" y="1753642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80" dirty="0"/>
          </a:p>
        </p:txBody>
      </p:sp>
      <p:sp>
        <p:nvSpPr>
          <p:cNvPr id="43" name="Text 36"/>
          <p:cNvSpPr/>
          <p:nvPr/>
        </p:nvSpPr>
        <p:spPr>
          <a:xfrm>
            <a:off x="3647331" y="1768227"/>
            <a:ext cx="1891159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7"/>
          <p:cNvSpPr/>
          <p:nvPr/>
        </p:nvSpPr>
        <p:spPr>
          <a:xfrm>
            <a:off x="3647331" y="1768227"/>
            <a:ext cx="850999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C9A84C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8"/>
          <p:cNvSpPr/>
          <p:nvPr/>
        </p:nvSpPr>
        <p:spPr>
          <a:xfrm>
            <a:off x="5575578" y="1759297"/>
            <a:ext cx="22068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620" dirty="0"/>
          </a:p>
        </p:txBody>
      </p:sp>
      <p:sp>
        <p:nvSpPr>
          <p:cNvPr id="46" name="Text 39"/>
          <p:cNvSpPr/>
          <p:nvPr/>
        </p:nvSpPr>
        <p:spPr>
          <a:xfrm>
            <a:off x="3347740" y="1926282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80" dirty="0"/>
          </a:p>
        </p:txBody>
      </p:sp>
      <p:sp>
        <p:nvSpPr>
          <p:cNvPr id="47" name="Text 40"/>
          <p:cNvSpPr/>
          <p:nvPr/>
        </p:nvSpPr>
        <p:spPr>
          <a:xfrm>
            <a:off x="3647331" y="1940868"/>
            <a:ext cx="1891159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1"/>
          <p:cNvSpPr/>
          <p:nvPr/>
        </p:nvSpPr>
        <p:spPr>
          <a:xfrm>
            <a:off x="3647331" y="1940868"/>
            <a:ext cx="850999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C9A84C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2"/>
          <p:cNvSpPr/>
          <p:nvPr/>
        </p:nvSpPr>
        <p:spPr>
          <a:xfrm>
            <a:off x="5575578" y="1931938"/>
            <a:ext cx="22068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620" dirty="0"/>
          </a:p>
        </p:txBody>
      </p:sp>
      <p:sp>
        <p:nvSpPr>
          <p:cNvPr id="50" name="Text 43"/>
          <p:cNvSpPr/>
          <p:nvPr/>
        </p:nvSpPr>
        <p:spPr>
          <a:xfrm>
            <a:off x="3347740" y="2126754"/>
            <a:ext cx="488305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🤜 Assault</a:t>
            </a:r>
            <a:endParaRPr lang="en-US" sz="620" dirty="0"/>
          </a:p>
        </p:txBody>
      </p:sp>
      <p:sp>
        <p:nvSpPr>
          <p:cNvPr id="51" name="Text 44"/>
          <p:cNvSpPr/>
          <p:nvPr/>
        </p:nvSpPr>
        <p:spPr>
          <a:xfrm>
            <a:off x="3871466" y="2126754"/>
            <a:ext cx="405408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💊 Drug</a:t>
            </a:r>
            <a:endParaRPr lang="en-US" sz="620" dirty="0"/>
          </a:p>
        </p:txBody>
      </p:sp>
      <p:sp>
        <p:nvSpPr>
          <p:cNvPr id="52" name="Text 45"/>
          <p:cNvSpPr/>
          <p:nvPr/>
        </p:nvSpPr>
        <p:spPr>
          <a:xfrm>
            <a:off x="4312295" y="2126754"/>
            <a:ext cx="565547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🔫 Weapons</a:t>
            </a:r>
            <a:endParaRPr lang="en-US" sz="620" dirty="0"/>
          </a:p>
        </p:txBody>
      </p:sp>
      <p:sp>
        <p:nvSpPr>
          <p:cNvPr id="53" name="Text 46"/>
          <p:cNvSpPr/>
          <p:nvPr/>
        </p:nvSpPr>
        <p:spPr>
          <a:xfrm>
            <a:off x="3347740" y="3642717"/>
            <a:ext cx="2448520" cy="348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 complex — assault, drug, and weapons incidents. Persistent activity signals concentrated community risk.</a:t>
            </a:r>
            <a:endParaRPr lang="en-US" sz="680" dirty="0"/>
          </a:p>
        </p:txBody>
      </p:sp>
      <p:sp>
        <p:nvSpPr>
          <p:cNvPr id="54" name="Text 47"/>
          <p:cNvSpPr/>
          <p:nvPr/>
        </p:nvSpPr>
        <p:spPr>
          <a:xfrm>
            <a:off x="3347740" y="3642717"/>
            <a:ext cx="2448520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8"/>
          <p:cNvSpPr/>
          <p:nvPr/>
        </p:nvSpPr>
        <p:spPr>
          <a:xfrm>
            <a:off x="6048226" y="755005"/>
            <a:ext cx="2723704" cy="3314551"/>
          </a:xfrm>
          <a:prstGeom prst="roundRect">
            <a:avLst>
              <a:gd name="adj" fmla="val 2098"/>
            </a:avLst>
          </a:prstGeom>
          <a:solidFill>
            <a:srgbClr val="132040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9"/>
          <p:cNvSpPr/>
          <p:nvPr/>
        </p:nvSpPr>
        <p:spPr>
          <a:xfrm>
            <a:off x="8476804" y="850850"/>
            <a:ext cx="185291" cy="20382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</a:t>
            </a:r>
            <a:endParaRPr lang="en-US" sz="680" dirty="0"/>
          </a:p>
        </p:txBody>
      </p:sp>
      <p:pic>
        <p:nvPicPr>
          <p:cNvPr id="57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67670" y="894838"/>
            <a:ext cx="132588" cy="132588"/>
          </a:xfrm>
          <a:prstGeom prst="rect">
            <a:avLst/>
          </a:prstGeom>
        </p:spPr>
      </p:pic>
      <p:sp>
        <p:nvSpPr>
          <p:cNvPr id="58" name="Text 50"/>
          <p:cNvSpPr/>
          <p:nvPr/>
        </p:nvSpPr>
        <p:spPr>
          <a:xfrm>
            <a:off x="6339185" y="878830"/>
            <a:ext cx="976908" cy="181228"/>
          </a:xfrm>
          <a:prstGeom prst="roundRect">
            <a:avLst>
              <a:gd name="adj" fmla="val 1611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CORRIDOR</a:t>
            </a:r>
            <a:endParaRPr lang="en-US" sz="620" dirty="0"/>
          </a:p>
        </p:txBody>
      </p:sp>
      <p:sp>
        <p:nvSpPr>
          <p:cNvPr id="59" name="Text 51"/>
          <p:cNvSpPr/>
          <p:nvPr/>
        </p:nvSpPr>
        <p:spPr>
          <a:xfrm>
            <a:off x="6185892" y="1100733"/>
            <a:ext cx="2693209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2525 S Ironwood Drive</a:t>
            </a:r>
            <a:endParaRPr lang="en-US" sz="900" dirty="0"/>
          </a:p>
        </p:txBody>
      </p:sp>
      <p:sp>
        <p:nvSpPr>
          <p:cNvPr id="60" name="Text 52"/>
          <p:cNvSpPr/>
          <p:nvPr/>
        </p:nvSpPr>
        <p:spPr>
          <a:xfrm>
            <a:off x="6185892" y="1308795"/>
            <a:ext cx="1029539" cy="201216"/>
          </a:xfrm>
          <a:prstGeom prst="roundRect">
            <a:avLst>
              <a:gd name="adj" fmla="val 14517"/>
            </a:avLst>
          </a:prstGeom>
          <a:solidFill>
            <a:srgbClr val="C9A84C">
              <a:alpha val="20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158720" tIns="21590" rIns="64770" bIns="21590" rtlCol="0" anchor="ctr"/>
          <a:lstStyle/>
          <a:p>
            <a:pPr marL="0" indent="0" algn="l"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All 3 Years</a:t>
            </a:r>
            <a:endParaRPr lang="en-US" sz="730" dirty="0"/>
          </a:p>
        </p:txBody>
      </p:sp>
      <p:pic>
        <p:nvPicPr>
          <p:cNvPr id="61" name="Image 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26234" y="1343034"/>
            <a:ext cx="132588" cy="132588"/>
          </a:xfrm>
          <a:prstGeom prst="rect">
            <a:avLst/>
          </a:prstGeom>
        </p:spPr>
      </p:pic>
      <p:sp>
        <p:nvSpPr>
          <p:cNvPr id="62" name="Text 53"/>
          <p:cNvSpPr/>
          <p:nvPr/>
        </p:nvSpPr>
        <p:spPr>
          <a:xfrm>
            <a:off x="6185892" y="1581001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80" dirty="0"/>
          </a:p>
        </p:txBody>
      </p:sp>
      <p:sp>
        <p:nvSpPr>
          <p:cNvPr id="63" name="Text 54"/>
          <p:cNvSpPr/>
          <p:nvPr/>
        </p:nvSpPr>
        <p:spPr>
          <a:xfrm>
            <a:off x="6485483" y="1595586"/>
            <a:ext cx="1891010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5"/>
          <p:cNvSpPr/>
          <p:nvPr/>
        </p:nvSpPr>
        <p:spPr>
          <a:xfrm>
            <a:off x="6485483" y="1595586"/>
            <a:ext cx="945505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B87A2A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6"/>
          <p:cNvSpPr/>
          <p:nvPr/>
        </p:nvSpPr>
        <p:spPr>
          <a:xfrm>
            <a:off x="8413581" y="1586657"/>
            <a:ext cx="22068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620" dirty="0"/>
          </a:p>
        </p:txBody>
      </p:sp>
      <p:sp>
        <p:nvSpPr>
          <p:cNvPr id="66" name="Text 57"/>
          <p:cNvSpPr/>
          <p:nvPr/>
        </p:nvSpPr>
        <p:spPr>
          <a:xfrm>
            <a:off x="6185892" y="1753642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80" dirty="0"/>
          </a:p>
        </p:txBody>
      </p:sp>
      <p:sp>
        <p:nvSpPr>
          <p:cNvPr id="67" name="Text 58"/>
          <p:cNvSpPr/>
          <p:nvPr/>
        </p:nvSpPr>
        <p:spPr>
          <a:xfrm>
            <a:off x="6485483" y="1768227"/>
            <a:ext cx="1891010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59"/>
          <p:cNvSpPr/>
          <p:nvPr/>
        </p:nvSpPr>
        <p:spPr>
          <a:xfrm>
            <a:off x="6485483" y="1768227"/>
            <a:ext cx="945505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B87A2A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0"/>
          <p:cNvSpPr/>
          <p:nvPr/>
        </p:nvSpPr>
        <p:spPr>
          <a:xfrm>
            <a:off x="8413581" y="1759297"/>
            <a:ext cx="22068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620" dirty="0"/>
          </a:p>
        </p:txBody>
      </p:sp>
      <p:sp>
        <p:nvSpPr>
          <p:cNvPr id="70" name="Text 61"/>
          <p:cNvSpPr/>
          <p:nvPr/>
        </p:nvSpPr>
        <p:spPr>
          <a:xfrm>
            <a:off x="6185892" y="1926282"/>
            <a:ext cx="26668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80" dirty="0"/>
          </a:p>
        </p:txBody>
      </p:sp>
      <p:sp>
        <p:nvSpPr>
          <p:cNvPr id="71" name="Text 62"/>
          <p:cNvSpPr/>
          <p:nvPr/>
        </p:nvSpPr>
        <p:spPr>
          <a:xfrm>
            <a:off x="6485483" y="1940868"/>
            <a:ext cx="1891010" cy="100310"/>
          </a:xfrm>
          <a:prstGeom prst="roundRect">
            <a:avLst>
              <a:gd name="adj" fmla="val 215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6485483" y="1940868"/>
            <a:ext cx="945505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B87A2A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8413581" y="1931938"/>
            <a:ext cx="22068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620" dirty="0"/>
          </a:p>
        </p:txBody>
      </p:sp>
      <p:sp>
        <p:nvSpPr>
          <p:cNvPr id="74" name="Text 65"/>
          <p:cNvSpPr/>
          <p:nvPr/>
        </p:nvSpPr>
        <p:spPr>
          <a:xfrm>
            <a:off x="6185892" y="2126754"/>
            <a:ext cx="588764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Disorderly</a:t>
            </a:r>
            <a:endParaRPr lang="en-US" sz="620" dirty="0"/>
          </a:p>
        </p:txBody>
      </p:sp>
      <p:sp>
        <p:nvSpPr>
          <p:cNvPr id="75" name="Text 66"/>
          <p:cNvSpPr/>
          <p:nvPr/>
        </p:nvSpPr>
        <p:spPr>
          <a:xfrm>
            <a:off x="6810077" y="2126754"/>
            <a:ext cx="488305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🤜 Assault</a:t>
            </a:r>
            <a:endParaRPr lang="en-US" sz="620" dirty="0"/>
          </a:p>
        </p:txBody>
      </p:sp>
      <p:sp>
        <p:nvSpPr>
          <p:cNvPr id="76" name="Text 67"/>
          <p:cNvSpPr/>
          <p:nvPr/>
        </p:nvSpPr>
        <p:spPr>
          <a:xfrm>
            <a:off x="7333804" y="2126754"/>
            <a:ext cx="553789" cy="181228"/>
          </a:xfrm>
          <a:prstGeom prst="roundRect">
            <a:avLst>
              <a:gd name="adj" fmla="val 1191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🚪 Trespass</a:t>
            </a:r>
            <a:endParaRPr lang="en-US" sz="620" dirty="0"/>
          </a:p>
        </p:txBody>
      </p:sp>
      <p:sp>
        <p:nvSpPr>
          <p:cNvPr id="77" name="Text 68"/>
          <p:cNvSpPr/>
          <p:nvPr/>
        </p:nvSpPr>
        <p:spPr>
          <a:xfrm>
            <a:off x="6185892" y="3642717"/>
            <a:ext cx="2448371" cy="348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educational institution — disorderly conduct, assault, and trespass. Proximity to school demands priority attention.</a:t>
            </a:r>
            <a:endParaRPr lang="en-US" sz="680" dirty="0"/>
          </a:p>
        </p:txBody>
      </p:sp>
      <p:sp>
        <p:nvSpPr>
          <p:cNvPr id="78" name="Text 69"/>
          <p:cNvSpPr/>
          <p:nvPr/>
        </p:nvSpPr>
        <p:spPr>
          <a:xfrm>
            <a:off x="6185892" y="3642717"/>
            <a:ext cx="2448371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0"/>
          <p:cNvSpPr/>
          <p:nvPr/>
        </p:nvSpPr>
        <p:spPr>
          <a:xfrm>
            <a:off x="372070" y="4169866"/>
            <a:ext cx="1708696" cy="899368"/>
          </a:xfrm>
          <a:prstGeom prst="roundRect">
            <a:avLst>
              <a:gd name="adj" fmla="val 5507"/>
            </a:avLst>
          </a:prstGeom>
          <a:solidFill>
            <a:srgbClr val="0E1C38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71"/>
          <p:cNvSpPr/>
          <p:nvPr/>
        </p:nvSpPr>
        <p:spPr>
          <a:xfrm>
            <a:off x="594568" y="4250382"/>
            <a:ext cx="133899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EMERGING HOTSPOTS</a:t>
            </a:r>
            <a:endParaRPr lang="en-US" sz="620" dirty="0"/>
          </a:p>
        </p:txBody>
      </p:sp>
      <p:pic>
        <p:nvPicPr>
          <p:cNvPr id="81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0363" y="4243099"/>
            <a:ext cx="132588" cy="132588"/>
          </a:xfrm>
          <a:prstGeom prst="rect">
            <a:avLst/>
          </a:prstGeom>
        </p:spPr>
      </p:pic>
      <p:pic>
        <p:nvPicPr>
          <p:cNvPr id="82" name="Image 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7982" y="4427646"/>
            <a:ext cx="132588" cy="132588"/>
          </a:xfrm>
          <a:prstGeom prst="rect">
            <a:avLst/>
          </a:prstGeom>
        </p:spPr>
      </p:pic>
      <p:sp>
        <p:nvSpPr>
          <p:cNvPr id="83" name="Text 72"/>
          <p:cNvSpPr/>
          <p:nvPr/>
        </p:nvSpPr>
        <p:spPr>
          <a:xfrm>
            <a:off x="582067" y="4429125"/>
            <a:ext cx="72032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1234 W 20th Ave</a:t>
            </a:r>
            <a:endParaRPr lang="en-US" sz="680" dirty="0"/>
          </a:p>
        </p:txBody>
      </p:sp>
      <p:sp>
        <p:nvSpPr>
          <p:cNvPr id="84" name="Text 73"/>
          <p:cNvSpPr/>
          <p:nvPr/>
        </p:nvSpPr>
        <p:spPr>
          <a:xfrm>
            <a:off x="1272332" y="4417814"/>
            <a:ext cx="433239" cy="167476"/>
          </a:xfrm>
          <a:prstGeom prst="roundRect">
            <a:avLst>
              <a:gd name="adj" fmla="val 12891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cases</a:t>
            </a:r>
            <a:endParaRPr lang="en-US" sz="620" dirty="0"/>
          </a:p>
        </p:txBody>
      </p:sp>
      <p:pic>
        <p:nvPicPr>
          <p:cNvPr id="85" name="Image 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7982" y="4623057"/>
            <a:ext cx="132588" cy="132588"/>
          </a:xfrm>
          <a:prstGeom prst="rect">
            <a:avLst/>
          </a:prstGeom>
        </p:spPr>
      </p:pic>
      <p:sp>
        <p:nvSpPr>
          <p:cNvPr id="86" name="Text 74"/>
          <p:cNvSpPr/>
          <p:nvPr/>
        </p:nvSpPr>
        <p:spPr>
          <a:xfrm>
            <a:off x="582067" y="4624536"/>
            <a:ext cx="89926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2052 S Weaver Drive</a:t>
            </a:r>
            <a:endParaRPr lang="en-US" sz="680" dirty="0"/>
          </a:p>
        </p:txBody>
      </p:sp>
      <p:sp>
        <p:nvSpPr>
          <p:cNvPr id="87" name="Text 75"/>
          <p:cNvSpPr/>
          <p:nvPr/>
        </p:nvSpPr>
        <p:spPr>
          <a:xfrm>
            <a:off x="1435001" y="4613225"/>
            <a:ext cx="389483" cy="167476"/>
          </a:xfrm>
          <a:prstGeom prst="roundRect">
            <a:avLst>
              <a:gd name="adj" fmla="val 12891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cases</a:t>
            </a:r>
            <a:endParaRPr lang="en-US" sz="620" dirty="0"/>
          </a:p>
        </p:txBody>
      </p:sp>
      <p:pic>
        <p:nvPicPr>
          <p:cNvPr id="88" name="Image 1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7982" y="4818468"/>
            <a:ext cx="132588" cy="132588"/>
          </a:xfrm>
          <a:prstGeom prst="rect">
            <a:avLst/>
          </a:prstGeom>
        </p:spPr>
      </p:pic>
      <p:sp>
        <p:nvSpPr>
          <p:cNvPr id="89" name="Text 76"/>
          <p:cNvSpPr/>
          <p:nvPr/>
        </p:nvSpPr>
        <p:spPr>
          <a:xfrm>
            <a:off x="582067" y="4819948"/>
            <a:ext cx="71672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680" dirty="0"/>
          </a:p>
        </p:txBody>
      </p:sp>
      <p:sp>
        <p:nvSpPr>
          <p:cNvPr id="90" name="Text 77"/>
          <p:cNvSpPr/>
          <p:nvPr/>
        </p:nvSpPr>
        <p:spPr>
          <a:xfrm>
            <a:off x="1269057" y="4808637"/>
            <a:ext cx="585788" cy="167476"/>
          </a:xfrm>
          <a:prstGeom prst="roundRect">
            <a:avLst>
              <a:gd name="adj" fmla="val 12891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combined</a:t>
            </a:r>
            <a:endParaRPr lang="en-US" sz="620" dirty="0"/>
          </a:p>
        </p:txBody>
      </p:sp>
      <p:sp>
        <p:nvSpPr>
          <p:cNvPr id="91" name="Text 78"/>
          <p:cNvSpPr/>
          <p:nvPr/>
        </p:nvSpPr>
        <p:spPr>
          <a:xfrm>
            <a:off x="2167086" y="4169866"/>
            <a:ext cx="4809679" cy="899368"/>
          </a:xfrm>
          <a:prstGeom prst="roundRect">
            <a:avLst>
              <a:gd name="adj" fmla="val 5507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100000">
                <a:srgbClr val="0E1C38"/>
              </a:gs>
            </a:gsLst>
            <a:lin ang="27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2" name="Image 11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264429" y="4459941"/>
            <a:ext cx="132588" cy="132588"/>
          </a:xfrm>
          <a:prstGeom prst="rect">
            <a:avLst/>
          </a:prstGeom>
        </p:spPr>
      </p:pic>
      <p:sp>
        <p:nvSpPr>
          <p:cNvPr id="93" name="Text 79"/>
          <p:cNvSpPr/>
          <p:nvPr/>
        </p:nvSpPr>
        <p:spPr>
          <a:xfrm>
            <a:off x="2449264" y="4434929"/>
            <a:ext cx="946249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US 60 Corridor</a:t>
            </a:r>
            <a:endParaRPr lang="en-US" sz="960" dirty="0"/>
          </a:p>
        </p:txBody>
      </p:sp>
      <p:sp>
        <p:nvSpPr>
          <p:cNvPr id="94" name="Text 80"/>
          <p:cNvSpPr/>
          <p:nvPr/>
        </p:nvSpPr>
        <p:spPr>
          <a:xfrm>
            <a:off x="2276921" y="4674691"/>
            <a:ext cx="504900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spcBef>
                <a:spcPts val="170"/>
              </a:spcBef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traffic enforcement &amp; DUI activity across all three years. A sustained patrol priority for vehicle and road safety.</a:t>
            </a:r>
            <a:endParaRPr lang="en-US" sz="680" dirty="0"/>
          </a:p>
        </p:txBody>
      </p:sp>
      <p:sp>
        <p:nvSpPr>
          <p:cNvPr id="95" name="Text 81"/>
          <p:cNvSpPr/>
          <p:nvPr/>
        </p:nvSpPr>
        <p:spPr>
          <a:xfrm>
            <a:off x="7063085" y="4169866"/>
            <a:ext cx="1708845" cy="899368"/>
          </a:xfrm>
          <a:prstGeom prst="roundRect">
            <a:avLst>
              <a:gd name="adj" fmla="val 5507"/>
            </a:avLst>
          </a:prstGeom>
          <a:solidFill>
            <a:srgbClr val="0E1C38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82"/>
          <p:cNvSpPr/>
          <p:nvPr/>
        </p:nvSpPr>
        <p:spPr>
          <a:xfrm>
            <a:off x="7285583" y="4250382"/>
            <a:ext cx="69593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HOTSPOT KEY</a:t>
            </a:r>
            <a:endParaRPr lang="en-US" sz="620" dirty="0"/>
          </a:p>
        </p:txBody>
      </p:sp>
      <p:pic>
        <p:nvPicPr>
          <p:cNvPr id="97" name="Image 12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41378" y="4243099"/>
            <a:ext cx="132588" cy="132588"/>
          </a:xfrm>
          <a:prstGeom prst="rect">
            <a:avLst/>
          </a:prstGeom>
        </p:spPr>
      </p:pic>
      <p:sp>
        <p:nvSpPr>
          <p:cNvPr id="98" name="Text 83"/>
          <p:cNvSpPr/>
          <p:nvPr/>
        </p:nvSpPr>
        <p:spPr>
          <a:xfrm>
            <a:off x="7172920" y="4492675"/>
            <a:ext cx="86320" cy="86320"/>
          </a:xfrm>
          <a:prstGeom prst="roundRect">
            <a:avLst>
              <a:gd name="adj" fmla="val 1618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84"/>
          <p:cNvSpPr/>
          <p:nvPr/>
        </p:nvSpPr>
        <p:spPr>
          <a:xfrm>
            <a:off x="7308652" y="4417814"/>
            <a:ext cx="1380512" cy="2478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hotspot — 3 years consecutive</a:t>
            </a:r>
            <a:endParaRPr lang="en-US" sz="620" dirty="0"/>
          </a:p>
        </p:txBody>
      </p:sp>
      <p:sp>
        <p:nvSpPr>
          <p:cNvPr id="100" name="Text 85"/>
          <p:cNvSpPr/>
          <p:nvPr/>
        </p:nvSpPr>
        <p:spPr>
          <a:xfrm>
            <a:off x="7172920" y="4719042"/>
            <a:ext cx="86320" cy="86320"/>
          </a:xfrm>
          <a:prstGeom prst="roundRect">
            <a:avLst>
              <a:gd name="adj" fmla="val 16184"/>
            </a:avLst>
          </a:prstGeom>
          <a:solidFill>
            <a:srgbClr val="C9A84C">
              <a:alpha val="35000"/>
            </a:srgbClr>
          </a:solidFill>
          <a:ln w="9525">
            <a:solidFill>
              <a:srgbClr val="C9A84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1" name="Text 86"/>
          <p:cNvSpPr/>
          <p:nvPr/>
        </p:nvSpPr>
        <p:spPr>
          <a:xfrm>
            <a:off x="7308652" y="4703266"/>
            <a:ext cx="12206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emerging / newly elevated</a:t>
            </a:r>
            <a:endParaRPr lang="en-US" sz="620" dirty="0"/>
          </a:p>
        </p:txBody>
      </p:sp>
      <p:pic>
        <p:nvPicPr>
          <p:cNvPr id="102" name="Image 13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38996" y="4863414"/>
            <a:ext cx="132588" cy="132588"/>
          </a:xfrm>
          <a:prstGeom prst="rect">
            <a:avLst/>
          </a:prstGeom>
        </p:spPr>
      </p:pic>
      <p:sp>
        <p:nvSpPr>
          <p:cNvPr id="103" name="Text 87"/>
          <p:cNvSpPr/>
          <p:nvPr/>
        </p:nvSpPr>
        <p:spPr>
          <a:xfrm>
            <a:off x="7287071" y="4870698"/>
            <a:ext cx="127776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/ DUI enforcement corridor</a:t>
            </a:r>
            <a:endParaRPr lang="en-US" sz="620" dirty="0"/>
          </a:p>
        </p:txBody>
      </p:sp>
      <p:sp>
        <p:nvSpPr>
          <p:cNvPr id="104" name="Text 88"/>
          <p:cNvSpPr/>
          <p:nvPr/>
        </p:nvSpPr>
        <p:spPr>
          <a:xfrm>
            <a:off x="381595" y="764530"/>
            <a:ext cx="2704652" cy="21580"/>
          </a:xfrm>
          <a:custGeom>
            <a:avLst/>
            <a:gdLst/>
            <a:ahLst/>
            <a:cxnLst/>
            <a:rect l="l" t="t" r="r" b="b"/>
            <a:pathLst>
              <a:path w="2704652" h="21580">
                <a:moveTo>
                  <a:pt x="57150" y="0"/>
                </a:moveTo>
                <a:lnTo>
                  <a:pt x="2647502" y="0"/>
                </a:lnTo>
                <a:lnTo>
                  <a:pt x="2664853" y="2698"/>
                </a:lnTo>
                <a:lnTo>
                  <a:pt x="2671742" y="5395"/>
                </a:lnTo>
                <a:lnTo>
                  <a:pt x="2676819" y="8093"/>
                </a:lnTo>
                <a:lnTo>
                  <a:pt x="2680922" y="10790"/>
                </a:lnTo>
                <a:lnTo>
                  <a:pt x="2684377" y="13488"/>
                </a:lnTo>
                <a:lnTo>
                  <a:pt x="2687352" y="16185"/>
                </a:lnTo>
                <a:lnTo>
                  <a:pt x="2689949" y="18883"/>
                </a:lnTo>
                <a:lnTo>
                  <a:pt x="2692234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5" name="Text 89"/>
          <p:cNvSpPr/>
          <p:nvPr/>
        </p:nvSpPr>
        <p:spPr>
          <a:xfrm>
            <a:off x="3219599" y="764530"/>
            <a:ext cx="2704805" cy="21580"/>
          </a:xfrm>
          <a:custGeom>
            <a:avLst/>
            <a:gdLst/>
            <a:ahLst/>
            <a:cxnLst/>
            <a:rect l="l" t="t" r="r" b="b"/>
            <a:pathLst>
              <a:path w="2704805" h="21580">
                <a:moveTo>
                  <a:pt x="57150" y="0"/>
                </a:moveTo>
                <a:lnTo>
                  <a:pt x="2647655" y="0"/>
                </a:lnTo>
                <a:lnTo>
                  <a:pt x="2665005" y="2698"/>
                </a:lnTo>
                <a:lnTo>
                  <a:pt x="2671894" y="5395"/>
                </a:lnTo>
                <a:lnTo>
                  <a:pt x="2676972" y="8093"/>
                </a:lnTo>
                <a:lnTo>
                  <a:pt x="2681074" y="10790"/>
                </a:lnTo>
                <a:lnTo>
                  <a:pt x="2684529" y="13488"/>
                </a:lnTo>
                <a:lnTo>
                  <a:pt x="2687504" y="16185"/>
                </a:lnTo>
                <a:lnTo>
                  <a:pt x="2690101" y="18883"/>
                </a:lnTo>
                <a:lnTo>
                  <a:pt x="2692386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6" name="Text 90"/>
          <p:cNvSpPr/>
          <p:nvPr/>
        </p:nvSpPr>
        <p:spPr>
          <a:xfrm>
            <a:off x="6057751" y="764530"/>
            <a:ext cx="2704652" cy="21580"/>
          </a:xfrm>
          <a:custGeom>
            <a:avLst/>
            <a:gdLst/>
            <a:ahLst/>
            <a:cxnLst/>
            <a:rect l="l" t="t" r="r" b="b"/>
            <a:pathLst>
              <a:path w="2704652" h="21580">
                <a:moveTo>
                  <a:pt x="57150" y="0"/>
                </a:moveTo>
                <a:lnTo>
                  <a:pt x="2647502" y="0"/>
                </a:lnTo>
                <a:lnTo>
                  <a:pt x="2664853" y="2698"/>
                </a:lnTo>
                <a:lnTo>
                  <a:pt x="2671742" y="5395"/>
                </a:lnTo>
                <a:lnTo>
                  <a:pt x="2676819" y="8093"/>
                </a:lnTo>
                <a:lnTo>
                  <a:pt x="2680922" y="10790"/>
                </a:lnTo>
                <a:lnTo>
                  <a:pt x="2684377" y="13488"/>
                </a:lnTo>
                <a:lnTo>
                  <a:pt x="2687352" y="16185"/>
                </a:lnTo>
                <a:lnTo>
                  <a:pt x="2689949" y="18883"/>
                </a:lnTo>
                <a:lnTo>
                  <a:pt x="2692234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619125"/>
          </a:xfrm>
          <a:prstGeom prst="rect">
            <a:avLst/>
          </a:prstGeom>
          <a:gradFill rotWithShape="1">
            <a:gsLst>
              <a:gs pos="0">
                <a:srgbClr val="0E1D3A"/>
              </a:gs>
              <a:gs pos="60000">
                <a:srgbClr val="0A1628"/>
              </a:gs>
              <a:gs pos="100000">
                <a:srgbClr val="0A1628"/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09600"/>
            <a:ext cx="9144000" cy="9525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050" y="249138"/>
            <a:ext cx="139005" cy="1390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9366" y="128141"/>
            <a:ext cx="5006856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17"/>
              </a:lnSpc>
              <a:buNone/>
            </a:pPr>
            <a:r>
              <a:rPr lang="en-US" sz="1580" b="1" kern="0" spc="16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Three-Year Trend Narrative — 2023 to 2025</a:t>
            </a:r>
            <a:endParaRPr lang="en-US" sz="1580" dirty="0"/>
          </a:p>
        </p:txBody>
      </p:sp>
      <p:sp>
        <p:nvSpPr>
          <p:cNvPr id="6" name="Text 3"/>
          <p:cNvSpPr/>
          <p:nvPr/>
        </p:nvSpPr>
        <p:spPr>
          <a:xfrm>
            <a:off x="639366" y="358825"/>
            <a:ext cx="5147236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kern="0" spc="1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Junction case filings increased </a:t>
            </a:r>
            <a:r>
              <a:rPr lang="en-US" sz="790" b="1" kern="0" spc="1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14.4%</a:t>
            </a:r>
            <a:r>
              <a:rPr lang="en-US" sz="790" kern="0" spc="1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 three years with a significant acceleration in 2025</a:t>
            </a:r>
            <a:endParaRPr lang="en-US" sz="790" dirty="0"/>
          </a:p>
        </p:txBody>
      </p:sp>
      <p:sp>
        <p:nvSpPr>
          <p:cNvPr id="7" name="Text 4"/>
          <p:cNvSpPr/>
          <p:nvPr/>
        </p:nvSpPr>
        <p:spPr>
          <a:xfrm>
            <a:off x="400050" y="776585"/>
            <a:ext cx="4014490" cy="2078385"/>
          </a:xfrm>
          <a:prstGeom prst="roundRect">
            <a:avLst>
              <a:gd name="adj" fmla="val 3422"/>
            </a:avLst>
          </a:prstGeom>
          <a:solidFill>
            <a:srgbClr val="132040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443" y="911507"/>
            <a:ext cx="132588" cy="132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66750" y="886420"/>
            <a:ext cx="319891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2023</a:t>
            </a:r>
            <a:endParaRPr lang="en-US" sz="960" dirty="0"/>
          </a:p>
        </p:txBody>
      </p:sp>
      <p:sp>
        <p:nvSpPr>
          <p:cNvPr id="10" name="Text 6"/>
          <p:cNvSpPr/>
          <p:nvPr/>
        </p:nvSpPr>
        <p:spPr>
          <a:xfrm>
            <a:off x="1014710" y="901601"/>
            <a:ext cx="820638" cy="167476"/>
          </a:xfrm>
          <a:prstGeom prst="roundRect">
            <a:avLst>
              <a:gd name="adj" fmla="val 17441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YEAR</a:t>
            </a:r>
            <a:endParaRPr lang="en-US" sz="620" dirty="0"/>
          </a:p>
        </p:txBody>
      </p:sp>
      <p:sp>
        <p:nvSpPr>
          <p:cNvPr id="11" name="Text 7"/>
          <p:cNvSpPr/>
          <p:nvPr/>
        </p:nvSpPr>
        <p:spPr>
          <a:xfrm>
            <a:off x="523875" y="1126182"/>
            <a:ext cx="4128299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640 Total Cases Filed — Stable &amp; Concentrated</a:t>
            </a:r>
            <a:endParaRPr lang="en-US" sz="730" dirty="0"/>
          </a:p>
        </p:txBody>
      </p:sp>
      <p:sp>
        <p:nvSpPr>
          <p:cNvPr id="12" name="Text 8"/>
          <p:cNvSpPr/>
          <p:nvPr/>
        </p:nvSpPr>
        <p:spPr>
          <a:xfrm>
            <a:off x="523875" y="1351359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608707" y="1315938"/>
            <a:ext cx="3692336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offenses lead at 32.2% of all cases — narcotics possession is the primary driver</a:t>
            </a:r>
            <a:endParaRPr lang="en-US" sz="700" dirty="0"/>
          </a:p>
        </p:txBody>
      </p:sp>
      <p:sp>
        <p:nvSpPr>
          <p:cNvPr id="14" name="Text 10"/>
          <p:cNvSpPr/>
          <p:nvPr/>
        </p:nvSpPr>
        <p:spPr>
          <a:xfrm>
            <a:off x="523875" y="1509266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608707" y="1473845"/>
            <a:ext cx="2705487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Felony rate: 83.0% — caseload is overwhelmingly felony-class</a:t>
            </a:r>
            <a:endParaRPr lang="en-US" sz="700" dirty="0"/>
          </a:p>
        </p:txBody>
      </p:sp>
      <p:sp>
        <p:nvSpPr>
          <p:cNvPr id="16" name="Text 12"/>
          <p:cNvSpPr/>
          <p:nvPr/>
        </p:nvSpPr>
        <p:spPr>
          <a:xfrm>
            <a:off x="523875" y="1667173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608707" y="1631752"/>
            <a:ext cx="3650754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challenges: narcotics possession, aggravated assault, and resisting arrest</a:t>
            </a:r>
            <a:endParaRPr lang="en-US" sz="700" dirty="0"/>
          </a:p>
        </p:txBody>
      </p:sp>
      <p:sp>
        <p:nvSpPr>
          <p:cNvPr id="18" name="Text 14"/>
          <p:cNvSpPr/>
          <p:nvPr/>
        </p:nvSpPr>
        <p:spPr>
          <a:xfrm>
            <a:off x="523875" y="1825079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608707" y="1789658"/>
            <a:ext cx="3741530" cy="270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Trail corridor emerges as top offense hotspot — commercial activity linked to drug &amp; theft</a:t>
            </a:r>
            <a:endParaRPr lang="en-US" sz="700" dirty="0"/>
          </a:p>
        </p:txBody>
      </p:sp>
      <p:sp>
        <p:nvSpPr>
          <p:cNvPr id="20" name="Text 16"/>
          <p:cNvSpPr/>
          <p:nvPr/>
        </p:nvSpPr>
        <p:spPr>
          <a:xfrm>
            <a:off x="523875" y="2119461"/>
            <a:ext cx="3752999" cy="9525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523875" y="2172146"/>
            <a:ext cx="28845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620" dirty="0"/>
          </a:p>
        </p:txBody>
      </p:sp>
      <p:sp>
        <p:nvSpPr>
          <p:cNvPr id="22" name="Text 18"/>
          <p:cNvSpPr/>
          <p:nvPr/>
        </p:nvSpPr>
        <p:spPr>
          <a:xfrm>
            <a:off x="857101" y="2202507"/>
            <a:ext cx="620911" cy="57150"/>
          </a:xfrm>
          <a:prstGeom prst="roundRect">
            <a:avLst>
              <a:gd name="adj" fmla="val 37778"/>
            </a:avLst>
          </a:prstGeom>
          <a:solidFill>
            <a:srgbClr val="C9A84C">
              <a:alpha val="8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1549003" y="2172146"/>
            <a:ext cx="1442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640</a:t>
            </a:r>
            <a:endParaRPr lang="en-US" sz="620" dirty="0"/>
          </a:p>
        </p:txBody>
      </p:sp>
      <p:sp>
        <p:nvSpPr>
          <p:cNvPr id="24" name="Text 20"/>
          <p:cNvSpPr/>
          <p:nvPr/>
        </p:nvSpPr>
        <p:spPr>
          <a:xfrm>
            <a:off x="400050" y="2941290"/>
            <a:ext cx="4014490" cy="2078385"/>
          </a:xfrm>
          <a:prstGeom prst="roundRect">
            <a:avLst>
              <a:gd name="adj" fmla="val 3422"/>
            </a:avLst>
          </a:prstGeom>
          <a:solidFill>
            <a:srgbClr val="132040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0443" y="3076212"/>
            <a:ext cx="132588" cy="13258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666750" y="3051125"/>
            <a:ext cx="319891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2024</a:t>
            </a:r>
            <a:endParaRPr lang="en-US" sz="960" dirty="0"/>
          </a:p>
        </p:txBody>
      </p:sp>
      <p:sp>
        <p:nvSpPr>
          <p:cNvPr id="27" name="Text 22"/>
          <p:cNvSpPr/>
          <p:nvPr/>
        </p:nvSpPr>
        <p:spPr>
          <a:xfrm>
            <a:off x="1014710" y="3066306"/>
            <a:ext cx="867221" cy="167476"/>
          </a:xfrm>
          <a:prstGeom prst="roundRect">
            <a:avLst>
              <a:gd name="adj" fmla="val 17441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+1.1% FROM 2023</a:t>
            </a:r>
            <a:endParaRPr lang="en-US" sz="620" dirty="0"/>
          </a:p>
        </p:txBody>
      </p:sp>
      <p:sp>
        <p:nvSpPr>
          <p:cNvPr id="28" name="Text 23"/>
          <p:cNvSpPr/>
          <p:nvPr/>
        </p:nvSpPr>
        <p:spPr>
          <a:xfrm>
            <a:off x="523875" y="3290888"/>
            <a:ext cx="4128299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 Total Cases — Nearly Flat, Shift Beneath the Surface</a:t>
            </a:r>
            <a:endParaRPr lang="en-US" sz="730" dirty="0"/>
          </a:p>
        </p:txBody>
      </p:sp>
      <p:sp>
        <p:nvSpPr>
          <p:cNvPr id="29" name="Text 24"/>
          <p:cNvSpPr/>
          <p:nvPr/>
        </p:nvSpPr>
        <p:spPr>
          <a:xfrm>
            <a:off x="523875" y="3516064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5"/>
          <p:cNvSpPr/>
          <p:nvPr/>
        </p:nvSpPr>
        <p:spPr>
          <a:xfrm>
            <a:off x="608707" y="3480643"/>
            <a:ext cx="3741530" cy="270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Caseload nearly flat, but Misdemeanor filings increase +23% — enforcement pattern shifting</a:t>
            </a:r>
            <a:endParaRPr lang="en-US" sz="700" dirty="0"/>
          </a:p>
        </p:txBody>
      </p:sp>
      <p:sp>
        <p:nvSpPr>
          <p:cNvPr id="31" name="Text 26"/>
          <p:cNvSpPr/>
          <p:nvPr/>
        </p:nvSpPr>
        <p:spPr>
          <a:xfrm>
            <a:off x="523875" y="3802707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608707" y="3767286"/>
            <a:ext cx="3618012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 (49→59) and Criminal Trespass &amp; Burglary (26→36) both rise meaningfully</a:t>
            </a:r>
            <a:endParaRPr lang="en-US" sz="700" dirty="0"/>
          </a:p>
        </p:txBody>
      </p:sp>
      <p:sp>
        <p:nvSpPr>
          <p:cNvPr id="33" name="Text 28"/>
          <p:cNvSpPr/>
          <p:nvPr/>
        </p:nvSpPr>
        <p:spPr>
          <a:xfrm>
            <a:off x="523875" y="3960614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9"/>
          <p:cNvSpPr/>
          <p:nvPr/>
        </p:nvSpPr>
        <p:spPr>
          <a:xfrm>
            <a:off x="608707" y="3925193"/>
            <a:ext cx="2817793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&amp; Explosives cases climb to 20 — up from 13 in 2023</a:t>
            </a:r>
            <a:endParaRPr lang="en-US" sz="700" dirty="0"/>
          </a:p>
        </p:txBody>
      </p:sp>
      <p:sp>
        <p:nvSpPr>
          <p:cNvPr id="35" name="Text 30"/>
          <p:cNvSpPr/>
          <p:nvPr/>
        </p:nvSpPr>
        <p:spPr>
          <a:xfrm>
            <a:off x="523875" y="4118521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1"/>
          <p:cNvSpPr/>
          <p:nvPr/>
        </p:nvSpPr>
        <p:spPr>
          <a:xfrm>
            <a:off x="608707" y="4083100"/>
            <a:ext cx="3741530" cy="270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composition shifts — paraphernalia cases surge while narcotics possession declines</a:t>
            </a:r>
            <a:endParaRPr lang="en-US" sz="700" dirty="0"/>
          </a:p>
        </p:txBody>
      </p:sp>
      <p:sp>
        <p:nvSpPr>
          <p:cNvPr id="37" name="Text 32"/>
          <p:cNvSpPr/>
          <p:nvPr/>
        </p:nvSpPr>
        <p:spPr>
          <a:xfrm>
            <a:off x="523875" y="4412903"/>
            <a:ext cx="3752999" cy="9525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3"/>
          <p:cNvSpPr/>
          <p:nvPr/>
        </p:nvSpPr>
        <p:spPr>
          <a:xfrm>
            <a:off x="523875" y="4465588"/>
            <a:ext cx="28845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620" dirty="0"/>
          </a:p>
        </p:txBody>
      </p:sp>
      <p:sp>
        <p:nvSpPr>
          <p:cNvPr id="39" name="Text 34"/>
          <p:cNvSpPr/>
          <p:nvPr/>
        </p:nvSpPr>
        <p:spPr>
          <a:xfrm>
            <a:off x="857101" y="4495949"/>
            <a:ext cx="628650" cy="57150"/>
          </a:xfrm>
          <a:prstGeom prst="roundRect">
            <a:avLst>
              <a:gd name="adj" fmla="val 37778"/>
            </a:avLst>
          </a:prstGeom>
          <a:solidFill>
            <a:srgbClr val="C9A84C">
              <a:alpha val="8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5"/>
          <p:cNvSpPr/>
          <p:nvPr/>
        </p:nvSpPr>
        <p:spPr>
          <a:xfrm>
            <a:off x="1556742" y="4465588"/>
            <a:ext cx="1442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</a:t>
            </a:r>
            <a:endParaRPr lang="en-US" sz="620" dirty="0"/>
          </a:p>
        </p:txBody>
      </p:sp>
      <p:sp>
        <p:nvSpPr>
          <p:cNvPr id="41" name="Text 36"/>
          <p:cNvSpPr/>
          <p:nvPr/>
        </p:nvSpPr>
        <p:spPr>
          <a:xfrm>
            <a:off x="4565079" y="847576"/>
            <a:ext cx="13841" cy="4101108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50000">
                <a:srgbClr val="C9A84C">
                  <a:alpha val="60000"/>
                </a:srgbClr>
              </a:gs>
              <a:gs pos="100000">
                <a:srgbClr val="C9A84C">
                  <a:alpha val="25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7"/>
          <p:cNvSpPr/>
          <p:nvPr/>
        </p:nvSpPr>
        <p:spPr>
          <a:xfrm>
            <a:off x="4521845" y="1014859"/>
            <a:ext cx="100310" cy="127992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8"/>
          <p:cNvSpPr/>
          <p:nvPr/>
        </p:nvSpPr>
        <p:spPr>
          <a:xfrm>
            <a:off x="4521845" y="1028700"/>
            <a:ext cx="100310" cy="100310"/>
          </a:xfrm>
          <a:prstGeom prst="ellipse">
            <a:avLst/>
          </a:prstGeom>
          <a:solidFill>
            <a:srgbClr val="C9A84C"/>
          </a:solidFill>
          <a:ln w="9525">
            <a:solidFill>
              <a:srgbClr val="0A1628"/>
            </a:solidFill>
          </a:ln>
          <a:effectLst>
            <a:outerShdw blurRad="57150" dist="50800" dir="16200000" algn="bl" rotWithShape="0">
              <a:srgbClr val="C9A84C">
                <a:alpha val="35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9"/>
          <p:cNvSpPr/>
          <p:nvPr/>
        </p:nvSpPr>
        <p:spPr>
          <a:xfrm>
            <a:off x="4523929" y="1619548"/>
            <a:ext cx="96143" cy="145703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5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5706" y="1611020"/>
            <a:ext cx="132588" cy="162759"/>
          </a:xfrm>
          <a:prstGeom prst="rect">
            <a:avLst/>
          </a:prstGeom>
        </p:spPr>
      </p:pic>
      <p:sp>
        <p:nvSpPr>
          <p:cNvPr id="46" name="Text 40"/>
          <p:cNvSpPr/>
          <p:nvPr/>
        </p:nvSpPr>
        <p:spPr>
          <a:xfrm>
            <a:off x="4521845" y="2242096"/>
            <a:ext cx="100310" cy="127992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41"/>
          <p:cNvSpPr/>
          <p:nvPr/>
        </p:nvSpPr>
        <p:spPr>
          <a:xfrm>
            <a:off x="4521845" y="2255937"/>
            <a:ext cx="100310" cy="100310"/>
          </a:xfrm>
          <a:prstGeom prst="ellipse">
            <a:avLst/>
          </a:prstGeom>
          <a:solidFill>
            <a:srgbClr val="C9A84C"/>
          </a:solidFill>
          <a:ln w="9525">
            <a:solidFill>
              <a:srgbClr val="0A1628"/>
            </a:solidFill>
          </a:ln>
          <a:effectLst>
            <a:outerShdw blurRad="57150" dist="50800" dir="16200000" algn="bl" rotWithShape="0">
              <a:srgbClr val="C9A84C">
                <a:alpha val="35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2"/>
          <p:cNvSpPr/>
          <p:nvPr/>
        </p:nvSpPr>
        <p:spPr>
          <a:xfrm>
            <a:off x="4523929" y="2846784"/>
            <a:ext cx="96143" cy="145703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9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5706" y="2838256"/>
            <a:ext cx="132588" cy="162759"/>
          </a:xfrm>
          <a:prstGeom prst="rect">
            <a:avLst/>
          </a:prstGeom>
        </p:spPr>
      </p:pic>
      <p:sp>
        <p:nvSpPr>
          <p:cNvPr id="50" name="Text 43"/>
          <p:cNvSpPr/>
          <p:nvPr/>
        </p:nvSpPr>
        <p:spPr>
          <a:xfrm>
            <a:off x="4528840" y="3469332"/>
            <a:ext cx="86320" cy="114002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4"/>
          <p:cNvSpPr/>
          <p:nvPr/>
        </p:nvSpPr>
        <p:spPr>
          <a:xfrm>
            <a:off x="4528840" y="3483173"/>
            <a:ext cx="86320" cy="86320"/>
          </a:xfrm>
          <a:prstGeom prst="ellipse">
            <a:avLst/>
          </a:prstGeom>
          <a:solidFill>
            <a:srgbClr val="C9A84C">
              <a:alpha val="45000"/>
            </a:srgbClr>
          </a:solidFill>
          <a:ln w="9525">
            <a:solidFill>
              <a:srgbClr val="C9A84C">
                <a:alpha val="60000"/>
              </a:srgbClr>
            </a:solidFill>
          </a:ln>
          <a:effectLst>
            <a:outerShdw blurRad="43180" dist="50800" dir="16200000" algn="bl" rotWithShape="0">
              <a:srgbClr val="C9A84C">
                <a:alpha val="2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5"/>
          <p:cNvSpPr/>
          <p:nvPr/>
        </p:nvSpPr>
        <p:spPr>
          <a:xfrm>
            <a:off x="4523929" y="4060031"/>
            <a:ext cx="96143" cy="145703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3" name="Image 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5706" y="4051503"/>
            <a:ext cx="132588" cy="162759"/>
          </a:xfrm>
          <a:prstGeom prst="rect">
            <a:avLst/>
          </a:prstGeom>
        </p:spPr>
      </p:pic>
      <p:sp>
        <p:nvSpPr>
          <p:cNvPr id="54" name="Text 46"/>
          <p:cNvSpPr/>
          <p:nvPr/>
        </p:nvSpPr>
        <p:spPr>
          <a:xfrm>
            <a:off x="4536430" y="4682579"/>
            <a:ext cx="70991" cy="98673"/>
          </a:xfrm>
          <a:prstGeom prst="rect">
            <a:avLst/>
          </a:prstGeom>
          <a:solidFill>
            <a:srgbClr val="0A162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7"/>
          <p:cNvSpPr/>
          <p:nvPr/>
        </p:nvSpPr>
        <p:spPr>
          <a:xfrm>
            <a:off x="4536430" y="4696420"/>
            <a:ext cx="70991" cy="70991"/>
          </a:xfrm>
          <a:prstGeom prst="ellipse">
            <a:avLst/>
          </a:prstGeom>
          <a:solidFill>
            <a:srgbClr val="C9A84C">
              <a:alpha val="30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8"/>
          <p:cNvSpPr/>
          <p:nvPr/>
        </p:nvSpPr>
        <p:spPr>
          <a:xfrm>
            <a:off x="4729460" y="776585"/>
            <a:ext cx="4014490" cy="2078385"/>
          </a:xfrm>
          <a:prstGeom prst="roundRect">
            <a:avLst>
              <a:gd name="adj" fmla="val 3422"/>
            </a:avLst>
          </a:prstGeom>
          <a:solidFill>
            <a:srgbClr val="132040"/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49"/>
          <p:cNvSpPr/>
          <p:nvPr/>
        </p:nvSpPr>
        <p:spPr>
          <a:xfrm>
            <a:off x="7877175" y="786110"/>
            <a:ext cx="857250" cy="857250"/>
          </a:xfrm>
          <a:prstGeom prst="rect">
            <a:avLst/>
          </a:prstGeom>
          <a:gradFill rotWithShape="1">
            <a:gsLst>
              <a:gs pos="0">
                <a:srgbClr val="C9A84C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t="100000" r="10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8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29854" y="921925"/>
            <a:ext cx="132588" cy="132588"/>
          </a:xfrm>
          <a:prstGeom prst="rect">
            <a:avLst/>
          </a:prstGeom>
        </p:spPr>
      </p:pic>
      <p:sp>
        <p:nvSpPr>
          <p:cNvPr id="59" name="Text 50"/>
          <p:cNvSpPr/>
          <p:nvPr/>
        </p:nvSpPr>
        <p:spPr>
          <a:xfrm>
            <a:off x="4996160" y="886420"/>
            <a:ext cx="356071" cy="2037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107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</a:t>
            </a:r>
            <a:endParaRPr lang="en-US" sz="1070" dirty="0"/>
          </a:p>
        </p:txBody>
      </p:sp>
      <p:sp>
        <p:nvSpPr>
          <p:cNvPr id="60" name="Text 51"/>
          <p:cNvSpPr/>
          <p:nvPr/>
        </p:nvSpPr>
        <p:spPr>
          <a:xfrm>
            <a:off x="5377011" y="912168"/>
            <a:ext cx="1840855" cy="167476"/>
          </a:xfrm>
          <a:prstGeom prst="roundRect">
            <a:avLst>
              <a:gd name="adj" fmla="val 17441"/>
            </a:avLst>
          </a:prstGeom>
          <a:solidFill>
            <a:srgbClr val="C9A84C">
              <a:alpha val="30000"/>
            </a:srgbClr>
          </a:solidFill>
          <a:ln w="9525">
            <a:solidFill>
              <a:srgbClr val="C9A84C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+13.1% FROM 2024 — SHARPEST RISE</a:t>
            </a:r>
            <a:endParaRPr lang="en-US" sz="620" dirty="0"/>
          </a:p>
        </p:txBody>
      </p:sp>
      <p:sp>
        <p:nvSpPr>
          <p:cNvPr id="61" name="Text 52"/>
          <p:cNvSpPr/>
          <p:nvPr/>
        </p:nvSpPr>
        <p:spPr>
          <a:xfrm>
            <a:off x="4853285" y="1147167"/>
            <a:ext cx="4128299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 Total Cases — Significant Acceleration</a:t>
            </a:r>
            <a:endParaRPr lang="en-US" sz="790" dirty="0"/>
          </a:p>
        </p:txBody>
      </p:sp>
      <p:sp>
        <p:nvSpPr>
          <p:cNvPr id="62" name="Text 53"/>
          <p:cNvSpPr/>
          <p:nvPr/>
        </p:nvSpPr>
        <p:spPr>
          <a:xfrm>
            <a:off x="4853285" y="1383804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4"/>
          <p:cNvSpPr/>
          <p:nvPr/>
        </p:nvSpPr>
        <p:spPr>
          <a:xfrm>
            <a:off x="4938117" y="1348383"/>
            <a:ext cx="3389799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nearly doubles: 25 → 44 cases — sustained US 60 corridor enforcement</a:t>
            </a:r>
            <a:endParaRPr lang="en-US" sz="700" dirty="0"/>
          </a:p>
        </p:txBody>
      </p:sp>
      <p:sp>
        <p:nvSpPr>
          <p:cNvPr id="64" name="Text 55"/>
          <p:cNvSpPr/>
          <p:nvPr/>
        </p:nvSpPr>
        <p:spPr>
          <a:xfrm>
            <a:off x="4853285" y="1541711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6"/>
          <p:cNvSpPr/>
          <p:nvPr/>
        </p:nvSpPr>
        <p:spPr>
          <a:xfrm>
            <a:off x="4938117" y="1506289"/>
            <a:ext cx="4000932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 cases more than double: 13 → 30 (+131%) — growing domestic caseload</a:t>
            </a:r>
            <a:endParaRPr lang="en-US" sz="700" dirty="0"/>
          </a:p>
        </p:txBody>
      </p:sp>
      <p:sp>
        <p:nvSpPr>
          <p:cNvPr id="66" name="Text 57"/>
          <p:cNvSpPr/>
          <p:nvPr/>
        </p:nvSpPr>
        <p:spPr>
          <a:xfrm>
            <a:off x="4853285" y="1699617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58"/>
          <p:cNvSpPr/>
          <p:nvPr/>
        </p:nvSpPr>
        <p:spPr>
          <a:xfrm>
            <a:off x="4938117" y="1664196"/>
            <a:ext cx="3109853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 climbs to 22 cases; Theft rises to 70 (+43% over 3 yrs)</a:t>
            </a:r>
            <a:endParaRPr lang="en-US" sz="700" dirty="0"/>
          </a:p>
        </p:txBody>
      </p:sp>
      <p:sp>
        <p:nvSpPr>
          <p:cNvPr id="68" name="Text 59"/>
          <p:cNvSpPr/>
          <p:nvPr/>
        </p:nvSpPr>
        <p:spPr>
          <a:xfrm>
            <a:off x="4853285" y="1857524"/>
            <a:ext cx="35421" cy="35421"/>
          </a:xfrm>
          <a:prstGeom prst="ellipse">
            <a:avLst/>
          </a:prstGeom>
          <a:solidFill>
            <a:srgbClr val="E0707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0"/>
          <p:cNvSpPr/>
          <p:nvPr/>
        </p:nvSpPr>
        <p:spPr>
          <a:xfrm>
            <a:off x="4938117" y="1822103"/>
            <a:ext cx="3717712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F0C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NEW: Child Sex Trafficking &amp; Prostitution appear as categories — 9 combined cases</a:t>
            </a:r>
            <a:endParaRPr lang="en-US" sz="700" dirty="0"/>
          </a:p>
        </p:txBody>
      </p:sp>
      <p:sp>
        <p:nvSpPr>
          <p:cNvPr id="70" name="Text 61"/>
          <p:cNvSpPr/>
          <p:nvPr/>
        </p:nvSpPr>
        <p:spPr>
          <a:xfrm>
            <a:off x="4853285" y="2015430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2"/>
          <p:cNvSpPr/>
          <p:nvPr/>
        </p:nvSpPr>
        <p:spPr>
          <a:xfrm>
            <a:off x="4938117" y="1980009"/>
            <a:ext cx="3834110" cy="1287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share drops to 25.1%, but overall volume surges driven by other categories</a:t>
            </a:r>
            <a:endParaRPr lang="en-US" sz="700" dirty="0"/>
          </a:p>
        </p:txBody>
      </p:sp>
      <p:sp>
        <p:nvSpPr>
          <p:cNvPr id="72" name="Text 63"/>
          <p:cNvSpPr/>
          <p:nvPr/>
        </p:nvSpPr>
        <p:spPr>
          <a:xfrm>
            <a:off x="4853285" y="2181076"/>
            <a:ext cx="3752999" cy="9525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4853285" y="2233761"/>
            <a:ext cx="28845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620" dirty="0"/>
          </a:p>
        </p:txBody>
      </p:sp>
      <p:sp>
        <p:nvSpPr>
          <p:cNvPr id="74" name="Text 65"/>
          <p:cNvSpPr/>
          <p:nvPr/>
        </p:nvSpPr>
        <p:spPr>
          <a:xfrm>
            <a:off x="5186511" y="2264122"/>
            <a:ext cx="772120" cy="57150"/>
          </a:xfrm>
          <a:prstGeom prst="roundRect">
            <a:avLst>
              <a:gd name="adj" fmla="val 37778"/>
            </a:avLst>
          </a:prstGeom>
          <a:solidFill>
            <a:srgbClr val="C9A84C">
              <a:alpha val="8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6"/>
          <p:cNvSpPr/>
          <p:nvPr/>
        </p:nvSpPr>
        <p:spPr>
          <a:xfrm>
            <a:off x="6029623" y="2233761"/>
            <a:ext cx="1442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620" dirty="0"/>
          </a:p>
        </p:txBody>
      </p:sp>
      <p:sp>
        <p:nvSpPr>
          <p:cNvPr id="76" name="Text 67"/>
          <p:cNvSpPr/>
          <p:nvPr/>
        </p:nvSpPr>
        <p:spPr>
          <a:xfrm>
            <a:off x="4729460" y="2941290"/>
            <a:ext cx="4014490" cy="2078385"/>
          </a:xfrm>
          <a:prstGeom prst="roundRect">
            <a:avLst>
              <a:gd name="adj" fmla="val 3422"/>
            </a:avLst>
          </a:prstGeom>
          <a:gradFill rotWithShape="1">
            <a:gsLst>
              <a:gs pos="0">
                <a:srgbClr val="1A2A4A"/>
              </a:gs>
              <a:gs pos="60000">
                <a:srgbClr val="132040"/>
              </a:gs>
              <a:gs pos="100000">
                <a:srgbClr val="0F1E38"/>
              </a:gs>
            </a:gsLst>
            <a:lin ang="2700000" scaled="1"/>
          </a:gradFill>
          <a:ln w="9525">
            <a:solidFill>
              <a:srgbClr val="C9A84C">
                <a:alpha val="4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7" name="Text 68"/>
          <p:cNvSpPr/>
          <p:nvPr/>
        </p:nvSpPr>
        <p:spPr>
          <a:xfrm>
            <a:off x="4738985" y="2950815"/>
            <a:ext cx="3995440" cy="2059335"/>
          </a:xfrm>
          <a:prstGeom prst="roundRect">
            <a:avLst>
              <a:gd name="adj" fmla="val 3454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8" name="Image 7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29854" y="3076212"/>
            <a:ext cx="132588" cy="132588"/>
          </a:xfrm>
          <a:prstGeom prst="rect">
            <a:avLst/>
          </a:prstGeom>
        </p:spPr>
      </p:pic>
      <p:sp>
        <p:nvSpPr>
          <p:cNvPr id="79" name="Text 69"/>
          <p:cNvSpPr/>
          <p:nvPr/>
        </p:nvSpPr>
        <p:spPr>
          <a:xfrm>
            <a:off x="4996160" y="3051125"/>
            <a:ext cx="1126004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3-Year Summary</a:t>
            </a:r>
            <a:endParaRPr lang="en-US" sz="960" dirty="0"/>
          </a:p>
        </p:txBody>
      </p:sp>
      <p:sp>
        <p:nvSpPr>
          <p:cNvPr id="80" name="Text 70"/>
          <p:cNvSpPr/>
          <p:nvPr/>
        </p:nvSpPr>
        <p:spPr>
          <a:xfrm>
            <a:off x="6076950" y="3066306"/>
            <a:ext cx="648593" cy="167476"/>
          </a:xfrm>
          <a:prstGeom prst="roundRect">
            <a:avLst>
              <a:gd name="adj" fmla="val 17441"/>
            </a:avLst>
          </a:prstGeom>
          <a:solidFill>
            <a:srgbClr val="C9A84C">
              <a:alpha val="20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— 2025</a:t>
            </a:r>
            <a:endParaRPr lang="en-US" sz="620" dirty="0"/>
          </a:p>
        </p:txBody>
      </p:sp>
      <p:sp>
        <p:nvSpPr>
          <p:cNvPr id="81" name="Text 71"/>
          <p:cNvSpPr/>
          <p:nvPr/>
        </p:nvSpPr>
        <p:spPr>
          <a:xfrm>
            <a:off x="4853285" y="3290888"/>
            <a:ext cx="3828059" cy="466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68"/>
              </a:lnSpc>
              <a:buNone/>
            </a:pPr>
            <a:r>
              <a:rPr lang="en-US" sz="730" i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three-year arc shows a city with a </a:t>
            </a:r>
            <a:r>
              <a:rPr lang="en-US" sz="73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core</a:t>
            </a:r>
            <a:r>
              <a:rPr lang="en-US" sz="730" i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drug and assault caseload — but a </a:t>
            </a:r>
            <a:r>
              <a:rPr lang="en-US" sz="73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rapidly expanding periphery</a:t>
            </a:r>
            <a:r>
              <a:rPr lang="en-US" sz="730" i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family-related, sexual, and property crime. The </a:t>
            </a:r>
            <a:r>
              <a:rPr lang="en-US" sz="73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acceleration demands attention</a:t>
            </a:r>
            <a:r>
              <a:rPr lang="en-US" sz="730" i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targeted resource allocation.</a:t>
            </a:r>
            <a:endParaRPr lang="en-US" sz="730" dirty="0"/>
          </a:p>
        </p:txBody>
      </p:sp>
      <p:sp>
        <p:nvSpPr>
          <p:cNvPr id="82" name="Text 72"/>
          <p:cNvSpPr/>
          <p:nvPr/>
        </p:nvSpPr>
        <p:spPr>
          <a:xfrm>
            <a:off x="4853285" y="3835896"/>
            <a:ext cx="412829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2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VOLUME COMPARISON</a:t>
            </a:r>
            <a:endParaRPr lang="en-US" sz="620" dirty="0"/>
          </a:p>
        </p:txBody>
      </p:sp>
      <p:sp>
        <p:nvSpPr>
          <p:cNvPr id="83" name="Text 73"/>
          <p:cNvSpPr/>
          <p:nvPr/>
        </p:nvSpPr>
        <p:spPr>
          <a:xfrm>
            <a:off x="4853285" y="4003179"/>
            <a:ext cx="28354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84" name="Text 74"/>
          <p:cNvSpPr/>
          <p:nvPr/>
        </p:nvSpPr>
        <p:spPr>
          <a:xfrm>
            <a:off x="5168205" y="4026694"/>
            <a:ext cx="843260" cy="70991"/>
          </a:xfrm>
          <a:prstGeom prst="roundRect">
            <a:avLst>
              <a:gd name="adj" fmla="val 30412"/>
            </a:avLst>
          </a:prstGeom>
          <a:solidFill>
            <a:srgbClr val="C9A84C">
              <a:alpha val="4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75"/>
          <p:cNvSpPr/>
          <p:nvPr/>
        </p:nvSpPr>
        <p:spPr>
          <a:xfrm>
            <a:off x="6068616" y="4003179"/>
            <a:ext cx="1442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640</a:t>
            </a:r>
            <a:endParaRPr lang="en-US" sz="620" dirty="0"/>
          </a:p>
        </p:txBody>
      </p:sp>
      <p:sp>
        <p:nvSpPr>
          <p:cNvPr id="86" name="Text 76"/>
          <p:cNvSpPr/>
          <p:nvPr/>
        </p:nvSpPr>
        <p:spPr>
          <a:xfrm>
            <a:off x="4853285" y="4156621"/>
            <a:ext cx="28354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87" name="Text 77"/>
          <p:cNvSpPr/>
          <p:nvPr/>
        </p:nvSpPr>
        <p:spPr>
          <a:xfrm>
            <a:off x="5168205" y="4180136"/>
            <a:ext cx="857250" cy="70991"/>
          </a:xfrm>
          <a:prstGeom prst="roundRect">
            <a:avLst>
              <a:gd name="adj" fmla="val 30412"/>
            </a:avLst>
          </a:prstGeom>
          <a:solidFill>
            <a:srgbClr val="C9A84C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8" name="Text 78"/>
          <p:cNvSpPr/>
          <p:nvPr/>
        </p:nvSpPr>
        <p:spPr>
          <a:xfrm>
            <a:off x="6082605" y="4156621"/>
            <a:ext cx="14422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</a:t>
            </a:r>
            <a:endParaRPr lang="en-US" sz="620" dirty="0"/>
          </a:p>
        </p:txBody>
      </p:sp>
      <p:sp>
        <p:nvSpPr>
          <p:cNvPr id="89" name="Text 79"/>
          <p:cNvSpPr/>
          <p:nvPr/>
        </p:nvSpPr>
        <p:spPr>
          <a:xfrm>
            <a:off x="4853285" y="4310063"/>
            <a:ext cx="28354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90" name="Text 80"/>
          <p:cNvSpPr/>
          <p:nvPr/>
        </p:nvSpPr>
        <p:spPr>
          <a:xfrm>
            <a:off x="5168205" y="4333577"/>
            <a:ext cx="971550" cy="70991"/>
          </a:xfrm>
          <a:prstGeom prst="roundRect">
            <a:avLst>
              <a:gd name="adj" fmla="val 30412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1" name="Text 81"/>
          <p:cNvSpPr/>
          <p:nvPr/>
        </p:nvSpPr>
        <p:spPr>
          <a:xfrm>
            <a:off x="6196905" y="4310063"/>
            <a:ext cx="25391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 ▲</a:t>
            </a:r>
            <a:endParaRPr lang="en-US" sz="620" dirty="0"/>
          </a:p>
        </p:txBody>
      </p:sp>
      <p:sp>
        <p:nvSpPr>
          <p:cNvPr id="92" name="Text 82"/>
          <p:cNvSpPr/>
          <p:nvPr/>
        </p:nvSpPr>
        <p:spPr>
          <a:xfrm>
            <a:off x="4853285" y="4542234"/>
            <a:ext cx="3752999" cy="9525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83"/>
          <p:cNvSpPr/>
          <p:nvPr/>
        </p:nvSpPr>
        <p:spPr>
          <a:xfrm>
            <a:off x="4853285" y="4608909"/>
            <a:ext cx="1203573" cy="371122"/>
          </a:xfrm>
          <a:prstGeom prst="roundRect">
            <a:avLst>
              <a:gd name="adj" fmla="val 11635"/>
            </a:avLst>
          </a:prstGeom>
          <a:solidFill>
            <a:srgbClr val="C9A84C">
              <a:alpha val="8000"/>
            </a:srgbClr>
          </a:solidFill>
          <a:ln/>
        </p:spPr>
        <p:txBody>
          <a:bodyPr wrap="square" lIns="57150" tIns="35560" rIns="57150" bIns="35560" rtlCol="0" anchor="t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+14.4%</a:t>
            </a:r>
            <a:endParaRPr lang="en-US" sz="96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Growth</a:t>
            </a:r>
            <a:endParaRPr lang="en-US" sz="960" dirty="0"/>
          </a:p>
        </p:txBody>
      </p:sp>
      <p:sp>
        <p:nvSpPr>
          <p:cNvPr id="94" name="Text 84"/>
          <p:cNvSpPr/>
          <p:nvPr/>
        </p:nvSpPr>
        <p:spPr>
          <a:xfrm>
            <a:off x="6127849" y="4608909"/>
            <a:ext cx="1203722" cy="371122"/>
          </a:xfrm>
          <a:prstGeom prst="roundRect">
            <a:avLst>
              <a:gd name="adj" fmla="val 11635"/>
            </a:avLst>
          </a:prstGeom>
          <a:solidFill>
            <a:srgbClr val="C9A84C">
              <a:alpha val="8000"/>
            </a:srgbClr>
          </a:solidFill>
          <a:ln/>
        </p:spPr>
        <p:txBody>
          <a:bodyPr wrap="square" lIns="57150" tIns="35560" rIns="57150" bIns="35560" rtlCol="0" anchor="t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+59.4%</a:t>
            </a:r>
            <a:endParaRPr lang="en-US" sz="96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 Rise</a:t>
            </a:r>
            <a:endParaRPr lang="en-US" sz="960" dirty="0"/>
          </a:p>
        </p:txBody>
      </p:sp>
      <p:sp>
        <p:nvSpPr>
          <p:cNvPr id="95" name="Text 85"/>
          <p:cNvSpPr/>
          <p:nvPr/>
        </p:nvSpPr>
        <p:spPr>
          <a:xfrm>
            <a:off x="7402562" y="4608909"/>
            <a:ext cx="1203722" cy="371122"/>
          </a:xfrm>
          <a:prstGeom prst="roundRect">
            <a:avLst>
              <a:gd name="adj" fmla="val 11635"/>
            </a:avLst>
          </a:prstGeom>
          <a:solidFill>
            <a:srgbClr val="C9A84C">
              <a:alpha val="8000"/>
            </a:srgbClr>
          </a:solidFill>
          <a:ln/>
        </p:spPr>
        <p:txBody>
          <a:bodyPr wrap="square" lIns="57150" tIns="35560" rIns="57150" bIns="35560" rtlCol="0" anchor="t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2,019</a:t>
            </a:r>
            <a:endParaRPr lang="en-US" sz="96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 Total Cases</a:t>
            </a:r>
            <a:endParaRPr lang="en-US" sz="960" dirty="0"/>
          </a:p>
        </p:txBody>
      </p:sp>
      <p:sp>
        <p:nvSpPr>
          <p:cNvPr id="96" name="Text 86"/>
          <p:cNvSpPr/>
          <p:nvPr/>
        </p:nvSpPr>
        <p:spPr>
          <a:xfrm>
            <a:off x="0" y="4958209"/>
            <a:ext cx="9144000" cy="185291"/>
          </a:xfrm>
          <a:prstGeom prst="rect">
            <a:avLst/>
          </a:prstGeom>
          <a:solidFill>
            <a:srgbClr val="080F1E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7" name="Text 87"/>
          <p:cNvSpPr/>
          <p:nvPr/>
        </p:nvSpPr>
        <p:spPr>
          <a:xfrm>
            <a:off x="0" y="4958209"/>
            <a:ext cx="9144000" cy="9525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88"/>
          <p:cNvSpPr/>
          <p:nvPr/>
        </p:nvSpPr>
        <p:spPr>
          <a:xfrm>
            <a:off x="400050" y="4996607"/>
            <a:ext cx="263132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Junction Criminal Case Analysis | Three-Year Narrative</a:t>
            </a:r>
            <a:endParaRPr lang="en-US" sz="620" dirty="0"/>
          </a:p>
        </p:txBody>
      </p:sp>
      <p:sp>
        <p:nvSpPr>
          <p:cNvPr id="99" name="Text 89"/>
          <p:cNvSpPr/>
          <p:nvPr/>
        </p:nvSpPr>
        <p:spPr>
          <a:xfrm>
            <a:off x="6302276" y="4996607"/>
            <a:ext cx="268584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2023 – 2025 Criminal Case Records | Prepared June 2026</a:t>
            </a:r>
            <a:endParaRPr lang="en-US" sz="620" dirty="0"/>
          </a:p>
        </p:txBody>
      </p:sp>
      <p:sp>
        <p:nvSpPr>
          <p:cNvPr id="100" name="Text 90"/>
          <p:cNvSpPr/>
          <p:nvPr/>
        </p:nvSpPr>
        <p:spPr>
          <a:xfrm>
            <a:off x="409575" y="786110"/>
            <a:ext cx="21580" cy="2059334"/>
          </a:xfrm>
          <a:custGeom>
            <a:avLst/>
            <a:gdLst/>
            <a:ahLst/>
            <a:cxnLst/>
            <a:rect l="l" t="t" r="r" b="b"/>
            <a:pathLst>
              <a:path w="21580" h="2059334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2039241"/>
                </a:lnTo>
                <a:lnTo>
                  <a:pt x="18883" y="2036476"/>
                </a:lnTo>
                <a:lnTo>
                  <a:pt x="16185" y="2033382"/>
                </a:lnTo>
                <a:lnTo>
                  <a:pt x="13488" y="2029886"/>
                </a:lnTo>
                <a:lnTo>
                  <a:pt x="10790" y="2025875"/>
                </a:lnTo>
                <a:lnTo>
                  <a:pt x="8093" y="2021162"/>
                </a:lnTo>
                <a:lnTo>
                  <a:pt x="5395" y="2015385"/>
                </a:lnTo>
                <a:lnTo>
                  <a:pt x="2698" y="2007615"/>
                </a:lnTo>
                <a:lnTo>
                  <a:pt x="0" y="1988214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1" name="Text 91"/>
          <p:cNvSpPr/>
          <p:nvPr/>
        </p:nvSpPr>
        <p:spPr>
          <a:xfrm>
            <a:off x="409575" y="2950815"/>
            <a:ext cx="21580" cy="2059334"/>
          </a:xfrm>
          <a:custGeom>
            <a:avLst/>
            <a:gdLst/>
            <a:ahLst/>
            <a:cxnLst/>
            <a:rect l="l" t="t" r="r" b="b"/>
            <a:pathLst>
              <a:path w="21580" h="2059334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2039241"/>
                </a:lnTo>
                <a:lnTo>
                  <a:pt x="18883" y="2036476"/>
                </a:lnTo>
                <a:lnTo>
                  <a:pt x="16185" y="2033382"/>
                </a:lnTo>
                <a:lnTo>
                  <a:pt x="13488" y="2029886"/>
                </a:lnTo>
                <a:lnTo>
                  <a:pt x="10790" y="2025875"/>
                </a:lnTo>
                <a:lnTo>
                  <a:pt x="8093" y="2021162"/>
                </a:lnTo>
                <a:lnTo>
                  <a:pt x="5395" y="2015385"/>
                </a:lnTo>
                <a:lnTo>
                  <a:pt x="2698" y="2007615"/>
                </a:lnTo>
                <a:lnTo>
                  <a:pt x="0" y="1988214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2" name="Text 92"/>
          <p:cNvSpPr/>
          <p:nvPr/>
        </p:nvSpPr>
        <p:spPr>
          <a:xfrm>
            <a:off x="4738985" y="786110"/>
            <a:ext cx="21580" cy="2059334"/>
          </a:xfrm>
          <a:custGeom>
            <a:avLst/>
            <a:gdLst/>
            <a:ahLst/>
            <a:cxnLst/>
            <a:rect l="l" t="t" r="r" b="b"/>
            <a:pathLst>
              <a:path w="21580" h="2059334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2039241"/>
                </a:lnTo>
                <a:lnTo>
                  <a:pt x="18883" y="2036476"/>
                </a:lnTo>
                <a:lnTo>
                  <a:pt x="16185" y="2033382"/>
                </a:lnTo>
                <a:lnTo>
                  <a:pt x="13488" y="2029886"/>
                </a:lnTo>
                <a:lnTo>
                  <a:pt x="10790" y="2025875"/>
                </a:lnTo>
                <a:lnTo>
                  <a:pt x="8093" y="2021162"/>
                </a:lnTo>
                <a:lnTo>
                  <a:pt x="5395" y="2015385"/>
                </a:lnTo>
                <a:lnTo>
                  <a:pt x="2698" y="2007615"/>
                </a:lnTo>
                <a:lnTo>
                  <a:pt x="0" y="1988214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3" name="Text 93"/>
          <p:cNvSpPr/>
          <p:nvPr/>
        </p:nvSpPr>
        <p:spPr>
          <a:xfrm>
            <a:off x="4738985" y="2950815"/>
            <a:ext cx="29170" cy="2059334"/>
          </a:xfrm>
          <a:custGeom>
            <a:avLst/>
            <a:gdLst/>
            <a:ahLst/>
            <a:cxnLst/>
            <a:rect l="l" t="t" r="r" b="b"/>
            <a:pathLst>
              <a:path w="29170" h="2059334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45644"/>
                </a:lnTo>
                <a:lnTo>
                  <a:pt x="25524" y="2042794"/>
                </a:lnTo>
                <a:lnTo>
                  <a:pt x="21878" y="2039529"/>
                </a:lnTo>
                <a:lnTo>
                  <a:pt x="18231" y="2035762"/>
                </a:lnTo>
                <a:lnTo>
                  <a:pt x="14585" y="2031363"/>
                </a:lnTo>
                <a:lnTo>
                  <a:pt x="10939" y="2026112"/>
                </a:lnTo>
                <a:lnTo>
                  <a:pt x="7293" y="2019584"/>
                </a:lnTo>
                <a:lnTo>
                  <a:pt x="3646" y="2010694"/>
                </a:lnTo>
                <a:lnTo>
                  <a:pt x="0" y="1988214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E8C97A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286030" y="0"/>
            <a:ext cx="1857970" cy="1857970"/>
          </a:xfrm>
          <a:prstGeom prst="ellipse">
            <a:avLst/>
          </a:prstGeom>
          <a:gradFill rotWithShape="1">
            <a:gsLst>
              <a:gs pos="0">
                <a:srgbClr val="C9A84C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3714750"/>
            <a:ext cx="1428750" cy="1428750"/>
          </a:xfrm>
          <a:prstGeom prst="ellipse">
            <a:avLst/>
          </a:prstGeom>
          <a:gradFill rotWithShape="1">
            <a:gsLst>
              <a:gs pos="0">
                <a:srgbClr val="132040">
                  <a:alpha val="8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4316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833438"/>
            <a:ext cx="9144000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00050" y="200620"/>
            <a:ext cx="3299758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123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SUMMARY</a:t>
            </a:r>
            <a:endParaRPr lang="en-US" sz="560" dirty="0"/>
          </a:p>
        </p:txBody>
      </p:sp>
      <p:sp>
        <p:nvSpPr>
          <p:cNvPr id="9" name="Text 7"/>
          <p:cNvSpPr/>
          <p:nvPr/>
        </p:nvSpPr>
        <p:spPr>
          <a:xfrm>
            <a:off x="400050" y="336500"/>
            <a:ext cx="3209764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Key Takeaways for City Council</a:t>
            </a:r>
            <a:endParaRPr lang="en-US" sz="1690" dirty="0"/>
          </a:p>
        </p:txBody>
      </p:sp>
      <p:sp>
        <p:nvSpPr>
          <p:cNvPr id="10" name="Text 8"/>
          <p:cNvSpPr/>
          <p:nvPr/>
        </p:nvSpPr>
        <p:spPr>
          <a:xfrm>
            <a:off x="400050" y="594122"/>
            <a:ext cx="329975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kern="0" spc="22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Junction Criminal Case Analysis — 2023, 2024, 2025</a:t>
            </a:r>
            <a:endParaRPr lang="en-US" sz="730" dirty="0"/>
          </a:p>
        </p:txBody>
      </p:sp>
      <p:sp>
        <p:nvSpPr>
          <p:cNvPr id="11" name="Text 9"/>
          <p:cNvSpPr/>
          <p:nvPr/>
        </p:nvSpPr>
        <p:spPr>
          <a:xfrm>
            <a:off x="7096720" y="509736"/>
            <a:ext cx="1680174" cy="223391"/>
          </a:xfrm>
          <a:prstGeom prst="roundRect">
            <a:avLst>
              <a:gd name="adj" fmla="val 64242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226982" tIns="43180" rIns="100330" bIns="43180" rtlCol="0" anchor="ctr"/>
          <a:lstStyle/>
          <a:p>
            <a:pPr marL="0" indent="0" algn="l">
              <a:buNone/>
            </a:pPr>
            <a:r>
              <a:rPr lang="en-US" sz="620" b="1" kern="0" spc="5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COUNCIL CONSIDERATIONS</a:t>
            </a:r>
            <a:endParaRPr lang="en-US" sz="62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5013" y="555138"/>
            <a:ext cx="132588" cy="13258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400050" y="929283"/>
            <a:ext cx="4147245" cy="870049"/>
          </a:xfrm>
          <a:prstGeom prst="roundRect">
            <a:avLst>
              <a:gd name="adj" fmla="val 6569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509885" y="1011138"/>
            <a:ext cx="214610" cy="236071"/>
          </a:xfrm>
          <a:prstGeom prst="ellipse">
            <a:avLst/>
          </a:prstGeom>
          <a:solidFill>
            <a:srgbClr val="C9A84C"/>
          </a:solidFill>
          <a:ln/>
          <a:effectLst>
            <a:outerShdw blurRad="57150" dist="13970" dir="5400000" algn="bl" rotWithShape="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9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384" y="993958"/>
            <a:ext cx="132588" cy="1325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982861" y="1003548"/>
            <a:ext cx="3523690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caseload grew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14.4%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 three years (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640 → 732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with the largest single-year jump occurring in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(+13.1%)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significant acceleration requiring sustained attention.</a:t>
            </a:r>
            <a:endParaRPr lang="en-US" sz="760" dirty="0"/>
          </a:p>
        </p:txBody>
      </p:sp>
      <p:sp>
        <p:nvSpPr>
          <p:cNvPr id="17" name="Text 13"/>
          <p:cNvSpPr/>
          <p:nvPr/>
        </p:nvSpPr>
        <p:spPr>
          <a:xfrm>
            <a:off x="4596705" y="929283"/>
            <a:ext cx="4147245" cy="870049"/>
          </a:xfrm>
          <a:prstGeom prst="roundRect">
            <a:avLst>
              <a:gd name="adj" fmla="val 6569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4706541" y="1011138"/>
            <a:ext cx="214610" cy="236071"/>
          </a:xfrm>
          <a:prstGeom prst="ellipse">
            <a:avLst/>
          </a:prstGeom>
          <a:solidFill>
            <a:srgbClr val="C9A84C"/>
          </a:solidFill>
          <a:ln/>
          <a:effectLst>
            <a:outerShdw blurRad="57150" dist="13970" dir="5400000" algn="bl" rotWithShape="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9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7">
            <a:alphaModFix amt="6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4040" y="993958"/>
            <a:ext cx="132588" cy="1325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179516" y="1003548"/>
            <a:ext cx="3523690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offenses remain the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category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their share declined from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32.2% → 25.1%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other offense types are growing faster and reshaping the overall caseload profile.</a:t>
            </a:r>
            <a:endParaRPr lang="en-US" sz="760" dirty="0"/>
          </a:p>
        </p:txBody>
      </p:sp>
      <p:sp>
        <p:nvSpPr>
          <p:cNvPr id="21" name="Text 16"/>
          <p:cNvSpPr/>
          <p:nvPr/>
        </p:nvSpPr>
        <p:spPr>
          <a:xfrm>
            <a:off x="400050" y="1848743"/>
            <a:ext cx="4147245" cy="870049"/>
          </a:xfrm>
          <a:prstGeom prst="roundRect">
            <a:avLst>
              <a:gd name="adj" fmla="val 6569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509885" y="1930598"/>
            <a:ext cx="214610" cy="236071"/>
          </a:xfrm>
          <a:prstGeom prst="ellipse">
            <a:avLst/>
          </a:prstGeom>
          <a:solidFill>
            <a:srgbClr val="C9A84C"/>
          </a:solidFill>
          <a:ln/>
          <a:effectLst>
            <a:outerShdw blurRad="57150" dist="13970" dir="5400000" algn="bl" rotWithShape="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9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9">
            <a:alphaModFix amt="6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7384" y="1913418"/>
            <a:ext cx="132588" cy="1325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82861" y="1923008"/>
            <a:ext cx="3523690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Misdemeanor filings increased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60%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 three years (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 → 153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reflecting meaningful shifts in enforcement patterns or offender behavior at the lower-severity tier.</a:t>
            </a:r>
            <a:endParaRPr lang="en-US" sz="760" dirty="0"/>
          </a:p>
        </p:txBody>
      </p:sp>
      <p:sp>
        <p:nvSpPr>
          <p:cNvPr id="25" name="Text 19"/>
          <p:cNvSpPr/>
          <p:nvPr/>
        </p:nvSpPr>
        <p:spPr>
          <a:xfrm>
            <a:off x="4596705" y="1848743"/>
            <a:ext cx="4147245" cy="870049"/>
          </a:xfrm>
          <a:prstGeom prst="roundRect">
            <a:avLst>
              <a:gd name="adj" fmla="val 6569"/>
            </a:avLst>
          </a:prstGeom>
          <a:gradFill rotWithShape="1">
            <a:gsLst>
              <a:gs pos="0">
                <a:srgbClr val="C9A84C">
                  <a:alpha val="10000"/>
                </a:srgbClr>
              </a:gs>
              <a:gs pos="60000">
                <a:srgbClr val="132040"/>
              </a:gs>
            </a:gsLst>
            <a:lin ang="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4706541" y="1930598"/>
            <a:ext cx="214610" cy="236071"/>
          </a:xfrm>
          <a:prstGeom prst="ellipse">
            <a:avLst/>
          </a:prstGeom>
          <a:solidFill>
            <a:srgbClr val="C9A84C"/>
          </a:solidFill>
          <a:ln/>
          <a:effectLst>
            <a:outerShdw blurRad="57150" dist="13970" dir="5400000" algn="bl" rotWithShape="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90" dirty="0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11">
            <a:alphaModFix amt="60000"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84040" y="1913418"/>
            <a:ext cx="132588" cy="13258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179516" y="1923008"/>
            <a:ext cx="3523690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&amp; Explosives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 grew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 (13→23)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 grew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131% (13→30)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both categories warrant immediate targeted intervention strategies.</a:t>
            </a:r>
            <a:endParaRPr lang="en-US" sz="760" dirty="0"/>
          </a:p>
        </p:txBody>
      </p:sp>
      <p:sp>
        <p:nvSpPr>
          <p:cNvPr id="29" name="Text 22"/>
          <p:cNvSpPr/>
          <p:nvPr/>
        </p:nvSpPr>
        <p:spPr>
          <a:xfrm>
            <a:off x="400050" y="2768203"/>
            <a:ext cx="4147245" cy="870049"/>
          </a:xfrm>
          <a:prstGeom prst="roundRect">
            <a:avLst>
              <a:gd name="adj" fmla="val 6569"/>
            </a:avLst>
          </a:prstGeom>
          <a:gradFill rotWithShape="1">
            <a:gsLst>
              <a:gs pos="0">
                <a:srgbClr val="C9A84C">
                  <a:alpha val="10000"/>
                </a:srgbClr>
              </a:gs>
              <a:gs pos="60000">
                <a:srgbClr val="132040"/>
              </a:gs>
            </a:gsLst>
            <a:lin ang="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3"/>
          <p:cNvSpPr/>
          <p:nvPr/>
        </p:nvSpPr>
        <p:spPr>
          <a:xfrm>
            <a:off x="509885" y="2850059"/>
            <a:ext cx="214610" cy="236071"/>
          </a:xfrm>
          <a:prstGeom prst="ellipse">
            <a:avLst/>
          </a:prstGeom>
          <a:solidFill>
            <a:srgbClr val="C9A84C"/>
          </a:solidFill>
          <a:ln/>
          <a:effectLst>
            <a:outerShdw blurRad="57150" dist="13970" dir="5400000" algn="bl" rotWithShape="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9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13">
            <a:alphaModFix amt="60000"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7384" y="2832878"/>
            <a:ext cx="132588" cy="13258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82861" y="2842468"/>
            <a:ext cx="3523690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 and Prostitution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emerged in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a new offense profile —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combined cases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signaling the need for dedicated resources and community partnerships.</a:t>
            </a:r>
            <a:endParaRPr lang="en-US" sz="760" dirty="0"/>
          </a:p>
        </p:txBody>
      </p:sp>
      <p:sp>
        <p:nvSpPr>
          <p:cNvPr id="33" name="Text 25"/>
          <p:cNvSpPr/>
          <p:nvPr/>
        </p:nvSpPr>
        <p:spPr>
          <a:xfrm>
            <a:off x="4596705" y="2768203"/>
            <a:ext cx="4147245" cy="870049"/>
          </a:xfrm>
          <a:prstGeom prst="roundRect">
            <a:avLst>
              <a:gd name="adj" fmla="val 6569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6"/>
          <p:cNvSpPr/>
          <p:nvPr/>
        </p:nvSpPr>
        <p:spPr>
          <a:xfrm>
            <a:off x="4706541" y="2850059"/>
            <a:ext cx="214610" cy="236071"/>
          </a:xfrm>
          <a:prstGeom prst="ellipse">
            <a:avLst/>
          </a:prstGeom>
          <a:noFill/>
          <a:ln w="9525">
            <a:solidFill>
              <a:srgbClr val="C9A84C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90" dirty="0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15">
            <a:alphaModFix amt="60000"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84040" y="2832878"/>
            <a:ext cx="132588" cy="13258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5179516" y="2842468"/>
            <a:ext cx="3523690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the single most active offense location across all three years — a commercial corridor hotspot that should be prioritized for outreach and enforcement presence.</a:t>
            </a:r>
            <a:endParaRPr lang="en-US" sz="760" dirty="0"/>
          </a:p>
        </p:txBody>
      </p:sp>
      <p:sp>
        <p:nvSpPr>
          <p:cNvPr id="37" name="Text 28"/>
          <p:cNvSpPr/>
          <p:nvPr/>
        </p:nvSpPr>
        <p:spPr>
          <a:xfrm>
            <a:off x="400050" y="3687663"/>
            <a:ext cx="8343900" cy="870049"/>
          </a:xfrm>
          <a:prstGeom prst="roundRect">
            <a:avLst>
              <a:gd name="adj" fmla="val 6569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29"/>
          <p:cNvSpPr/>
          <p:nvPr/>
        </p:nvSpPr>
        <p:spPr>
          <a:xfrm>
            <a:off x="509885" y="3769519"/>
            <a:ext cx="214610" cy="236071"/>
          </a:xfrm>
          <a:prstGeom prst="ellipse">
            <a:avLst/>
          </a:prstGeom>
          <a:noFill/>
          <a:ln w="9525">
            <a:solidFill>
              <a:srgbClr val="C9A84C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90" dirty="0"/>
          </a:p>
        </p:txBody>
      </p:sp>
      <p:pic>
        <p:nvPicPr>
          <p:cNvPr id="39" name="Image 7" descr="preencoded.png"/>
          <p:cNvPicPr>
            <a:picLocks noChangeAspect="1"/>
          </p:cNvPicPr>
          <p:nvPr/>
        </p:nvPicPr>
        <p:blipFill>
          <a:blip r:embed="rId17">
            <a:alphaModFix amt="60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7384" y="3752338"/>
            <a:ext cx="132588" cy="132588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982861" y="3761929"/>
            <a:ext cx="7804279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cases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doubled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2023 to 2025 (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→ 44, +76%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indicating a clear need for sustained traffic safety enforcement along </a:t>
            </a:r>
            <a:r>
              <a:rPr lang="en-US" sz="7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</a:t>
            </a:r>
            <a:r>
              <a:rPr lang="en-US" sz="76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major corridors throughout Apache Junction.</a:t>
            </a:r>
            <a:endParaRPr lang="en-US" sz="760" dirty="0"/>
          </a:p>
        </p:txBody>
      </p:sp>
      <p:sp>
        <p:nvSpPr>
          <p:cNvPr id="48" name="Text 38"/>
          <p:cNvSpPr/>
          <p:nvPr/>
        </p:nvSpPr>
        <p:spPr>
          <a:xfrm>
            <a:off x="409575" y="93880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>
              <a:alpha val="5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39"/>
          <p:cNvSpPr/>
          <p:nvPr/>
        </p:nvSpPr>
        <p:spPr>
          <a:xfrm>
            <a:off x="4606230" y="93880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>
              <a:alpha val="5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0"/>
          <p:cNvSpPr/>
          <p:nvPr/>
        </p:nvSpPr>
        <p:spPr>
          <a:xfrm>
            <a:off x="409575" y="185826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>
              <a:alpha val="5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1"/>
          <p:cNvSpPr/>
          <p:nvPr/>
        </p:nvSpPr>
        <p:spPr>
          <a:xfrm>
            <a:off x="4606230" y="185826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2"/>
          <p:cNvSpPr/>
          <p:nvPr/>
        </p:nvSpPr>
        <p:spPr>
          <a:xfrm>
            <a:off x="409575" y="277772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3"/>
          <p:cNvSpPr/>
          <p:nvPr/>
        </p:nvSpPr>
        <p:spPr>
          <a:xfrm>
            <a:off x="4606230" y="277772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>
              <a:alpha val="5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4"/>
          <p:cNvSpPr/>
          <p:nvPr/>
        </p:nvSpPr>
        <p:spPr>
          <a:xfrm>
            <a:off x="409575" y="3697188"/>
            <a:ext cx="21580" cy="851000"/>
          </a:xfrm>
          <a:custGeom>
            <a:avLst/>
            <a:gdLst/>
            <a:ahLst/>
            <a:cxnLst/>
            <a:rect l="l" t="t" r="r" b="b"/>
            <a:pathLst>
              <a:path w="21580" h="851000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838581"/>
                </a:lnTo>
                <a:lnTo>
                  <a:pt x="18883" y="836296"/>
                </a:lnTo>
                <a:lnTo>
                  <a:pt x="16185" y="833699"/>
                </a:lnTo>
                <a:lnTo>
                  <a:pt x="13488" y="830724"/>
                </a:lnTo>
                <a:lnTo>
                  <a:pt x="10790" y="827269"/>
                </a:lnTo>
                <a:lnTo>
                  <a:pt x="8093" y="823167"/>
                </a:lnTo>
                <a:lnTo>
                  <a:pt x="5395" y="818089"/>
                </a:lnTo>
                <a:lnTo>
                  <a:pt x="2698" y="811200"/>
                </a:lnTo>
                <a:lnTo>
                  <a:pt x="0" y="793850"/>
                </a:lnTo>
                <a:close/>
              </a:path>
            </a:pathLst>
          </a:custGeom>
          <a:solidFill>
            <a:srgbClr val="C9A84C">
              <a:alpha val="5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2439</Words>
  <Application>Microsoft Office PowerPoint</Application>
  <PresentationFormat>On-screen Show (16:9)</PresentationFormat>
  <Paragraphs>602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Lisa Shephard</cp:lastModifiedBy>
  <cp:revision>11</cp:revision>
  <dcterms:created xsi:type="dcterms:W3CDTF">2026-06-17T22:26:37Z</dcterms:created>
  <dcterms:modified xsi:type="dcterms:W3CDTF">2026-06-19T02:44:02Z</dcterms:modified>
</cp:coreProperties>
</file>